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39"/>
    <p:restoredTop sz="50000"/>
  </p:normalViewPr>
  <p:slideViewPr>
    <p:cSldViewPr>
      <p:cViewPr varScale="1">
        <p:scale>
          <a:sx n="60" d="100"/>
          <a:sy n="60" d="100"/>
        </p:scale>
        <p:origin x="272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‹n.›</a:t>
            </a:fld>
            <a:endParaRPr lang="en-US"/>
          </a:p>
        </p:txBody>
      </p:sp>
    </p:spTree>
    <p:extLst>
      <p:ext uri="{BB962C8B-B14F-4D97-AF65-F5344CB8AC3E}">
        <p14:creationId xmlns:p14="http://schemas.microsoft.com/office/powerpoint/2010/main" val="730913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ACAA785-EEBD-4BB7-80C8-35816BC18A2E}" type="slidenum">
              <a:rPr lang="en-US" smtClean="0"/>
              <a:pPr/>
              <a:t>3</a:t>
            </a:fld>
            <a:endParaRPr lang="en-US"/>
          </a:p>
        </p:txBody>
      </p:sp>
    </p:spTree>
    <p:extLst>
      <p:ext uri="{BB962C8B-B14F-4D97-AF65-F5344CB8AC3E}">
        <p14:creationId xmlns:p14="http://schemas.microsoft.com/office/powerpoint/2010/main" val="1126708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ACAA785-EEBD-4BB7-80C8-35816BC18A2E}" type="slidenum">
              <a:rPr lang="en-US" smtClean="0"/>
              <a:pPr/>
              <a:t>7</a:t>
            </a:fld>
            <a:endParaRPr lang="en-US"/>
          </a:p>
        </p:txBody>
      </p:sp>
    </p:spTree>
    <p:extLst>
      <p:ext uri="{BB962C8B-B14F-4D97-AF65-F5344CB8AC3E}">
        <p14:creationId xmlns:p14="http://schemas.microsoft.com/office/powerpoint/2010/main" val="160429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ACAA785-EEBD-4BB7-80C8-35816BC18A2E}" type="slidenum">
              <a:rPr lang="en-US" smtClean="0"/>
              <a:pPr/>
              <a:t>8</a:t>
            </a:fld>
            <a:endParaRPr lang="en-US"/>
          </a:p>
        </p:txBody>
      </p:sp>
    </p:spTree>
    <p:extLst>
      <p:ext uri="{BB962C8B-B14F-4D97-AF65-F5344CB8AC3E}">
        <p14:creationId xmlns:p14="http://schemas.microsoft.com/office/powerpoint/2010/main" val="149542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9/28/17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9/28/17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Structure of matter</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29C1AF"/>
                </a:solidFill>
              </a:rPr>
              <a:t>Radioactivity</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88913"/>
            <a:ext cx="8640762" cy="1143000"/>
          </a:xfrm>
        </p:spPr>
        <p:txBody>
          <a:bodyPr/>
          <a:lstStyle/>
          <a:p>
            <a:pPr eaLnBrk="1" hangingPunct="1"/>
            <a:r>
              <a:rPr lang="en-US" altLang="it-IT" sz="4000" dirty="0" smtClean="0"/>
              <a:t>Alfa Decay</a:t>
            </a:r>
            <a:endParaRPr lang="en-US" altLang="it-IT" sz="4000" dirty="0">
              <a:latin typeface="Symbol" charset="2"/>
            </a:endParaRPr>
          </a:p>
        </p:txBody>
      </p:sp>
      <p:sp>
        <p:nvSpPr>
          <p:cNvPr id="2" name="Rettangolo 1"/>
          <p:cNvSpPr/>
          <p:nvPr/>
        </p:nvSpPr>
        <p:spPr>
          <a:xfrm>
            <a:off x="395288" y="1331913"/>
            <a:ext cx="8321935" cy="1938992"/>
          </a:xfrm>
          <a:prstGeom prst="rect">
            <a:avLst/>
          </a:prstGeom>
        </p:spPr>
        <p:txBody>
          <a:bodyPr wrap="square">
            <a:spAutoFit/>
          </a:bodyPr>
          <a:lstStyle/>
          <a:p>
            <a:r>
              <a:rPr lang="en-US" sz="3000" dirty="0" smtClean="0"/>
              <a:t>Following an alpha decay, the nucleus (Z, A) emits a particle </a:t>
            </a:r>
            <a:r>
              <a:rPr lang="en-US" sz="3000" dirty="0" err="1" smtClean="0"/>
              <a:t>alfa</a:t>
            </a:r>
            <a:r>
              <a:rPr lang="en-US" sz="3000" dirty="0" smtClean="0"/>
              <a:t> ( a helium nucleus = 2 protons + 2 neutrons) and converts to a different nucleus with atomic number (Z - 2) and mass number (A-4).</a:t>
            </a:r>
            <a:endParaRPr lang="en-US" sz="3000" dirty="0"/>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l="5" t="2280" r="14406" b="42104"/>
          <a:stretch>
            <a:fillRect/>
          </a:stretch>
        </p:blipFill>
        <p:spPr bwMode="auto">
          <a:xfrm>
            <a:off x="1187624" y="3410522"/>
            <a:ext cx="6264498" cy="2981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809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95288" y="1268413"/>
            <a:ext cx="8353425" cy="4897437"/>
          </a:xfrm>
        </p:spPr>
        <p:txBody>
          <a:bodyPr/>
          <a:lstStyle/>
          <a:p>
            <a:pPr marL="0" indent="0">
              <a:lnSpc>
                <a:spcPct val="95000"/>
              </a:lnSpc>
              <a:buNone/>
              <a:defRPr/>
            </a:pPr>
            <a:r>
              <a:rPr lang="en-US" sz="3000" dirty="0" smtClean="0"/>
              <a:t>The nucleus emits an electrons and an anti-neutron and becomes a nucleus with charge (Z + 1), but same mass number A.</a:t>
            </a:r>
            <a:endParaRPr lang="en-US" sz="3000" dirty="0" smtClean="0">
              <a:solidFill>
                <a:srgbClr val="FFFF00"/>
              </a:solidFill>
            </a:endParaRPr>
          </a:p>
          <a:p>
            <a:pPr eaLnBrk="1" hangingPunct="1">
              <a:lnSpc>
                <a:spcPct val="95000"/>
              </a:lnSpc>
              <a:defRPr/>
            </a:pPr>
            <a:endParaRPr lang="it-IT" sz="2800" dirty="0" smtClean="0">
              <a:solidFill>
                <a:srgbClr val="FFFF00"/>
              </a:solidFill>
            </a:endParaRPr>
          </a:p>
          <a:p>
            <a:pPr eaLnBrk="1" hangingPunct="1">
              <a:lnSpc>
                <a:spcPct val="95000"/>
              </a:lnSpc>
              <a:defRPr/>
            </a:pPr>
            <a:endParaRPr lang="it-IT" sz="2800" dirty="0" smtClean="0">
              <a:solidFill>
                <a:srgbClr val="FFFF00"/>
              </a:solidFill>
            </a:endParaRPr>
          </a:p>
          <a:p>
            <a:pPr eaLnBrk="1" hangingPunct="1">
              <a:lnSpc>
                <a:spcPct val="95000"/>
              </a:lnSpc>
              <a:buFontTx/>
              <a:buNone/>
              <a:defRPr/>
            </a:pPr>
            <a:endParaRPr lang="it-IT" sz="2800" dirty="0" smtClean="0">
              <a:solidFill>
                <a:srgbClr val="FFFF00"/>
              </a:solidFill>
            </a:endParaRPr>
          </a:p>
          <a:p>
            <a:pPr eaLnBrk="1" hangingPunct="1">
              <a:lnSpc>
                <a:spcPct val="95000"/>
              </a:lnSpc>
              <a:defRPr/>
            </a:pPr>
            <a:endParaRPr lang="it-IT" sz="2800" dirty="0" smtClean="0">
              <a:solidFill>
                <a:srgbClr val="FFFF00"/>
              </a:solidFill>
            </a:endParaRPr>
          </a:p>
          <a:p>
            <a:pPr eaLnBrk="1" hangingPunct="1">
              <a:lnSpc>
                <a:spcPct val="95000"/>
              </a:lnSpc>
              <a:buFontTx/>
              <a:buNone/>
              <a:defRPr/>
            </a:pPr>
            <a:endParaRPr lang="it-IT" sz="2800" dirty="0" smtClean="0">
              <a:solidFill>
                <a:srgbClr val="FFFF00"/>
              </a:solidFill>
            </a:endParaRPr>
          </a:p>
        </p:txBody>
      </p:sp>
      <p:pic>
        <p:nvPicPr>
          <p:cNvPr id="1434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169" y="2985140"/>
            <a:ext cx="6697662" cy="3649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2"/>
          <p:cNvSpPr>
            <a:spLocks noGrp="1" noChangeArrowheads="1"/>
          </p:cNvSpPr>
          <p:nvPr>
            <p:ph type="title"/>
          </p:nvPr>
        </p:nvSpPr>
        <p:spPr>
          <a:xfrm>
            <a:off x="395288" y="188913"/>
            <a:ext cx="8640762" cy="1143000"/>
          </a:xfrm>
        </p:spPr>
        <p:txBody>
          <a:bodyPr/>
          <a:lstStyle/>
          <a:p>
            <a:pPr eaLnBrk="1" hangingPunct="1"/>
            <a:r>
              <a:rPr lang="en-US" altLang="it-IT" sz="4000" dirty="0" smtClean="0"/>
              <a:t>Beta Decay</a:t>
            </a:r>
            <a:endParaRPr lang="en-US" altLang="it-IT" sz="4000" dirty="0">
              <a:latin typeface="Symbol" charset="2"/>
            </a:endParaRPr>
          </a:p>
        </p:txBody>
      </p:sp>
    </p:spTree>
    <p:extLst>
      <p:ext uri="{BB962C8B-B14F-4D97-AF65-F5344CB8AC3E}">
        <p14:creationId xmlns:p14="http://schemas.microsoft.com/office/powerpoint/2010/main" val="521976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it-IT" sz="4000" dirty="0" smtClean="0"/>
              <a:t>Gamma decay</a:t>
            </a:r>
            <a:endParaRPr lang="en-US" altLang="it-IT" sz="4000" dirty="0">
              <a:latin typeface="Symbol" charset="2"/>
            </a:endParaRPr>
          </a:p>
        </p:txBody>
      </p:sp>
      <p:pic>
        <p:nvPicPr>
          <p:cNvPr id="16387" name="Picture 3" descr="b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3371850"/>
            <a:ext cx="572452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p:cNvSpPr>
            <a:spLocks noGrp="1" noChangeArrowheads="1"/>
          </p:cNvSpPr>
          <p:nvPr>
            <p:ph type="body" idx="1"/>
          </p:nvPr>
        </p:nvSpPr>
        <p:spPr>
          <a:xfrm>
            <a:off x="539750" y="1412875"/>
            <a:ext cx="8207375" cy="2736850"/>
          </a:xfrm>
          <a:noFill/>
        </p:spPr>
        <p:txBody>
          <a:bodyPr/>
          <a:lstStyle/>
          <a:p>
            <a:pPr marL="0" indent="0">
              <a:lnSpc>
                <a:spcPct val="95000"/>
              </a:lnSpc>
              <a:buNone/>
            </a:pPr>
            <a:r>
              <a:rPr lang="en-US" sz="2800" dirty="0" smtClean="0"/>
              <a:t>The nucleus does not transform but passes into a lower state of energy and emits a photon; gamma radiation often accompanies that a or b.</a:t>
            </a:r>
            <a:endParaRPr lang="en-US" altLang="it-IT" sz="2800" dirty="0">
              <a:solidFill>
                <a:srgbClr val="FFFF00"/>
              </a:solidFill>
            </a:endParaRPr>
          </a:p>
        </p:txBody>
      </p:sp>
    </p:spTree>
    <p:extLst>
      <p:ext uri="{BB962C8B-B14F-4D97-AF65-F5344CB8AC3E}">
        <p14:creationId xmlns:p14="http://schemas.microsoft.com/office/powerpoint/2010/main" val="1283804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4675" y="502021"/>
            <a:ext cx="8352125" cy="2400657"/>
          </a:xfrm>
          <a:prstGeom prst="rect">
            <a:avLst/>
          </a:prstGeom>
        </p:spPr>
        <p:txBody>
          <a:bodyPr wrap="square">
            <a:spAutoFit/>
          </a:bodyPr>
          <a:lstStyle/>
          <a:p>
            <a:r>
              <a:rPr lang="en-US" sz="3000" dirty="0" smtClean="0"/>
              <a:t>The activity of a radioactive source is defined as the number of decays in the unit of time. It is measured in </a:t>
            </a:r>
            <a:r>
              <a:rPr lang="en-US" sz="3000" dirty="0" err="1" smtClean="0"/>
              <a:t>Bequerel</a:t>
            </a:r>
            <a:r>
              <a:rPr lang="en-US" sz="3000" dirty="0" smtClean="0"/>
              <a:t> (</a:t>
            </a:r>
            <a:r>
              <a:rPr lang="en-US" sz="3000" dirty="0" err="1" smtClean="0"/>
              <a:t>Bq</a:t>
            </a:r>
            <a:r>
              <a:rPr lang="en-US" sz="3000" dirty="0" smtClean="0"/>
              <a:t>) which is equivalent to a decay per second. The instrument to measure the radioactive activity is the Geiger counter.</a:t>
            </a:r>
            <a:endParaRPr lang="en-US" sz="3000" dirty="0"/>
          </a:p>
        </p:txBody>
      </p:sp>
      <p:sp>
        <p:nvSpPr>
          <p:cNvPr id="6" name="Rectangle 2"/>
          <p:cNvSpPr txBox="1">
            <a:spLocks noChangeArrowheads="1"/>
          </p:cNvSpPr>
          <p:nvPr/>
        </p:nvSpPr>
        <p:spPr>
          <a:xfrm>
            <a:off x="457200" y="-127591"/>
            <a:ext cx="8229600" cy="62961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it-IT" sz="4000" dirty="0" err="1" smtClean="0"/>
              <a:t>Gieger</a:t>
            </a:r>
            <a:r>
              <a:rPr lang="en-US" altLang="it-IT" sz="4000" dirty="0" smtClean="0"/>
              <a:t> Counter</a:t>
            </a:r>
            <a:endParaRPr lang="en-US" altLang="it-IT" sz="4000" dirty="0">
              <a:latin typeface="Symbol" charset="2"/>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902678"/>
            <a:ext cx="4630659" cy="3694674"/>
          </a:xfrm>
          <a:prstGeom prst="rect">
            <a:avLst/>
          </a:prstGeom>
        </p:spPr>
      </p:pic>
    </p:spTree>
    <p:extLst>
      <p:ext uri="{BB962C8B-B14F-4D97-AF65-F5344CB8AC3E}">
        <p14:creationId xmlns:p14="http://schemas.microsoft.com/office/powerpoint/2010/main" val="974292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44450"/>
            <a:ext cx="8229600" cy="1143000"/>
          </a:xfrm>
        </p:spPr>
        <p:txBody>
          <a:bodyPr/>
          <a:lstStyle/>
          <a:p>
            <a:pPr eaLnBrk="1" hangingPunct="1"/>
            <a:r>
              <a:rPr lang="en-US" altLang="it-IT" dirty="0" smtClean="0"/>
              <a:t>Radioactivity</a:t>
            </a:r>
            <a:endParaRPr lang="en-US" altLang="it-IT" dirty="0"/>
          </a:p>
        </p:txBody>
      </p:sp>
      <p:sp>
        <p:nvSpPr>
          <p:cNvPr id="4099" name="Rectangle 3"/>
          <p:cNvSpPr>
            <a:spLocks noGrp="1" noChangeArrowheads="1"/>
          </p:cNvSpPr>
          <p:nvPr>
            <p:ph type="body" idx="1"/>
          </p:nvPr>
        </p:nvSpPr>
        <p:spPr>
          <a:xfrm>
            <a:off x="117475" y="2132856"/>
            <a:ext cx="8785225" cy="4320951"/>
          </a:xfrm>
        </p:spPr>
        <p:txBody>
          <a:bodyPr>
            <a:normAutofit/>
          </a:bodyPr>
          <a:lstStyle/>
          <a:p>
            <a:pPr marL="0" indent="0">
              <a:buNone/>
            </a:pPr>
            <a:r>
              <a:rPr lang="en-US" altLang="it-IT" sz="3000" dirty="0" smtClean="0"/>
              <a:t>Radioactivity is a property, exhibited by certain types of matter, of emitting energy and subatomic particles spontaneously. It is an attribute of individual atomic nuclei; is a natural phenomenon, present everywhere: in stars, in the Earth and in living organism.</a:t>
            </a:r>
            <a:endParaRPr lang="en-US" altLang="it-IT" sz="3000" dirty="0"/>
          </a:p>
        </p:txBody>
      </p:sp>
    </p:spTree>
    <p:extLst>
      <p:ext uri="{BB962C8B-B14F-4D97-AF65-F5344CB8AC3E}">
        <p14:creationId xmlns:p14="http://schemas.microsoft.com/office/powerpoint/2010/main" val="370351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ttangolo 3"/>
          <p:cNvSpPr>
            <a:spLocks noChangeArrowheads="1"/>
          </p:cNvSpPr>
          <p:nvPr/>
        </p:nvSpPr>
        <p:spPr bwMode="auto">
          <a:xfrm>
            <a:off x="611188" y="1628774"/>
            <a:ext cx="813727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spcBef>
                <a:spcPts val="1200"/>
              </a:spcBef>
              <a:spcAft>
                <a:spcPts val="1200"/>
              </a:spcAft>
            </a:pPr>
            <a:r>
              <a:rPr lang="en-US" altLang="it-IT" sz="2800" dirty="0" smtClean="0"/>
              <a:t>The nucleus of the atom is composed of protons (positive electric charge +) and neutrons (zero charge).</a:t>
            </a:r>
          </a:p>
          <a:p>
            <a:pPr marL="0" indent="0" eaLnBrk="1" hangingPunct="1">
              <a:spcBef>
                <a:spcPts val="1200"/>
              </a:spcBef>
              <a:spcAft>
                <a:spcPts val="1200"/>
              </a:spcAft>
            </a:pPr>
            <a:r>
              <a:rPr lang="en-US" altLang="it-IT" sz="2800" dirty="0" smtClean="0"/>
              <a:t>The atom is electrically neutral: the nucleus is surrounded by electrons (negative electric charge -), equal in number to the protons present in the nucleus.</a:t>
            </a:r>
            <a:endParaRPr lang="en-US" altLang="it-IT" sz="2800" dirty="0"/>
          </a:p>
        </p:txBody>
      </p:sp>
      <p:sp>
        <p:nvSpPr>
          <p:cNvPr id="3" name="Rectangle 2"/>
          <p:cNvSpPr>
            <a:spLocks noGrp="1" noChangeArrowheads="1"/>
          </p:cNvSpPr>
          <p:nvPr>
            <p:ph type="title"/>
          </p:nvPr>
        </p:nvSpPr>
        <p:spPr>
          <a:xfrm>
            <a:off x="395288" y="44450"/>
            <a:ext cx="8229600" cy="1143000"/>
          </a:xfrm>
        </p:spPr>
        <p:txBody>
          <a:bodyPr/>
          <a:lstStyle/>
          <a:p>
            <a:pPr eaLnBrk="1" hangingPunct="1"/>
            <a:r>
              <a:rPr lang="en-US" altLang="it-IT" dirty="0" smtClean="0"/>
              <a:t>Structure of the atom</a:t>
            </a:r>
            <a:endParaRPr lang="en-US" altLang="it-IT" dirty="0"/>
          </a:p>
        </p:txBody>
      </p:sp>
    </p:spTree>
    <p:extLst>
      <p:ext uri="{BB962C8B-B14F-4D97-AF65-F5344CB8AC3E}">
        <p14:creationId xmlns:p14="http://schemas.microsoft.com/office/powerpoint/2010/main" val="1086656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en-US" dirty="0" smtClean="0"/>
              <a:t>The structure of the atom is the same for all the chemical elements. What changes from one element to another one is the number of protons and neutrons. The total number of protons in the nucleus is called "atomic number" and is indicated by the letter Z. The chemical element with 8 protons is oxygen (O), that with 26 protons is iron, that with 79 protons is gold and so on...</a:t>
            </a:r>
            <a:endParaRPr lang="en-US" dirty="0"/>
          </a:p>
        </p:txBody>
      </p:sp>
      <p:sp>
        <p:nvSpPr>
          <p:cNvPr id="5" name="Rectangle 2"/>
          <p:cNvSpPr>
            <a:spLocks noGrp="1" noChangeArrowheads="1"/>
          </p:cNvSpPr>
          <p:nvPr>
            <p:ph type="title"/>
          </p:nvPr>
        </p:nvSpPr>
        <p:spPr>
          <a:xfrm>
            <a:off x="395288" y="44450"/>
            <a:ext cx="8229600" cy="1143000"/>
          </a:xfrm>
        </p:spPr>
        <p:txBody>
          <a:bodyPr/>
          <a:lstStyle/>
          <a:p>
            <a:pPr eaLnBrk="1" hangingPunct="1"/>
            <a:r>
              <a:rPr lang="en-US" altLang="it-IT" dirty="0" smtClean="0"/>
              <a:t>Structure of the atom</a:t>
            </a:r>
            <a:endParaRPr lang="en-US" altLang="it-IT" dirty="0"/>
          </a:p>
        </p:txBody>
      </p:sp>
    </p:spTree>
    <p:extLst>
      <p:ext uri="{BB962C8B-B14F-4D97-AF65-F5344CB8AC3E}">
        <p14:creationId xmlns:p14="http://schemas.microsoft.com/office/powerpoint/2010/main" val="1234525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2204864"/>
            <a:ext cx="8316416" cy="2400657"/>
          </a:xfrm>
          <a:prstGeom prst="rect">
            <a:avLst/>
          </a:prstGeom>
        </p:spPr>
        <p:txBody>
          <a:bodyPr wrap="square">
            <a:spAutoFit/>
          </a:bodyPr>
          <a:lstStyle/>
          <a:p>
            <a:r>
              <a:rPr lang="en-US" sz="3000" dirty="0" smtClean="0"/>
              <a:t>In a nucleus of an element there may be N neutrons, the sum A = N + Z is called mass number. The nuclei with the same value of Z (protons) but different values of A (that is, with a different number of neutrons) are called isotopes.</a:t>
            </a:r>
            <a:endParaRPr lang="en-US" sz="3000" dirty="0"/>
          </a:p>
        </p:txBody>
      </p:sp>
      <p:sp>
        <p:nvSpPr>
          <p:cNvPr id="4" name="Rectangle 2"/>
          <p:cNvSpPr>
            <a:spLocks noGrp="1" noChangeArrowheads="1"/>
          </p:cNvSpPr>
          <p:nvPr>
            <p:ph type="title"/>
          </p:nvPr>
        </p:nvSpPr>
        <p:spPr>
          <a:xfrm>
            <a:off x="395288" y="44450"/>
            <a:ext cx="8229600" cy="1143000"/>
          </a:xfrm>
        </p:spPr>
        <p:txBody>
          <a:bodyPr/>
          <a:lstStyle/>
          <a:p>
            <a:pPr eaLnBrk="1" hangingPunct="1"/>
            <a:r>
              <a:rPr lang="en-US" altLang="it-IT" dirty="0" smtClean="0"/>
              <a:t>Isotopes</a:t>
            </a:r>
            <a:endParaRPr lang="en-US" altLang="it-IT" dirty="0"/>
          </a:p>
        </p:txBody>
      </p:sp>
    </p:spTree>
    <p:extLst>
      <p:ext uri="{BB962C8B-B14F-4D97-AF65-F5344CB8AC3E}">
        <p14:creationId xmlns:p14="http://schemas.microsoft.com/office/powerpoint/2010/main" val="1826732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188913"/>
            <a:ext cx="8229600" cy="1143000"/>
          </a:xfrm>
        </p:spPr>
        <p:txBody>
          <a:bodyPr/>
          <a:lstStyle/>
          <a:p>
            <a:pPr eaLnBrk="1" hangingPunct="1"/>
            <a:r>
              <a:rPr lang="en-US" altLang="it-IT" dirty="0" smtClean="0"/>
              <a:t>Radioactive isotopes</a:t>
            </a:r>
            <a:endParaRPr lang="en-US" altLang="it-IT" dirty="0"/>
          </a:p>
        </p:txBody>
      </p:sp>
      <p:sp>
        <p:nvSpPr>
          <p:cNvPr id="8195" name="Rectangle 3"/>
          <p:cNvSpPr>
            <a:spLocks noGrp="1" noChangeArrowheads="1"/>
          </p:cNvSpPr>
          <p:nvPr>
            <p:ph type="body" idx="1"/>
          </p:nvPr>
        </p:nvSpPr>
        <p:spPr>
          <a:xfrm>
            <a:off x="179388" y="1844675"/>
            <a:ext cx="8785225" cy="3887788"/>
          </a:xfrm>
        </p:spPr>
        <p:txBody>
          <a:bodyPr>
            <a:normAutofit/>
          </a:bodyPr>
          <a:lstStyle/>
          <a:p>
            <a:pPr marL="0" indent="0">
              <a:buNone/>
            </a:pPr>
            <a:r>
              <a:rPr lang="en-US" sz="3000" dirty="0" smtClean="0"/>
              <a:t>The isotopes present in nature are almost all stable. However, some natural isotopes, and almost all artificial isotopes, are unstable due to an excess of protons and / or neutrons. Such instability causes their spontaneous transformation into other isotopes accompanied by particle emission (radiation). These isotopes are called radioactive isotopes.</a:t>
            </a:r>
            <a:endParaRPr lang="en-US" altLang="it-IT" sz="3000" dirty="0">
              <a:solidFill>
                <a:srgbClr val="FFFF00"/>
              </a:solidFill>
            </a:endParaRPr>
          </a:p>
        </p:txBody>
      </p:sp>
    </p:spTree>
    <p:extLst>
      <p:ext uri="{BB962C8B-B14F-4D97-AF65-F5344CB8AC3E}">
        <p14:creationId xmlns:p14="http://schemas.microsoft.com/office/powerpoint/2010/main" val="1472573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tangolo 3"/>
          <p:cNvSpPr>
            <a:spLocks noChangeArrowheads="1"/>
          </p:cNvSpPr>
          <p:nvPr/>
        </p:nvSpPr>
        <p:spPr bwMode="auto">
          <a:xfrm>
            <a:off x="539552" y="1772816"/>
            <a:ext cx="8208963"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it-IT" sz="3000" dirty="0" smtClean="0">
                <a:latin typeface="+mn-lt"/>
              </a:rPr>
              <a:t>The transformation of a radioactive isotope produce another isotope, which can be radioactive or stable. This transformation is called radioactive decay. Is not possible to determine the exact instant in which single isotopes will decay. The radioactive decay, in each isotopes, respect a well know statistic frequency. </a:t>
            </a:r>
            <a:endParaRPr lang="en-US" altLang="it-IT" sz="3000" dirty="0">
              <a:latin typeface="+mn-lt"/>
            </a:endParaRPr>
          </a:p>
        </p:txBody>
      </p:sp>
      <p:sp>
        <p:nvSpPr>
          <p:cNvPr id="3" name="Rectangle 2"/>
          <p:cNvSpPr>
            <a:spLocks noGrp="1" noChangeArrowheads="1"/>
          </p:cNvSpPr>
          <p:nvPr>
            <p:ph type="title"/>
          </p:nvPr>
        </p:nvSpPr>
        <p:spPr>
          <a:xfrm>
            <a:off x="395288" y="188913"/>
            <a:ext cx="8229600" cy="1143000"/>
          </a:xfrm>
        </p:spPr>
        <p:txBody>
          <a:bodyPr/>
          <a:lstStyle/>
          <a:p>
            <a:pPr eaLnBrk="1" hangingPunct="1"/>
            <a:r>
              <a:rPr lang="en-US" altLang="it-IT" dirty="0" smtClean="0"/>
              <a:t>Radioactive decay</a:t>
            </a:r>
            <a:endParaRPr lang="en-US" altLang="it-IT" dirty="0"/>
          </a:p>
        </p:txBody>
      </p:sp>
    </p:spTree>
    <p:extLst>
      <p:ext uri="{BB962C8B-B14F-4D97-AF65-F5344CB8AC3E}">
        <p14:creationId xmlns:p14="http://schemas.microsoft.com/office/powerpoint/2010/main" val="194877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it-IT" sz="4000" dirty="0" smtClean="0"/>
              <a:t>Half Life</a:t>
            </a:r>
            <a:endParaRPr lang="en-US" altLang="it-IT" sz="4000" dirty="0"/>
          </a:p>
        </p:txBody>
      </p:sp>
      <p:sp>
        <p:nvSpPr>
          <p:cNvPr id="10243" name="Rectangle 3"/>
          <p:cNvSpPr>
            <a:spLocks noGrp="1" noChangeArrowheads="1"/>
          </p:cNvSpPr>
          <p:nvPr>
            <p:ph type="body" idx="1"/>
          </p:nvPr>
        </p:nvSpPr>
        <p:spPr>
          <a:xfrm>
            <a:off x="395288" y="1628774"/>
            <a:ext cx="8569200" cy="4608537"/>
          </a:xfrm>
        </p:spPr>
        <p:txBody>
          <a:bodyPr>
            <a:noAutofit/>
          </a:bodyPr>
          <a:lstStyle/>
          <a:p>
            <a:pPr marL="0" indent="0">
              <a:lnSpc>
                <a:spcPct val="90000"/>
              </a:lnSpc>
              <a:buNone/>
            </a:pPr>
            <a:r>
              <a:rPr lang="en-US" altLang="it-IT" sz="3000" smtClean="0"/>
              <a:t>Half-life is </a:t>
            </a:r>
            <a:r>
              <a:rPr lang="en-US" altLang="it-IT" sz="3000" dirty="0"/>
              <a:t>the interval of time required for one-half of the atomic nuclei of a radioactive sample to decay (change spontaneously into other nuclear species by emitting particles and energy), or, equivalently, the time interval required for the number of disintegrations per second of a radioactive material to decrease by one-half.</a:t>
            </a:r>
            <a:endParaRPr lang="en-US" altLang="it-IT" sz="3000" dirty="0"/>
          </a:p>
        </p:txBody>
      </p:sp>
    </p:spTree>
    <p:extLst>
      <p:ext uri="{BB962C8B-B14F-4D97-AF65-F5344CB8AC3E}">
        <p14:creationId xmlns:p14="http://schemas.microsoft.com/office/powerpoint/2010/main" val="1858930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1143000"/>
          </a:xfrm>
        </p:spPr>
        <p:txBody>
          <a:bodyPr/>
          <a:lstStyle/>
          <a:p>
            <a:pPr eaLnBrk="1" hangingPunct="1"/>
            <a:r>
              <a:rPr lang="en-US" altLang="it-IT" sz="4000" dirty="0" smtClean="0"/>
              <a:t>Radiation and Shield</a:t>
            </a:r>
            <a:endParaRPr lang="en-US" altLang="it-IT" sz="4000" dirty="0"/>
          </a:p>
        </p:txBody>
      </p:sp>
      <p:sp>
        <p:nvSpPr>
          <p:cNvPr id="11267" name="Rectangle 3"/>
          <p:cNvSpPr>
            <a:spLocks noGrp="1" noChangeArrowheads="1"/>
          </p:cNvSpPr>
          <p:nvPr>
            <p:ph type="body" idx="1"/>
          </p:nvPr>
        </p:nvSpPr>
        <p:spPr>
          <a:xfrm>
            <a:off x="179388" y="1268413"/>
            <a:ext cx="8496300" cy="5068887"/>
          </a:xfrm>
        </p:spPr>
        <p:txBody>
          <a:bodyPr/>
          <a:lstStyle/>
          <a:p>
            <a:pPr marL="0" indent="0">
              <a:lnSpc>
                <a:spcPct val="90000"/>
              </a:lnSpc>
              <a:buNone/>
            </a:pPr>
            <a:r>
              <a:rPr lang="en-US" altLang="it-IT" sz="3000" dirty="0" smtClean="0"/>
              <a:t>There are three different types of radioactive decay, which differ from the type of particle emitted following decay. The emitted particles are indicated by generic name of radiation. </a:t>
            </a:r>
          </a:p>
          <a:p>
            <a:pPr marL="0" indent="0">
              <a:lnSpc>
                <a:spcPct val="90000"/>
              </a:lnSpc>
              <a:buNone/>
            </a:pPr>
            <a:endParaRPr lang="en-US" altLang="it-IT" sz="3000" dirty="0" smtClean="0"/>
          </a:p>
          <a:p>
            <a:pPr>
              <a:lnSpc>
                <a:spcPct val="90000"/>
              </a:lnSpc>
            </a:pPr>
            <a:r>
              <a:rPr lang="en-US" altLang="it-IT" sz="3000" dirty="0" smtClean="0"/>
              <a:t>Alfa</a:t>
            </a:r>
          </a:p>
          <a:p>
            <a:pPr>
              <a:lnSpc>
                <a:spcPct val="90000"/>
              </a:lnSpc>
            </a:pPr>
            <a:r>
              <a:rPr lang="en-US" altLang="it-IT" sz="3000" dirty="0" smtClean="0"/>
              <a:t>Beta </a:t>
            </a:r>
          </a:p>
          <a:p>
            <a:pPr>
              <a:lnSpc>
                <a:spcPct val="90000"/>
              </a:lnSpc>
            </a:pPr>
            <a:r>
              <a:rPr lang="en-US" altLang="it-IT" sz="3000" dirty="0" smtClean="0"/>
              <a:t>Gamma</a:t>
            </a:r>
          </a:p>
          <a:p>
            <a:pPr marL="0" indent="0" eaLnBrk="1" hangingPunct="1">
              <a:lnSpc>
                <a:spcPct val="90000"/>
              </a:lnSpc>
              <a:buNone/>
            </a:pPr>
            <a:endParaRPr lang="en-US" altLang="it-IT" sz="2000" b="1" dirty="0"/>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3182020"/>
            <a:ext cx="6873489" cy="3128623"/>
          </a:xfrm>
          <a:prstGeom prst="rect">
            <a:avLst/>
          </a:prstGeom>
        </p:spPr>
      </p:pic>
    </p:spTree>
    <p:extLst>
      <p:ext uri="{BB962C8B-B14F-4D97-AF65-F5344CB8AC3E}">
        <p14:creationId xmlns:p14="http://schemas.microsoft.com/office/powerpoint/2010/main" val="1458027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611</Words>
  <Application>Microsoft Macintosh PowerPoint</Application>
  <PresentationFormat>Presentazione su schermo (4:3)</PresentationFormat>
  <Paragraphs>37</Paragraphs>
  <Slides>13</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Calibri</vt:lpstr>
      <vt:lpstr>Symbol</vt:lpstr>
      <vt:lpstr>Times New Roman</vt:lpstr>
      <vt:lpstr>Arial</vt:lpstr>
      <vt:lpstr>Office Theme</vt:lpstr>
      <vt:lpstr>Structure of matter</vt:lpstr>
      <vt:lpstr>Radioactivity</vt:lpstr>
      <vt:lpstr>Structure of the atom</vt:lpstr>
      <vt:lpstr>Structure of the atom</vt:lpstr>
      <vt:lpstr>Isotopes</vt:lpstr>
      <vt:lpstr>Radioactive isotopes</vt:lpstr>
      <vt:lpstr>Radioactive decay</vt:lpstr>
      <vt:lpstr>Half Life</vt:lpstr>
      <vt:lpstr>Radiation and Shield</vt:lpstr>
      <vt:lpstr>Alfa Decay</vt:lpstr>
      <vt:lpstr>Beta Decay</vt:lpstr>
      <vt:lpstr>Gamma decay</vt:lpstr>
      <vt:lpstr>Presentazione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Dario La Guardia</cp:lastModifiedBy>
  <cp:revision>29</cp:revision>
  <dcterms:created xsi:type="dcterms:W3CDTF">2017-03-08T21:43:37Z</dcterms:created>
  <dcterms:modified xsi:type="dcterms:W3CDTF">2017-09-28T08:10:19Z</dcterms:modified>
</cp:coreProperties>
</file>