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9C1AF"/>
    <a:srgbClr val="3CD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/>
    <p:restoredTop sz="93238" autoAdjust="0"/>
  </p:normalViewPr>
  <p:slideViewPr>
    <p:cSldViewPr>
      <p:cViewPr>
        <p:scale>
          <a:sx n="66" d="100"/>
          <a:sy n="66" d="100"/>
        </p:scale>
        <p:origin x="-11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1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08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98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2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pPr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pPr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pPr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pPr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pPr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pPr/>
              <a:t>7/14/2018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pPr/>
              <a:t>7/14/2018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pPr/>
              <a:t>7/14/2018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pPr/>
              <a:t>7/14/2018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pPr/>
              <a:t>7/14/2018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pPr/>
              <a:t>7/14/2018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pPr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Štruktúra hmoty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29C1AF"/>
                </a:solidFill>
              </a:rPr>
              <a:t>Rádioaktivita</a:t>
            </a:r>
            <a:endParaRPr lang="en-US" dirty="0">
              <a:solidFill>
                <a:srgbClr val="29C1AF"/>
              </a:solidFill>
            </a:endParaRPr>
          </a:p>
        </p:txBody>
      </p:sp>
      <p:pic>
        <p:nvPicPr>
          <p:cNvPr id="1026" name="Picture 2" descr="F:\Dropbox\__SHARED__\_AIGROUP_SHARED_FOLDER\_ΕΡΓΑ\World-of-Physics\TEMPLATES\logo_W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929330"/>
            <a:ext cx="1378442" cy="623882"/>
          </a:xfrm>
          <a:prstGeom prst="rect">
            <a:avLst/>
          </a:prstGeom>
          <a:noFill/>
        </p:spPr>
      </p:pic>
      <p:pic>
        <p:nvPicPr>
          <p:cNvPr id="1027" name="Picture 3" descr="C:\Users\covan\Desktop\erasmus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786454"/>
            <a:ext cx="1504968" cy="847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640762" cy="1143000"/>
          </a:xfrm>
        </p:spPr>
        <p:txBody>
          <a:bodyPr/>
          <a:lstStyle/>
          <a:p>
            <a:pPr eaLnBrk="1" hangingPunct="1"/>
            <a:r>
              <a:rPr lang="sk-SK" altLang="it-IT" sz="4000" dirty="0" smtClean="0"/>
              <a:t>Rozpad Alfa častíc</a:t>
            </a:r>
            <a:endParaRPr lang="en-US" altLang="it-IT" sz="4000" dirty="0">
              <a:latin typeface="Symbol" charset="2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5288" y="1331913"/>
            <a:ext cx="83219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000" b="1" dirty="0" smtClean="0"/>
              <a:t>Alfa rozpad </a:t>
            </a:r>
            <a:r>
              <a:rPr lang="sk-SK" sz="3000" dirty="0" smtClean="0"/>
              <a:t>alebo </a:t>
            </a:r>
            <a:r>
              <a:rPr lang="sk-SK" sz="3000" b="1" dirty="0" smtClean="0"/>
              <a:t>α rozpad </a:t>
            </a:r>
            <a:r>
              <a:rPr lang="sk-SK" sz="3000" dirty="0" smtClean="0"/>
              <a:t>je rádioaktívny rozpad ťažkých jadier prvkov s </a:t>
            </a:r>
            <a:r>
              <a:rPr lang="sk-SK" sz="3000" dirty="0" err="1" smtClean="0"/>
              <a:t>nukleónovým</a:t>
            </a:r>
            <a:r>
              <a:rPr lang="sk-SK" sz="3000" dirty="0" smtClean="0"/>
              <a:t> číslom A &gt; 200, pri ktorom sa uvoľňujú α častice. Protónové číslo Z sa pri α rozpade zmenšuje na Z − 2, </a:t>
            </a:r>
            <a:r>
              <a:rPr lang="sk-SK" sz="3000" dirty="0" err="1" smtClean="0"/>
              <a:t>nukleónové</a:t>
            </a:r>
            <a:r>
              <a:rPr lang="sk-SK" sz="3000" dirty="0" smtClean="0"/>
              <a:t> číslo A sa zmenšuje na A − 4. α rozpadom vzniká žiarenie alfa.</a:t>
            </a:r>
            <a:endParaRPr lang="sk-SK" sz="30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2280" r="14406" b="42104"/>
          <a:stretch>
            <a:fillRect/>
          </a:stretch>
        </p:blipFill>
        <p:spPr bwMode="auto">
          <a:xfrm>
            <a:off x="1424006" y="3789040"/>
            <a:ext cx="6264498" cy="298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353425" cy="4897437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  <a:defRPr/>
            </a:pPr>
            <a:r>
              <a:rPr lang="it-IT" sz="3000" b="1" dirty="0"/>
              <a:t>Beta rozpad </a:t>
            </a:r>
            <a:r>
              <a:rPr lang="it-IT" sz="3000" dirty="0"/>
              <a:t>alebo </a:t>
            </a:r>
            <a:r>
              <a:rPr lang="el-GR" sz="3000" b="1" dirty="0"/>
              <a:t>β </a:t>
            </a:r>
            <a:r>
              <a:rPr lang="it-IT" sz="3000" b="1" dirty="0"/>
              <a:t>rozpad </a:t>
            </a:r>
            <a:r>
              <a:rPr lang="it-IT" sz="3000" dirty="0"/>
              <a:t>je typ </a:t>
            </a:r>
            <a:r>
              <a:rPr lang="it-IT" sz="3000" dirty="0" smtClean="0"/>
              <a:t>rádioaktívneho</a:t>
            </a:r>
            <a:r>
              <a:rPr lang="sk-SK" sz="3000" dirty="0" smtClean="0"/>
              <a:t> </a:t>
            </a:r>
            <a:r>
              <a:rPr lang="it-IT" sz="3000" dirty="0" smtClean="0"/>
              <a:t>rozpadu</a:t>
            </a:r>
            <a:r>
              <a:rPr lang="sk-SK" sz="3000" dirty="0" smtClean="0"/>
              <a:t>, pri ktorom </a:t>
            </a:r>
            <a:r>
              <a:rPr lang="it-IT" sz="3000" dirty="0" smtClean="0"/>
              <a:t>sa neutrón</a:t>
            </a:r>
            <a:r>
              <a:rPr lang="sk-SK" sz="3000" dirty="0" smtClean="0"/>
              <a:t> </a:t>
            </a:r>
            <a:r>
              <a:rPr lang="it-IT" sz="3000" dirty="0" smtClean="0"/>
              <a:t>premieňa </a:t>
            </a:r>
            <a:r>
              <a:rPr lang="it-IT" sz="3000" dirty="0"/>
              <a:t>na protón, pričom je emitovaný elektrón a elektrónové </a:t>
            </a:r>
            <a:r>
              <a:rPr lang="it-IT" sz="3000" dirty="0" smtClean="0"/>
              <a:t>antineutríno</a:t>
            </a:r>
            <a:r>
              <a:rPr lang="sk-SK" sz="3000" dirty="0" smtClean="0"/>
              <a:t> (beta mínus rozpad)</a:t>
            </a:r>
            <a:r>
              <a:rPr lang="it-IT" sz="3000" dirty="0" smtClean="0"/>
              <a:t>. </a:t>
            </a:r>
            <a:r>
              <a:rPr lang="it-IT" sz="3000" dirty="0"/>
              <a:t>Pri beta plus rozpade sa protón premieňa na neutrón, pričom emituje pozitrón a elektrónové neutríno.</a:t>
            </a:r>
            <a:endParaRPr lang="it-IT" sz="30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640762" cy="1143000"/>
          </a:xfrm>
        </p:spPr>
        <p:txBody>
          <a:bodyPr/>
          <a:lstStyle/>
          <a:p>
            <a:r>
              <a:rPr lang="sk-SK" altLang="it-IT" sz="4000" dirty="0"/>
              <a:t>Rozpad </a:t>
            </a:r>
            <a:r>
              <a:rPr lang="sk-SK" altLang="it-IT" sz="4000" dirty="0" smtClean="0"/>
              <a:t>Beta častíc</a:t>
            </a:r>
            <a:endParaRPr lang="en-US" altLang="it-IT" sz="4000" dirty="0">
              <a:latin typeface="Symbol" charset="2"/>
            </a:endParaRPr>
          </a:p>
        </p:txBody>
      </p:sp>
      <p:pic>
        <p:nvPicPr>
          <p:cNvPr id="2050" name="Picture 2" descr="https://upload.wikimedia.org/wikipedia/commons/thumb/a/aa/Beta-minus_Decay.svg/250px-Beta-minus_Deca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55" y="3815872"/>
            <a:ext cx="3600400" cy="244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0" y="64533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https</a:t>
            </a:r>
            <a:r>
              <a:rPr lang="sk-SK" dirty="0"/>
              <a:t>://commons.wikimedia.org/w/index.php?curid=2859203</a:t>
            </a:r>
          </a:p>
        </p:txBody>
      </p:sp>
    </p:spTree>
    <p:extLst>
      <p:ext uri="{BB962C8B-B14F-4D97-AF65-F5344CB8AC3E}">
        <p14:creationId xmlns:p14="http://schemas.microsoft.com/office/powerpoint/2010/main" val="5219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000" dirty="0" smtClean="0"/>
              <a:t>Gamma </a:t>
            </a:r>
            <a:r>
              <a:rPr lang="sk-SK" altLang="it-IT" sz="4000" dirty="0" smtClean="0"/>
              <a:t>rozklad</a:t>
            </a:r>
            <a:endParaRPr lang="en-US" altLang="it-IT" sz="4000" dirty="0">
              <a:latin typeface="Symbol" charset="2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07375" cy="2736850"/>
          </a:xfrm>
          <a:noFill/>
        </p:spPr>
        <p:txBody>
          <a:bodyPr/>
          <a:lstStyle/>
          <a:p>
            <a:pPr marL="0" indent="0">
              <a:lnSpc>
                <a:spcPct val="95000"/>
              </a:lnSpc>
              <a:buNone/>
            </a:pPr>
            <a:r>
              <a:rPr lang="en-US" sz="2800" dirty="0" err="1"/>
              <a:t>Jadro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netransformuje</a:t>
            </a:r>
            <a:r>
              <a:rPr lang="en-US" sz="2800" dirty="0"/>
              <a:t>, ale </a:t>
            </a:r>
            <a:r>
              <a:rPr lang="en-US" sz="2800" dirty="0" err="1"/>
              <a:t>prechádza</a:t>
            </a:r>
            <a:r>
              <a:rPr lang="en-US" sz="2800" dirty="0"/>
              <a:t> do </a:t>
            </a:r>
            <a:r>
              <a:rPr lang="en-US" sz="2800" dirty="0" err="1"/>
              <a:t>nižšieho</a:t>
            </a:r>
            <a:r>
              <a:rPr lang="en-US" sz="2800" dirty="0"/>
              <a:t> </a:t>
            </a:r>
            <a:r>
              <a:rPr lang="sk-SK" sz="2800" dirty="0" smtClean="0"/>
              <a:t>energetického </a:t>
            </a:r>
            <a:r>
              <a:rPr lang="en-US" sz="2800" dirty="0" err="1" smtClean="0"/>
              <a:t>stavu</a:t>
            </a:r>
            <a:r>
              <a:rPr lang="sk-SK" sz="2800" dirty="0" smtClean="0"/>
              <a:t>, pričom dôjde k</a:t>
            </a:r>
            <a:r>
              <a:rPr lang="en-US" sz="2800" dirty="0" smtClean="0"/>
              <a:t> </a:t>
            </a:r>
            <a:r>
              <a:rPr lang="en-US" sz="2800" dirty="0" err="1" smtClean="0"/>
              <a:t>vyž</a:t>
            </a:r>
            <a:r>
              <a:rPr lang="sk-SK" sz="2800" dirty="0" smtClean="0"/>
              <a:t>i</a:t>
            </a:r>
            <a:r>
              <a:rPr lang="en-US" sz="2800" dirty="0" err="1" smtClean="0"/>
              <a:t>ar</a:t>
            </a:r>
            <a:r>
              <a:rPr lang="sk-SK" sz="2800" dirty="0" err="1" smtClean="0"/>
              <a:t>eniu</a:t>
            </a:r>
            <a:r>
              <a:rPr lang="en-US" sz="2800" dirty="0" smtClean="0"/>
              <a:t> </a:t>
            </a:r>
            <a:r>
              <a:rPr lang="en-US" sz="2800" dirty="0" err="1" smtClean="0"/>
              <a:t>fotón</a:t>
            </a:r>
            <a:r>
              <a:rPr lang="sk-SK" sz="2800" dirty="0" smtClean="0"/>
              <a:t>u</a:t>
            </a:r>
            <a:r>
              <a:rPr lang="en-US" sz="2800" dirty="0" smtClean="0"/>
              <a:t>; </a:t>
            </a:r>
            <a:r>
              <a:rPr lang="en-US" sz="2800" dirty="0" err="1"/>
              <a:t>gama</a:t>
            </a:r>
            <a:r>
              <a:rPr lang="en-US" sz="2800" dirty="0"/>
              <a:t> </a:t>
            </a:r>
            <a:r>
              <a:rPr lang="en-US" sz="2800" dirty="0" err="1"/>
              <a:t>žiarenie</a:t>
            </a:r>
            <a:r>
              <a:rPr lang="en-US" sz="2800" dirty="0"/>
              <a:t> </a:t>
            </a:r>
            <a:r>
              <a:rPr lang="en-US" sz="2800" dirty="0" err="1"/>
              <a:t>často</a:t>
            </a:r>
            <a:r>
              <a:rPr lang="en-US" sz="2800" dirty="0"/>
              <a:t> </a:t>
            </a:r>
            <a:r>
              <a:rPr lang="en-US" sz="2800" dirty="0" err="1"/>
              <a:t>sprevádza</a:t>
            </a:r>
            <a:r>
              <a:rPr lang="en-US" sz="2800" dirty="0"/>
              <a:t>, </a:t>
            </a:r>
            <a:r>
              <a:rPr lang="en-US" sz="2800" dirty="0" smtClean="0"/>
              <a:t>ž</a:t>
            </a:r>
            <a:r>
              <a:rPr lang="sk-SK" sz="2800" dirty="0" err="1" smtClean="0"/>
              <a:t>iarenie</a:t>
            </a:r>
            <a:r>
              <a:rPr lang="sk-SK" sz="2800" dirty="0" smtClean="0"/>
              <a:t> alfa</a:t>
            </a:r>
            <a:r>
              <a:rPr lang="en-US" sz="2800" dirty="0" smtClean="0"/>
              <a:t> </a:t>
            </a:r>
            <a:r>
              <a:rPr lang="en-US" sz="2800" dirty="0" err="1"/>
              <a:t>alebo</a:t>
            </a:r>
            <a:r>
              <a:rPr lang="en-US" sz="2800" dirty="0"/>
              <a:t> </a:t>
            </a:r>
            <a:r>
              <a:rPr lang="en-US" sz="2800" dirty="0" smtClean="0"/>
              <a:t>b</a:t>
            </a:r>
            <a:r>
              <a:rPr lang="sk-SK" sz="2800" dirty="0" err="1" smtClean="0"/>
              <a:t>eta</a:t>
            </a:r>
            <a:r>
              <a:rPr lang="en-US" sz="2800" dirty="0" smtClean="0"/>
              <a:t>.</a:t>
            </a:r>
            <a:endParaRPr lang="en-US" altLang="it-IT" sz="28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s://upload.wikimedia.org/wikipedia/commons/f/fc/Gammadeca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2857500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0" y="649347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CC BY 2.5, https://commons.wikimedia.org/w/index.php?curid=1889504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38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4675" y="502021"/>
            <a:ext cx="835212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000" dirty="0" smtClean="0"/>
              <a:t>Aktivita rádioaktívneho zdroja je definovaná ako počet rozpadov za jednotku času. Meria sa v </a:t>
            </a:r>
            <a:r>
              <a:rPr lang="sk-SK" sz="3000" dirty="0" err="1" smtClean="0"/>
              <a:t>Bequereloch</a:t>
            </a:r>
            <a:r>
              <a:rPr lang="sk-SK" sz="3000" dirty="0" smtClean="0"/>
              <a:t> (</a:t>
            </a:r>
            <a:r>
              <a:rPr lang="sk-SK" sz="3000" dirty="0" err="1" smtClean="0"/>
              <a:t>Bq</a:t>
            </a:r>
            <a:r>
              <a:rPr lang="sk-SK" sz="3000" dirty="0" smtClean="0"/>
              <a:t>), čo zodpovedá počtu rozpadov za jednu sekundu. Prístroj na meranie rádioaktivity sa nazýva </a:t>
            </a:r>
            <a:r>
              <a:rPr lang="sk-SK" sz="3000" dirty="0" err="1" smtClean="0"/>
              <a:t>Geigerov</a:t>
            </a:r>
            <a:r>
              <a:rPr lang="sk-SK" sz="3000" dirty="0" smtClean="0"/>
              <a:t> počítač.</a:t>
            </a:r>
            <a:endParaRPr lang="sk-SK" sz="30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-127591"/>
            <a:ext cx="8229600" cy="629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000" dirty="0" smtClean="0"/>
              <a:t>Ge</a:t>
            </a:r>
            <a:r>
              <a:rPr lang="sk-SK" altLang="it-IT" sz="4000" dirty="0" smtClean="0"/>
              <a:t>i</a:t>
            </a:r>
            <a:r>
              <a:rPr lang="en-US" altLang="it-IT" sz="4000" dirty="0" err="1" smtClean="0"/>
              <a:t>ger</a:t>
            </a:r>
            <a:r>
              <a:rPr lang="sk-SK" altLang="it-IT" sz="4000" dirty="0" err="1" smtClean="0"/>
              <a:t>ov</a:t>
            </a:r>
            <a:r>
              <a:rPr lang="sk-SK" altLang="it-IT" sz="4000" dirty="0" smtClean="0"/>
              <a:t> </a:t>
            </a:r>
            <a:r>
              <a:rPr lang="sk-SK" altLang="it-IT" sz="4000" dirty="0" smtClean="0"/>
              <a:t>počítač</a:t>
            </a:r>
            <a:endParaRPr lang="en-US" altLang="it-IT" sz="4000" dirty="0">
              <a:latin typeface="Symbol" charset="2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02678"/>
            <a:ext cx="4630659" cy="36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it-IT" dirty="0" smtClean="0"/>
              <a:t>Rádioaktivita</a:t>
            </a:r>
            <a:endParaRPr lang="en-US" altLang="it-IT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2132856"/>
            <a:ext cx="8785225" cy="4320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altLang="it-IT" sz="3000" dirty="0" smtClean="0"/>
              <a:t>Rádioaktivita je vlastnosť, ktorú majú určité druhy hmoty.</a:t>
            </a:r>
          </a:p>
          <a:p>
            <a:pPr marL="0" indent="0">
              <a:buNone/>
            </a:pPr>
            <a:r>
              <a:rPr lang="sk-SK" altLang="it-IT" sz="3000" dirty="0" smtClean="0"/>
              <a:t>Je to schopnosť spontánne vyžarovať energiu a </a:t>
            </a:r>
            <a:r>
              <a:rPr lang="sk-SK" altLang="it-IT" sz="3000" dirty="0" err="1" smtClean="0"/>
              <a:t>subatomické</a:t>
            </a:r>
            <a:r>
              <a:rPr lang="sk-SK" altLang="it-IT" sz="3000" dirty="0" smtClean="0"/>
              <a:t> častice. </a:t>
            </a:r>
          </a:p>
          <a:p>
            <a:pPr marL="0" indent="0">
              <a:buNone/>
            </a:pPr>
            <a:r>
              <a:rPr lang="sk-SK" altLang="it-IT" sz="3000" dirty="0" smtClean="0"/>
              <a:t>Je to vlastnosť jednotlivých atómových jadier a prírodný fenomén, ktorý sa vyskytuje všade: na hviezdach, na Zemi aj v živom organizme.</a:t>
            </a:r>
            <a:endParaRPr lang="sk-SK" altLang="it-IT" sz="3000" dirty="0"/>
          </a:p>
        </p:txBody>
      </p:sp>
    </p:spTree>
    <p:extLst>
      <p:ext uri="{BB962C8B-B14F-4D97-AF65-F5344CB8AC3E}">
        <p14:creationId xmlns:p14="http://schemas.microsoft.com/office/powerpoint/2010/main" val="3703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ttangolo 3"/>
          <p:cNvSpPr>
            <a:spLocks noChangeArrowheads="1"/>
          </p:cNvSpPr>
          <p:nvPr/>
        </p:nvSpPr>
        <p:spPr bwMode="auto">
          <a:xfrm>
            <a:off x="611188" y="1628774"/>
            <a:ext cx="813727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it-IT" sz="2800" dirty="0" err="1"/>
              <a:t>Jadro</a:t>
            </a:r>
            <a:r>
              <a:rPr lang="en-US" altLang="it-IT" sz="2800" dirty="0"/>
              <a:t> </a:t>
            </a:r>
            <a:r>
              <a:rPr lang="en-US" altLang="it-IT" sz="2800" dirty="0" err="1"/>
              <a:t>atómu</a:t>
            </a:r>
            <a:r>
              <a:rPr lang="en-US" altLang="it-IT" sz="2800" dirty="0"/>
              <a:t> </a:t>
            </a:r>
            <a:r>
              <a:rPr lang="en-US" altLang="it-IT" sz="2800" dirty="0" err="1"/>
              <a:t>pozostáva</a:t>
            </a:r>
            <a:r>
              <a:rPr lang="en-US" altLang="it-IT" sz="2800" dirty="0"/>
              <a:t> z </a:t>
            </a:r>
            <a:r>
              <a:rPr lang="en-US" altLang="it-IT" sz="2800" dirty="0" err="1"/>
              <a:t>protónov</a:t>
            </a:r>
            <a:r>
              <a:rPr lang="en-US" altLang="it-IT" sz="2800" dirty="0"/>
              <a:t> (</a:t>
            </a:r>
            <a:r>
              <a:rPr lang="en-US" altLang="it-IT" sz="2800" dirty="0" err="1"/>
              <a:t>kladný</a:t>
            </a:r>
            <a:r>
              <a:rPr lang="en-US" altLang="it-IT" sz="2800" dirty="0"/>
              <a:t> </a:t>
            </a:r>
            <a:r>
              <a:rPr lang="en-US" altLang="it-IT" sz="2800" dirty="0" err="1"/>
              <a:t>elektrický</a:t>
            </a:r>
            <a:r>
              <a:rPr lang="en-US" altLang="it-IT" sz="2800" dirty="0"/>
              <a:t> </a:t>
            </a:r>
            <a:r>
              <a:rPr lang="en-US" altLang="it-IT" sz="2800" dirty="0" err="1"/>
              <a:t>náboj</a:t>
            </a:r>
            <a:r>
              <a:rPr lang="en-US" altLang="it-IT" sz="2800" dirty="0"/>
              <a:t> +) a </a:t>
            </a:r>
            <a:r>
              <a:rPr lang="en-US" altLang="it-IT" sz="2800" dirty="0" err="1"/>
              <a:t>neutrónov</a:t>
            </a:r>
            <a:r>
              <a:rPr lang="en-US" altLang="it-IT" sz="2800" dirty="0"/>
              <a:t> (</a:t>
            </a:r>
            <a:r>
              <a:rPr lang="en-US" altLang="it-IT" sz="2800" dirty="0" err="1"/>
              <a:t>nulový</a:t>
            </a:r>
            <a:r>
              <a:rPr lang="en-US" altLang="it-IT" sz="2800" dirty="0"/>
              <a:t> </a:t>
            </a:r>
            <a:r>
              <a:rPr lang="en-US" altLang="it-IT" sz="2800" dirty="0" err="1"/>
              <a:t>náboj</a:t>
            </a:r>
            <a:r>
              <a:rPr lang="en-US" altLang="it-IT" sz="2800" dirty="0"/>
              <a:t>).</a:t>
            </a: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it-IT" sz="2800" dirty="0" err="1"/>
              <a:t>Atóm</a:t>
            </a:r>
            <a:r>
              <a:rPr lang="en-US" altLang="it-IT" sz="2800" dirty="0"/>
              <a:t> je </a:t>
            </a:r>
            <a:r>
              <a:rPr lang="en-US" altLang="it-IT" sz="2800" dirty="0" err="1"/>
              <a:t>elektricky</a:t>
            </a:r>
            <a:r>
              <a:rPr lang="en-US" altLang="it-IT" sz="2800" dirty="0"/>
              <a:t> </a:t>
            </a:r>
            <a:r>
              <a:rPr lang="en-US" altLang="it-IT" sz="2800" dirty="0" err="1"/>
              <a:t>neutrálny</a:t>
            </a:r>
            <a:r>
              <a:rPr lang="en-US" altLang="it-IT" sz="2800" dirty="0"/>
              <a:t>: </a:t>
            </a:r>
            <a:r>
              <a:rPr lang="en-US" altLang="it-IT" sz="2800" dirty="0" err="1"/>
              <a:t>jadro</a:t>
            </a:r>
            <a:r>
              <a:rPr lang="en-US" altLang="it-IT" sz="2800" dirty="0"/>
              <a:t> je </a:t>
            </a:r>
            <a:r>
              <a:rPr lang="en-US" altLang="it-IT" sz="2800" dirty="0" err="1"/>
              <a:t>obklopené</a:t>
            </a:r>
            <a:r>
              <a:rPr lang="en-US" altLang="it-IT" sz="2800" dirty="0"/>
              <a:t> </a:t>
            </a:r>
            <a:r>
              <a:rPr lang="en-US" altLang="it-IT" sz="2800" dirty="0" err="1"/>
              <a:t>elektrónmi</a:t>
            </a:r>
            <a:r>
              <a:rPr lang="en-US" altLang="it-IT" sz="2800" dirty="0"/>
              <a:t> (</a:t>
            </a:r>
            <a:r>
              <a:rPr lang="en-US" altLang="it-IT" sz="2800" dirty="0" err="1"/>
              <a:t>záporný</a:t>
            </a:r>
            <a:r>
              <a:rPr lang="en-US" altLang="it-IT" sz="2800" dirty="0"/>
              <a:t> </a:t>
            </a:r>
            <a:r>
              <a:rPr lang="en-US" altLang="it-IT" sz="2800" dirty="0" err="1"/>
              <a:t>elektrický</a:t>
            </a:r>
            <a:r>
              <a:rPr lang="en-US" altLang="it-IT" sz="2800" dirty="0"/>
              <a:t> </a:t>
            </a:r>
            <a:r>
              <a:rPr lang="en-US" altLang="it-IT" sz="2800" dirty="0" err="1"/>
              <a:t>náboj</a:t>
            </a:r>
            <a:r>
              <a:rPr lang="en-US" altLang="it-IT" sz="2800" dirty="0"/>
              <a:t> -), </a:t>
            </a:r>
            <a:r>
              <a:rPr lang="en-US" altLang="it-IT" sz="2800" dirty="0" err="1"/>
              <a:t>ktoré</a:t>
            </a:r>
            <a:r>
              <a:rPr lang="en-US" altLang="it-IT" sz="2800" dirty="0"/>
              <a:t> </a:t>
            </a:r>
            <a:r>
              <a:rPr lang="en-US" altLang="it-IT" sz="2800" dirty="0" err="1"/>
              <a:t>sa</a:t>
            </a:r>
            <a:r>
              <a:rPr lang="en-US" altLang="it-IT" sz="2800" dirty="0"/>
              <a:t> </a:t>
            </a:r>
            <a:r>
              <a:rPr lang="en-US" altLang="it-IT" sz="2800" dirty="0" err="1"/>
              <a:t>rovnajú</a:t>
            </a:r>
            <a:r>
              <a:rPr lang="en-US" altLang="it-IT" sz="2800" dirty="0"/>
              <a:t> </a:t>
            </a:r>
            <a:r>
              <a:rPr lang="en-US" altLang="it-IT" sz="2800" dirty="0" err="1"/>
              <a:t>počtu</a:t>
            </a:r>
            <a:r>
              <a:rPr lang="en-US" altLang="it-IT" sz="2800" dirty="0"/>
              <a:t> </a:t>
            </a:r>
            <a:r>
              <a:rPr lang="en-US" altLang="it-IT" sz="2800" dirty="0" err="1"/>
              <a:t>protónov</a:t>
            </a:r>
            <a:r>
              <a:rPr lang="en-US" altLang="it-IT" sz="2800" dirty="0"/>
              <a:t> </a:t>
            </a:r>
            <a:r>
              <a:rPr lang="en-US" altLang="it-IT" sz="2800" dirty="0" err="1"/>
              <a:t>prítomných</a:t>
            </a:r>
            <a:r>
              <a:rPr lang="en-US" altLang="it-IT" sz="2800" dirty="0"/>
              <a:t> v </a:t>
            </a:r>
            <a:r>
              <a:rPr lang="en-US" altLang="it-IT" sz="2800" dirty="0" err="1"/>
              <a:t>jadre</a:t>
            </a:r>
            <a:r>
              <a:rPr lang="en-US" altLang="it-IT" sz="2800" dirty="0"/>
              <a:t>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it-IT" dirty="0" smtClean="0"/>
              <a:t>Štruktúra atómu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0866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Štruktúra atómu je rovnaká pre všetky chemické prvky. Čo sa mení v závislosti od prvku, je počet protónov a neutrónov. Celkový počet protónov v jadre sa nazýva "atómové číslo" a je označený písmenom Z. Chemický prvok s 8 protónmi je kyslík (O), prvok s 26 protónmi je železo, so 79 protónmi je zlato a tak ďalej ...</a:t>
            </a:r>
            <a:endParaRPr lang="sk-SK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1143000"/>
          </a:xfrm>
        </p:spPr>
        <p:txBody>
          <a:bodyPr/>
          <a:lstStyle/>
          <a:p>
            <a:r>
              <a:rPr lang="sk-SK" altLang="it-IT" dirty="0"/>
              <a:t>Štruktúra atómu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2345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2204864"/>
            <a:ext cx="8316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V </a:t>
            </a:r>
            <a:r>
              <a:rPr lang="en-US" sz="3000" dirty="0" err="1"/>
              <a:t>jadre</a:t>
            </a:r>
            <a:r>
              <a:rPr lang="en-US" sz="3000" dirty="0"/>
              <a:t> </a:t>
            </a:r>
            <a:r>
              <a:rPr lang="en-US" sz="3000" dirty="0" err="1"/>
              <a:t>prvku</a:t>
            </a:r>
            <a:r>
              <a:rPr lang="en-US" sz="3000" dirty="0"/>
              <a:t> </a:t>
            </a:r>
            <a:r>
              <a:rPr lang="sk-SK" sz="3000" dirty="0" smtClean="0"/>
              <a:t>je </a:t>
            </a:r>
            <a:r>
              <a:rPr lang="en-US" sz="3000" dirty="0" smtClean="0"/>
              <a:t>N</a:t>
            </a:r>
            <a:r>
              <a:rPr lang="sk-SK" sz="3000" dirty="0" smtClean="0"/>
              <a:t> neutrónov a číslo </a:t>
            </a:r>
            <a:r>
              <a:rPr lang="en-US" sz="3000" dirty="0" smtClean="0"/>
              <a:t>A </a:t>
            </a:r>
            <a:r>
              <a:rPr lang="en-US" sz="3000" dirty="0"/>
              <a:t>= N + Z </a:t>
            </a:r>
            <a:r>
              <a:rPr lang="en-US" sz="3000" dirty="0" err="1"/>
              <a:t>sa</a:t>
            </a:r>
            <a:r>
              <a:rPr lang="en-US" sz="3000" dirty="0"/>
              <a:t> </a:t>
            </a:r>
            <a:r>
              <a:rPr lang="en-US" sz="3000" dirty="0" err="1"/>
              <a:t>nazýva</a:t>
            </a:r>
            <a:r>
              <a:rPr lang="en-US" sz="3000" dirty="0"/>
              <a:t> </a:t>
            </a:r>
            <a:r>
              <a:rPr lang="en-US" sz="3000" dirty="0" err="1"/>
              <a:t>hmotnostné</a:t>
            </a:r>
            <a:r>
              <a:rPr lang="en-US" sz="3000" dirty="0"/>
              <a:t> </a:t>
            </a:r>
            <a:r>
              <a:rPr lang="en-US" sz="3000" dirty="0" err="1"/>
              <a:t>číslo</a:t>
            </a:r>
            <a:r>
              <a:rPr lang="en-US" sz="3000" dirty="0"/>
              <a:t>. </a:t>
            </a:r>
            <a:r>
              <a:rPr lang="en-US" sz="3000" dirty="0" err="1"/>
              <a:t>Jadrá</a:t>
            </a:r>
            <a:r>
              <a:rPr lang="en-US" sz="3000" dirty="0"/>
              <a:t> s </a:t>
            </a:r>
            <a:r>
              <a:rPr lang="en-US" sz="3000" dirty="0" err="1" smtClean="0"/>
              <a:t>rovnak</a:t>
            </a:r>
            <a:r>
              <a:rPr lang="sk-SK" sz="3000" dirty="0" err="1" smtClean="0"/>
              <a:t>ým</a:t>
            </a:r>
            <a:r>
              <a:rPr lang="sk-SK" sz="3000" dirty="0" smtClean="0"/>
              <a:t> číslom </a:t>
            </a:r>
            <a:r>
              <a:rPr lang="en-US" sz="3000" dirty="0" smtClean="0"/>
              <a:t>Z </a:t>
            </a:r>
            <a:r>
              <a:rPr lang="en-US" sz="3000" dirty="0"/>
              <a:t>(</a:t>
            </a:r>
            <a:r>
              <a:rPr lang="en-US" sz="3000" dirty="0" err="1"/>
              <a:t>protóny</a:t>
            </a:r>
            <a:r>
              <a:rPr lang="en-US" sz="3000" dirty="0"/>
              <a:t>), ale s </a:t>
            </a:r>
            <a:r>
              <a:rPr lang="en-US" sz="3000" dirty="0" err="1"/>
              <a:t>rôznymi</a:t>
            </a:r>
            <a:r>
              <a:rPr lang="en-US" sz="3000" dirty="0"/>
              <a:t> </a:t>
            </a:r>
            <a:r>
              <a:rPr lang="sk-SK" sz="3000" dirty="0" smtClean="0"/>
              <a:t>číslami </a:t>
            </a:r>
            <a:r>
              <a:rPr lang="en-US" sz="3000" dirty="0" smtClean="0"/>
              <a:t>A </a:t>
            </a:r>
            <a:r>
              <a:rPr lang="en-US" sz="3000" dirty="0"/>
              <a:t>(to </a:t>
            </a:r>
            <a:r>
              <a:rPr lang="en-US" sz="3000" dirty="0" err="1"/>
              <a:t>znamená</a:t>
            </a:r>
            <a:r>
              <a:rPr lang="en-US" sz="3000" dirty="0"/>
              <a:t> s </a:t>
            </a:r>
            <a:r>
              <a:rPr lang="en-US" sz="3000" dirty="0" err="1"/>
              <a:t>iným</a:t>
            </a:r>
            <a:r>
              <a:rPr lang="en-US" sz="3000" dirty="0"/>
              <a:t> </a:t>
            </a:r>
            <a:r>
              <a:rPr lang="en-US" sz="3000" dirty="0" err="1"/>
              <a:t>počtom</a:t>
            </a:r>
            <a:r>
              <a:rPr lang="en-US" sz="3000" dirty="0"/>
              <a:t> </a:t>
            </a:r>
            <a:r>
              <a:rPr lang="en-US" sz="3000" dirty="0" err="1"/>
              <a:t>neutrónov</a:t>
            </a:r>
            <a:r>
              <a:rPr lang="en-US" sz="3000" dirty="0"/>
              <a:t>) </a:t>
            </a:r>
            <a:r>
              <a:rPr lang="en-US" sz="3000" dirty="0" err="1"/>
              <a:t>sa</a:t>
            </a:r>
            <a:r>
              <a:rPr lang="en-US" sz="3000" dirty="0"/>
              <a:t> </a:t>
            </a:r>
            <a:r>
              <a:rPr lang="en-US" sz="3000" dirty="0" err="1"/>
              <a:t>nazývajú</a:t>
            </a:r>
            <a:r>
              <a:rPr lang="en-US" sz="3000" dirty="0"/>
              <a:t> </a:t>
            </a:r>
            <a:r>
              <a:rPr lang="en-US" sz="3000" dirty="0" err="1"/>
              <a:t>izotopy</a:t>
            </a:r>
            <a:r>
              <a:rPr lang="en-US" sz="3000" dirty="0"/>
              <a:t>.</a:t>
            </a:r>
            <a:endParaRPr lang="en-US" sz="3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it-IT" dirty="0" smtClean="0"/>
              <a:t>Izotopy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8267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it-IT" dirty="0" smtClean="0"/>
              <a:t>Rádioaktívne izotopy</a:t>
            </a:r>
            <a:endParaRPr lang="en-US" altLang="it-IT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785225" cy="3887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000" dirty="0" smtClean="0"/>
              <a:t>Takmer všetky i</a:t>
            </a:r>
            <a:r>
              <a:rPr lang="en-US" sz="3000" dirty="0" err="1" smtClean="0"/>
              <a:t>zotopy</a:t>
            </a:r>
            <a:r>
              <a:rPr lang="en-US" sz="3000" dirty="0" smtClean="0"/>
              <a:t> v </a:t>
            </a:r>
            <a:r>
              <a:rPr lang="en-US" sz="3000" dirty="0" err="1"/>
              <a:t>prírode</a:t>
            </a:r>
            <a:r>
              <a:rPr lang="en-US" sz="3000" dirty="0"/>
              <a:t> </a:t>
            </a:r>
            <a:r>
              <a:rPr lang="en-US" sz="3000" dirty="0" err="1"/>
              <a:t>sú</a:t>
            </a:r>
            <a:r>
              <a:rPr lang="en-US" sz="3000" dirty="0"/>
              <a:t> </a:t>
            </a:r>
            <a:r>
              <a:rPr lang="en-US" sz="3000" dirty="0" err="1" smtClean="0"/>
              <a:t>stabilné</a:t>
            </a:r>
            <a:r>
              <a:rPr lang="en-US" sz="3000" dirty="0"/>
              <a:t>. </a:t>
            </a:r>
            <a:r>
              <a:rPr lang="en-US" sz="3000" dirty="0" err="1"/>
              <a:t>Niektoré</a:t>
            </a:r>
            <a:r>
              <a:rPr lang="en-US" sz="3000" dirty="0"/>
              <a:t> </a:t>
            </a:r>
            <a:r>
              <a:rPr lang="en-US" sz="3000" dirty="0" err="1"/>
              <a:t>prírodné</a:t>
            </a:r>
            <a:r>
              <a:rPr lang="en-US" sz="3000" dirty="0"/>
              <a:t> </a:t>
            </a:r>
            <a:r>
              <a:rPr lang="en-US" sz="3000" dirty="0" err="1"/>
              <a:t>izotopy</a:t>
            </a:r>
            <a:r>
              <a:rPr lang="en-US" sz="3000" dirty="0"/>
              <a:t> a </a:t>
            </a:r>
            <a:r>
              <a:rPr lang="en-US" sz="3000" dirty="0" err="1"/>
              <a:t>takmer</a:t>
            </a:r>
            <a:r>
              <a:rPr lang="en-US" sz="3000" dirty="0"/>
              <a:t> </a:t>
            </a:r>
            <a:r>
              <a:rPr lang="en-US" sz="3000" dirty="0" err="1"/>
              <a:t>všetky</a:t>
            </a:r>
            <a:r>
              <a:rPr lang="en-US" sz="3000" dirty="0"/>
              <a:t> </a:t>
            </a:r>
            <a:r>
              <a:rPr lang="en-US" sz="3000" dirty="0" err="1"/>
              <a:t>umelé</a:t>
            </a:r>
            <a:r>
              <a:rPr lang="en-US" sz="3000" dirty="0"/>
              <a:t> </a:t>
            </a:r>
            <a:r>
              <a:rPr lang="en-US" sz="3000" dirty="0" err="1"/>
              <a:t>izotopy</a:t>
            </a:r>
            <a:r>
              <a:rPr lang="en-US" sz="3000" dirty="0"/>
              <a:t> </a:t>
            </a:r>
            <a:r>
              <a:rPr lang="en-US" sz="3000" dirty="0" err="1"/>
              <a:t>sú</a:t>
            </a:r>
            <a:r>
              <a:rPr lang="en-US" sz="3000" dirty="0"/>
              <a:t> </a:t>
            </a:r>
            <a:r>
              <a:rPr lang="sk-SK" sz="3000" dirty="0" smtClean="0"/>
              <a:t>však </a:t>
            </a:r>
            <a:r>
              <a:rPr lang="en-US" sz="3000" dirty="0" err="1" smtClean="0"/>
              <a:t>nestabilné</a:t>
            </a:r>
            <a:r>
              <a:rPr lang="en-US" sz="3000" dirty="0" smtClean="0"/>
              <a:t> </a:t>
            </a:r>
            <a:r>
              <a:rPr lang="en-US" sz="3000" dirty="0" err="1"/>
              <a:t>kvôli</a:t>
            </a:r>
            <a:r>
              <a:rPr lang="en-US" sz="3000" dirty="0"/>
              <a:t> </a:t>
            </a:r>
            <a:r>
              <a:rPr lang="en-US" sz="3000" dirty="0" err="1"/>
              <a:t>prebytku</a:t>
            </a:r>
            <a:r>
              <a:rPr lang="en-US" sz="3000" dirty="0"/>
              <a:t> </a:t>
            </a:r>
            <a:r>
              <a:rPr lang="en-US" sz="3000" dirty="0" err="1"/>
              <a:t>protónov</a:t>
            </a:r>
            <a:r>
              <a:rPr lang="en-US" sz="3000" dirty="0"/>
              <a:t> </a:t>
            </a:r>
            <a:r>
              <a:rPr lang="en-US" sz="3000" dirty="0" smtClean="0"/>
              <a:t>a/</a:t>
            </a:r>
            <a:r>
              <a:rPr lang="en-US" sz="3000" dirty="0" err="1" smtClean="0"/>
              <a:t>alebo</a:t>
            </a:r>
            <a:r>
              <a:rPr lang="en-US" sz="3000" dirty="0" smtClean="0"/>
              <a:t> </a:t>
            </a:r>
            <a:r>
              <a:rPr lang="en-US" sz="3000" dirty="0" err="1"/>
              <a:t>neutrónov</a:t>
            </a:r>
            <a:r>
              <a:rPr lang="en-US" sz="3000" dirty="0"/>
              <a:t>. </a:t>
            </a:r>
            <a:r>
              <a:rPr lang="en-US" sz="3000" dirty="0" err="1"/>
              <a:t>Takáto</a:t>
            </a:r>
            <a:r>
              <a:rPr lang="en-US" sz="3000" dirty="0"/>
              <a:t> </a:t>
            </a:r>
            <a:r>
              <a:rPr lang="en-US" sz="3000" dirty="0" err="1"/>
              <a:t>nestabilita</a:t>
            </a:r>
            <a:r>
              <a:rPr lang="en-US" sz="3000" dirty="0"/>
              <a:t> </a:t>
            </a:r>
            <a:r>
              <a:rPr lang="en-US" sz="3000" dirty="0" err="1"/>
              <a:t>spôsobuje</a:t>
            </a:r>
            <a:r>
              <a:rPr lang="en-US" sz="3000" dirty="0"/>
              <a:t> </a:t>
            </a:r>
            <a:r>
              <a:rPr lang="en-US" sz="3000" dirty="0" err="1"/>
              <a:t>ich</a:t>
            </a:r>
            <a:r>
              <a:rPr lang="en-US" sz="3000" dirty="0"/>
              <a:t> </a:t>
            </a:r>
            <a:r>
              <a:rPr lang="en-US" sz="3000" dirty="0" err="1"/>
              <a:t>spontánnu</a:t>
            </a:r>
            <a:r>
              <a:rPr lang="en-US" sz="3000" dirty="0"/>
              <a:t> </a:t>
            </a:r>
            <a:r>
              <a:rPr lang="en-US" sz="3000" dirty="0" err="1"/>
              <a:t>transformáciu</a:t>
            </a:r>
            <a:r>
              <a:rPr lang="en-US" sz="3000" dirty="0"/>
              <a:t>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r>
              <a:rPr lang="en-US" sz="3000" dirty="0" err="1"/>
              <a:t>iné</a:t>
            </a:r>
            <a:r>
              <a:rPr lang="en-US" sz="3000" dirty="0"/>
              <a:t> </a:t>
            </a:r>
            <a:r>
              <a:rPr lang="en-US" sz="3000" dirty="0" err="1"/>
              <a:t>izotopy</a:t>
            </a:r>
            <a:r>
              <a:rPr lang="en-US" sz="3000" dirty="0"/>
              <a:t> </a:t>
            </a:r>
            <a:r>
              <a:rPr lang="en-US" sz="3000" dirty="0" err="1"/>
              <a:t>sprevádzané</a:t>
            </a:r>
            <a:r>
              <a:rPr lang="en-US" sz="3000" dirty="0"/>
              <a:t> </a:t>
            </a:r>
            <a:r>
              <a:rPr lang="en-US" sz="3000" dirty="0" err="1"/>
              <a:t>emisiou</a:t>
            </a:r>
            <a:r>
              <a:rPr lang="en-US" sz="3000" dirty="0"/>
              <a:t> </a:t>
            </a:r>
            <a:r>
              <a:rPr lang="en-US" sz="3000" dirty="0" err="1"/>
              <a:t>častíc</a:t>
            </a:r>
            <a:r>
              <a:rPr lang="en-US" sz="3000" dirty="0"/>
              <a:t> (</a:t>
            </a:r>
            <a:r>
              <a:rPr lang="en-US" sz="3000" dirty="0" err="1" smtClean="0"/>
              <a:t>žiareni</a:t>
            </a:r>
            <a:r>
              <a:rPr lang="sk-SK" sz="3000" dirty="0" smtClean="0"/>
              <a:t>a</a:t>
            </a:r>
            <a:r>
              <a:rPr lang="en-US" sz="3000" dirty="0" smtClean="0"/>
              <a:t>). </a:t>
            </a:r>
            <a:r>
              <a:rPr lang="en-US" sz="3000" dirty="0" err="1"/>
              <a:t>Tieto</a:t>
            </a:r>
            <a:r>
              <a:rPr lang="en-US" sz="3000" dirty="0"/>
              <a:t> </a:t>
            </a:r>
            <a:r>
              <a:rPr lang="en-US" sz="3000" dirty="0" err="1"/>
              <a:t>izotopy</a:t>
            </a:r>
            <a:r>
              <a:rPr lang="en-US" sz="3000" dirty="0"/>
              <a:t> </a:t>
            </a:r>
            <a:r>
              <a:rPr lang="en-US" sz="3000" dirty="0" err="1"/>
              <a:t>sa</a:t>
            </a:r>
            <a:r>
              <a:rPr lang="en-US" sz="3000" dirty="0"/>
              <a:t> </a:t>
            </a:r>
            <a:r>
              <a:rPr lang="en-US" sz="3000" dirty="0" err="1"/>
              <a:t>nazývajú</a:t>
            </a:r>
            <a:r>
              <a:rPr lang="en-US" sz="3000" dirty="0"/>
              <a:t> </a:t>
            </a:r>
            <a:r>
              <a:rPr lang="en-US" sz="3000" b="1" dirty="0" err="1"/>
              <a:t>rádioaktívne</a:t>
            </a:r>
            <a:r>
              <a:rPr lang="en-US" sz="3000" b="1" dirty="0"/>
              <a:t> </a:t>
            </a:r>
            <a:r>
              <a:rPr lang="en-US" sz="3000" b="1" dirty="0" err="1"/>
              <a:t>izotopy</a:t>
            </a:r>
            <a:r>
              <a:rPr lang="en-US" sz="3000" dirty="0"/>
              <a:t>.</a:t>
            </a:r>
            <a:endParaRPr lang="en-US" altLang="it-IT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tangolo 3"/>
          <p:cNvSpPr>
            <a:spLocks noChangeArrowheads="1"/>
          </p:cNvSpPr>
          <p:nvPr/>
        </p:nvSpPr>
        <p:spPr bwMode="auto">
          <a:xfrm>
            <a:off x="539552" y="1772816"/>
            <a:ext cx="820896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it-IT" sz="3000" dirty="0" smtClean="0">
                <a:latin typeface="+mn-lt"/>
              </a:rPr>
              <a:t>Počas premeny </a:t>
            </a:r>
            <a:r>
              <a:rPr lang="en-US" altLang="it-IT" sz="3000" dirty="0" err="1" smtClean="0">
                <a:latin typeface="+mn-lt"/>
              </a:rPr>
              <a:t>rádioaktívneho</a:t>
            </a:r>
            <a:r>
              <a:rPr lang="en-US" altLang="it-IT" sz="3000" dirty="0" smtClean="0">
                <a:latin typeface="+mn-lt"/>
              </a:rPr>
              <a:t> </a:t>
            </a:r>
            <a:r>
              <a:rPr lang="en-US" altLang="it-IT" sz="3000" dirty="0" err="1">
                <a:latin typeface="+mn-lt"/>
              </a:rPr>
              <a:t>izotopu</a:t>
            </a:r>
            <a:r>
              <a:rPr lang="en-US" altLang="it-IT" sz="3000" dirty="0">
                <a:latin typeface="+mn-lt"/>
              </a:rPr>
              <a:t> </a:t>
            </a:r>
            <a:r>
              <a:rPr lang="sk-SK" altLang="it-IT" sz="3000" dirty="0" smtClean="0">
                <a:latin typeface="+mn-lt"/>
              </a:rPr>
              <a:t>sa </a:t>
            </a:r>
            <a:r>
              <a:rPr lang="en-US" altLang="it-IT" sz="3000" dirty="0" err="1" smtClean="0">
                <a:latin typeface="+mn-lt"/>
              </a:rPr>
              <a:t>vytvára</a:t>
            </a:r>
            <a:r>
              <a:rPr lang="en-US" altLang="it-IT" sz="3000" dirty="0" smtClean="0">
                <a:latin typeface="+mn-lt"/>
              </a:rPr>
              <a:t> </a:t>
            </a:r>
            <a:r>
              <a:rPr lang="en-US" altLang="it-IT" sz="3000" dirty="0" err="1">
                <a:latin typeface="+mn-lt"/>
              </a:rPr>
              <a:t>ďalší</a:t>
            </a:r>
            <a:r>
              <a:rPr lang="en-US" altLang="it-IT" sz="3000" dirty="0">
                <a:latin typeface="+mn-lt"/>
              </a:rPr>
              <a:t> </a:t>
            </a:r>
            <a:r>
              <a:rPr lang="en-US" altLang="it-IT" sz="3000" dirty="0" err="1">
                <a:latin typeface="+mn-lt"/>
              </a:rPr>
              <a:t>izotop</a:t>
            </a:r>
            <a:r>
              <a:rPr lang="en-US" altLang="it-IT" sz="3000" dirty="0">
                <a:latin typeface="+mn-lt"/>
              </a:rPr>
              <a:t>, </a:t>
            </a:r>
            <a:r>
              <a:rPr lang="en-US" altLang="it-IT" sz="3000" dirty="0" err="1">
                <a:latin typeface="+mn-lt"/>
              </a:rPr>
              <a:t>ktorý</a:t>
            </a:r>
            <a:r>
              <a:rPr lang="en-US" altLang="it-IT" sz="3000" dirty="0">
                <a:latin typeface="+mn-lt"/>
              </a:rPr>
              <a:t> </a:t>
            </a:r>
            <a:r>
              <a:rPr lang="en-US" altLang="it-IT" sz="3000" dirty="0" err="1">
                <a:latin typeface="+mn-lt"/>
              </a:rPr>
              <a:t>môže</a:t>
            </a:r>
            <a:r>
              <a:rPr lang="en-US" altLang="it-IT" sz="3000" dirty="0">
                <a:latin typeface="+mn-lt"/>
              </a:rPr>
              <a:t> </a:t>
            </a:r>
            <a:r>
              <a:rPr lang="en-US" altLang="it-IT" sz="3000" dirty="0" err="1">
                <a:latin typeface="+mn-lt"/>
              </a:rPr>
              <a:t>byť</a:t>
            </a:r>
            <a:r>
              <a:rPr lang="en-US" altLang="it-IT" sz="3000" dirty="0">
                <a:latin typeface="+mn-lt"/>
              </a:rPr>
              <a:t> </a:t>
            </a:r>
            <a:r>
              <a:rPr lang="en-US" altLang="it-IT" sz="3000" dirty="0" err="1">
                <a:latin typeface="+mn-lt"/>
              </a:rPr>
              <a:t>rádioaktívny</a:t>
            </a:r>
            <a:r>
              <a:rPr lang="en-US" altLang="it-IT" sz="3000" dirty="0">
                <a:latin typeface="+mn-lt"/>
              </a:rPr>
              <a:t> </a:t>
            </a:r>
            <a:r>
              <a:rPr lang="en-US" altLang="it-IT" sz="3000" dirty="0" err="1">
                <a:latin typeface="+mn-lt"/>
              </a:rPr>
              <a:t>alebo</a:t>
            </a:r>
            <a:r>
              <a:rPr lang="en-US" altLang="it-IT" sz="3000" dirty="0">
                <a:latin typeface="+mn-lt"/>
              </a:rPr>
              <a:t> </a:t>
            </a:r>
            <a:r>
              <a:rPr lang="en-US" altLang="it-IT" sz="3000" dirty="0" err="1">
                <a:latin typeface="+mn-lt"/>
              </a:rPr>
              <a:t>stabilný</a:t>
            </a:r>
            <a:r>
              <a:rPr lang="en-US" altLang="it-IT" sz="3000" dirty="0">
                <a:latin typeface="+mn-lt"/>
              </a:rPr>
              <a:t>. </a:t>
            </a:r>
            <a:r>
              <a:rPr lang="en-US" altLang="it-IT" sz="3000" dirty="0" err="1">
                <a:latin typeface="+mn-lt"/>
              </a:rPr>
              <a:t>Táto</a:t>
            </a:r>
            <a:r>
              <a:rPr lang="en-US" altLang="it-IT" sz="3000" dirty="0">
                <a:latin typeface="+mn-lt"/>
              </a:rPr>
              <a:t> </a:t>
            </a:r>
            <a:r>
              <a:rPr lang="en-US" altLang="it-IT" sz="3000" dirty="0" err="1">
                <a:latin typeface="+mn-lt"/>
              </a:rPr>
              <a:t>transformácia</a:t>
            </a:r>
            <a:r>
              <a:rPr lang="en-US" altLang="it-IT" sz="3000" dirty="0">
                <a:latin typeface="+mn-lt"/>
              </a:rPr>
              <a:t> </a:t>
            </a:r>
            <a:r>
              <a:rPr lang="en-US" altLang="it-IT" sz="3000" dirty="0" err="1">
                <a:latin typeface="+mn-lt"/>
              </a:rPr>
              <a:t>sa</a:t>
            </a:r>
            <a:r>
              <a:rPr lang="en-US" altLang="it-IT" sz="3000" dirty="0">
                <a:latin typeface="+mn-lt"/>
              </a:rPr>
              <a:t> </a:t>
            </a:r>
            <a:r>
              <a:rPr lang="en-US" altLang="it-IT" sz="3000" dirty="0" err="1">
                <a:latin typeface="+mn-lt"/>
              </a:rPr>
              <a:t>nazýva</a:t>
            </a:r>
            <a:r>
              <a:rPr lang="en-US" altLang="it-IT" sz="3000" dirty="0">
                <a:latin typeface="+mn-lt"/>
              </a:rPr>
              <a:t> </a:t>
            </a:r>
            <a:r>
              <a:rPr lang="en-US" altLang="it-IT" sz="3000" dirty="0" err="1">
                <a:latin typeface="+mn-lt"/>
              </a:rPr>
              <a:t>rádioaktívny</a:t>
            </a:r>
            <a:r>
              <a:rPr lang="en-US" altLang="it-IT" sz="3000" dirty="0">
                <a:latin typeface="+mn-lt"/>
              </a:rPr>
              <a:t> </a:t>
            </a:r>
            <a:r>
              <a:rPr lang="en-US" altLang="it-IT" sz="3000" dirty="0" err="1" smtClean="0">
                <a:latin typeface="+mn-lt"/>
              </a:rPr>
              <a:t>roz</a:t>
            </a:r>
            <a:r>
              <a:rPr lang="sk-SK" altLang="it-IT" sz="3000" dirty="0" smtClean="0">
                <a:latin typeface="+mn-lt"/>
              </a:rPr>
              <a:t>p</a:t>
            </a:r>
            <a:r>
              <a:rPr lang="en-US" altLang="it-IT" sz="3000" dirty="0" smtClean="0">
                <a:latin typeface="+mn-lt"/>
              </a:rPr>
              <a:t>ad</a:t>
            </a:r>
            <a:r>
              <a:rPr lang="en-US" altLang="it-IT" sz="3000" dirty="0">
                <a:latin typeface="+mn-lt"/>
              </a:rPr>
              <a:t>. </a:t>
            </a:r>
            <a:r>
              <a:rPr lang="en-US" altLang="it-IT" sz="3000" dirty="0" err="1">
                <a:latin typeface="+mn-lt"/>
              </a:rPr>
              <a:t>Nie</a:t>
            </a:r>
            <a:r>
              <a:rPr lang="en-US" altLang="it-IT" sz="3000" dirty="0">
                <a:latin typeface="+mn-lt"/>
              </a:rPr>
              <a:t> je </a:t>
            </a:r>
            <a:r>
              <a:rPr lang="en-US" altLang="it-IT" sz="3000" dirty="0" err="1">
                <a:latin typeface="+mn-lt"/>
              </a:rPr>
              <a:t>možné</a:t>
            </a:r>
            <a:r>
              <a:rPr lang="en-US" altLang="it-IT" sz="3000" dirty="0">
                <a:latin typeface="+mn-lt"/>
              </a:rPr>
              <a:t> </a:t>
            </a:r>
            <a:r>
              <a:rPr lang="en-US" altLang="it-IT" sz="3000" dirty="0" err="1">
                <a:latin typeface="+mn-lt"/>
              </a:rPr>
              <a:t>určiť</a:t>
            </a:r>
            <a:r>
              <a:rPr lang="en-US" altLang="it-IT" sz="3000" dirty="0">
                <a:latin typeface="+mn-lt"/>
              </a:rPr>
              <a:t> </a:t>
            </a:r>
            <a:r>
              <a:rPr lang="en-US" altLang="it-IT" sz="3000" dirty="0" err="1">
                <a:latin typeface="+mn-lt"/>
              </a:rPr>
              <a:t>presný</a:t>
            </a:r>
            <a:r>
              <a:rPr lang="en-US" altLang="it-IT" sz="3000" dirty="0">
                <a:latin typeface="+mn-lt"/>
              </a:rPr>
              <a:t> </a:t>
            </a:r>
            <a:r>
              <a:rPr lang="en-US" altLang="it-IT" sz="3000" dirty="0" err="1">
                <a:latin typeface="+mn-lt"/>
              </a:rPr>
              <a:t>okamžik</a:t>
            </a:r>
            <a:r>
              <a:rPr lang="en-US" altLang="it-IT" sz="3000" dirty="0">
                <a:latin typeface="+mn-lt"/>
              </a:rPr>
              <a:t>, v </a:t>
            </a:r>
            <a:r>
              <a:rPr lang="en-US" altLang="it-IT" sz="3000" dirty="0" err="1">
                <a:latin typeface="+mn-lt"/>
              </a:rPr>
              <a:t>ktorom</a:t>
            </a:r>
            <a:r>
              <a:rPr lang="en-US" altLang="it-IT" sz="3000" dirty="0">
                <a:latin typeface="+mn-lt"/>
              </a:rPr>
              <a:t> </a:t>
            </a:r>
            <a:r>
              <a:rPr lang="sk-SK" altLang="it-IT" sz="3000" dirty="0" smtClean="0">
                <a:latin typeface="+mn-lt"/>
              </a:rPr>
              <a:t>sa </a:t>
            </a:r>
            <a:r>
              <a:rPr lang="en-US" altLang="it-IT" sz="3000" dirty="0" err="1" smtClean="0">
                <a:latin typeface="+mn-lt"/>
              </a:rPr>
              <a:t>jednotlivé</a:t>
            </a:r>
            <a:r>
              <a:rPr lang="en-US" altLang="it-IT" sz="3000" dirty="0" smtClean="0">
                <a:latin typeface="+mn-lt"/>
              </a:rPr>
              <a:t> </a:t>
            </a:r>
            <a:r>
              <a:rPr lang="en-US" altLang="it-IT" sz="3000" dirty="0" err="1">
                <a:latin typeface="+mn-lt"/>
              </a:rPr>
              <a:t>izotopy</a:t>
            </a:r>
            <a:r>
              <a:rPr lang="en-US" altLang="it-IT" sz="3000" dirty="0">
                <a:latin typeface="+mn-lt"/>
              </a:rPr>
              <a:t> </a:t>
            </a:r>
            <a:r>
              <a:rPr lang="sk-SK" altLang="it-IT" sz="3000" dirty="0" smtClean="0">
                <a:latin typeface="+mn-lt"/>
              </a:rPr>
              <a:t>začnú rozpadať</a:t>
            </a:r>
            <a:r>
              <a:rPr lang="en-US" altLang="it-IT" sz="3000" dirty="0" smtClean="0">
                <a:latin typeface="+mn-lt"/>
              </a:rPr>
              <a:t>. </a:t>
            </a:r>
            <a:r>
              <a:rPr lang="en-US" altLang="it-IT" sz="3000" dirty="0" err="1">
                <a:latin typeface="+mn-lt"/>
              </a:rPr>
              <a:t>Rádioaktívny</a:t>
            </a:r>
            <a:r>
              <a:rPr lang="en-US" altLang="it-IT" sz="3000" dirty="0">
                <a:latin typeface="+mn-lt"/>
              </a:rPr>
              <a:t> </a:t>
            </a:r>
            <a:r>
              <a:rPr lang="en-US" altLang="it-IT" sz="3000" dirty="0" err="1" smtClean="0">
                <a:latin typeface="+mn-lt"/>
              </a:rPr>
              <a:t>roz</a:t>
            </a:r>
            <a:r>
              <a:rPr lang="sk-SK" altLang="it-IT" sz="3000" dirty="0" smtClean="0">
                <a:latin typeface="+mn-lt"/>
              </a:rPr>
              <a:t>p</a:t>
            </a:r>
            <a:r>
              <a:rPr lang="en-US" altLang="it-IT" sz="3000" dirty="0" smtClean="0">
                <a:latin typeface="+mn-lt"/>
              </a:rPr>
              <a:t>ad </a:t>
            </a:r>
            <a:r>
              <a:rPr lang="en-US" altLang="it-IT" sz="3000" dirty="0">
                <a:latin typeface="+mn-lt"/>
              </a:rPr>
              <a:t>v </a:t>
            </a:r>
            <a:r>
              <a:rPr lang="en-US" altLang="it-IT" sz="3000" dirty="0" err="1">
                <a:latin typeface="+mn-lt"/>
              </a:rPr>
              <a:t>každom</a:t>
            </a:r>
            <a:r>
              <a:rPr lang="en-US" altLang="it-IT" sz="3000" dirty="0">
                <a:latin typeface="+mn-lt"/>
              </a:rPr>
              <a:t> </a:t>
            </a:r>
            <a:r>
              <a:rPr lang="en-US" altLang="it-IT" sz="3000" dirty="0" err="1" smtClean="0">
                <a:latin typeface="+mn-lt"/>
              </a:rPr>
              <a:t>izot</a:t>
            </a:r>
            <a:r>
              <a:rPr lang="sk-SK" altLang="it-IT" sz="3000" dirty="0" smtClean="0">
                <a:latin typeface="+mn-lt"/>
              </a:rPr>
              <a:t>o</a:t>
            </a:r>
            <a:r>
              <a:rPr lang="en-US" altLang="it-IT" sz="3000" dirty="0" err="1" smtClean="0">
                <a:latin typeface="+mn-lt"/>
              </a:rPr>
              <a:t>pe</a:t>
            </a:r>
            <a:r>
              <a:rPr lang="en-US" altLang="it-IT" sz="3000" dirty="0" smtClean="0">
                <a:latin typeface="+mn-lt"/>
              </a:rPr>
              <a:t> </a:t>
            </a:r>
            <a:r>
              <a:rPr lang="en-US" altLang="it-IT" sz="3000" dirty="0" err="1">
                <a:latin typeface="+mn-lt"/>
              </a:rPr>
              <a:t>rešpektuje</a:t>
            </a:r>
            <a:r>
              <a:rPr lang="en-US" altLang="it-IT" sz="3000" dirty="0">
                <a:latin typeface="+mn-lt"/>
              </a:rPr>
              <a:t> </a:t>
            </a:r>
            <a:r>
              <a:rPr lang="en-US" altLang="it-IT" sz="3000" dirty="0" err="1">
                <a:latin typeface="+mn-lt"/>
              </a:rPr>
              <a:t>dobre</a:t>
            </a:r>
            <a:r>
              <a:rPr lang="en-US" altLang="it-IT" sz="3000" dirty="0">
                <a:latin typeface="+mn-lt"/>
              </a:rPr>
              <a:t> </a:t>
            </a:r>
            <a:r>
              <a:rPr lang="en-US" altLang="it-IT" sz="3000" dirty="0" err="1" smtClean="0">
                <a:latin typeface="+mn-lt"/>
              </a:rPr>
              <a:t>znám</a:t>
            </a:r>
            <a:r>
              <a:rPr lang="sk-SK" altLang="it-IT" sz="3000" dirty="0" smtClean="0">
                <a:latin typeface="+mn-lt"/>
              </a:rPr>
              <a:t>e</a:t>
            </a:r>
            <a:r>
              <a:rPr lang="en-US" altLang="it-IT" sz="3000" dirty="0" smtClean="0">
                <a:latin typeface="+mn-lt"/>
              </a:rPr>
              <a:t> </a:t>
            </a:r>
            <a:r>
              <a:rPr lang="en-US" altLang="it-IT" sz="3000" dirty="0" err="1" smtClean="0">
                <a:latin typeface="+mn-lt"/>
              </a:rPr>
              <a:t>štatistick</a:t>
            </a:r>
            <a:r>
              <a:rPr lang="sk-SK" altLang="it-IT" sz="3000" dirty="0" smtClean="0">
                <a:latin typeface="+mn-lt"/>
              </a:rPr>
              <a:t>é</a:t>
            </a:r>
            <a:r>
              <a:rPr lang="en-US" altLang="it-IT" sz="3000" dirty="0" smtClean="0">
                <a:latin typeface="+mn-lt"/>
              </a:rPr>
              <a:t> </a:t>
            </a:r>
            <a:r>
              <a:rPr lang="sk-SK" altLang="it-IT" sz="3000" dirty="0" smtClean="0">
                <a:latin typeface="+mn-lt"/>
              </a:rPr>
              <a:t>rozdelenie</a:t>
            </a:r>
            <a:r>
              <a:rPr lang="en-US" altLang="it-IT" sz="3000" dirty="0" smtClean="0">
                <a:latin typeface="+mn-lt"/>
              </a:rPr>
              <a:t>.</a:t>
            </a:r>
            <a:endParaRPr lang="en-US" altLang="it-IT" sz="3000" dirty="0">
              <a:latin typeface="+mn-lt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en-US" altLang="it-IT" dirty="0" err="1" smtClean="0"/>
              <a:t>Rádioaktívn</a:t>
            </a:r>
            <a:r>
              <a:rPr lang="sk-SK" altLang="it-IT" dirty="0" smtClean="0"/>
              <a:t>y</a:t>
            </a:r>
            <a:r>
              <a:rPr lang="en-US" altLang="it-IT" dirty="0" smtClean="0"/>
              <a:t> </a:t>
            </a:r>
            <a:r>
              <a:rPr lang="en-US" altLang="it-IT" dirty="0" err="1"/>
              <a:t>rozpad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9487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it-IT" sz="4000" dirty="0" smtClean="0"/>
              <a:t>Polčas rozpadu</a:t>
            </a:r>
            <a:endParaRPr lang="en-US" altLang="it-IT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4"/>
            <a:ext cx="8569200" cy="460853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k-SK" altLang="it-IT" sz="3000" dirty="0" smtClean="0"/>
              <a:t>Polčas rozpadu je čas potrebný na to, aby sa polovica atómových jadier rádioaktívnej vzorky rozpadla (spontánne premenila na iné atómové druhy tým, že emitujú častice a energiu) alebo ekvivalentný časový interval potrebný na to, aby sa počet rozpadov rádioaktívneho materiálu znížil o polovicu.</a:t>
            </a:r>
            <a:endParaRPr lang="sk-SK" altLang="it-IT" sz="3000" dirty="0"/>
          </a:p>
        </p:txBody>
      </p:sp>
    </p:spTree>
    <p:extLst>
      <p:ext uri="{BB962C8B-B14F-4D97-AF65-F5344CB8AC3E}">
        <p14:creationId xmlns:p14="http://schemas.microsoft.com/office/powerpoint/2010/main" val="18589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it-IT" sz="4000" dirty="0" smtClean="0"/>
              <a:t>Rádioaktivita a ochrana pred ňou</a:t>
            </a:r>
            <a:endParaRPr lang="en-US" altLang="it-IT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496300" cy="506888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sk-SK" altLang="it-IT" sz="3000" dirty="0" smtClean="0"/>
              <a:t>Existujú tri typy rádioaktívneho rozpadu, ktoré sa líšia od typu častice vyžarovaných pri rozpade. Emitované častice sú označené všeobecným názvom žiarenia.</a:t>
            </a:r>
          </a:p>
          <a:p>
            <a:pPr marL="0" indent="0">
              <a:lnSpc>
                <a:spcPct val="90000"/>
              </a:lnSpc>
              <a:buNone/>
            </a:pPr>
            <a:endParaRPr lang="sk-SK" altLang="it-IT" sz="3000" dirty="0" smtClean="0"/>
          </a:p>
          <a:p>
            <a:pPr>
              <a:lnSpc>
                <a:spcPct val="90000"/>
              </a:lnSpc>
            </a:pPr>
            <a:r>
              <a:rPr lang="sk-SK" altLang="it-IT" sz="3000" dirty="0" smtClean="0"/>
              <a:t>Alfa</a:t>
            </a:r>
          </a:p>
          <a:p>
            <a:pPr>
              <a:lnSpc>
                <a:spcPct val="90000"/>
              </a:lnSpc>
            </a:pPr>
            <a:r>
              <a:rPr lang="sk-SK" altLang="it-IT" sz="3000" dirty="0" smtClean="0"/>
              <a:t>Beta </a:t>
            </a:r>
          </a:p>
          <a:p>
            <a:pPr>
              <a:lnSpc>
                <a:spcPct val="90000"/>
              </a:lnSpc>
            </a:pPr>
            <a:r>
              <a:rPr lang="sk-SK" altLang="it-IT" sz="3000" dirty="0" err="1" smtClean="0"/>
              <a:t>Gamma</a:t>
            </a:r>
            <a:endParaRPr lang="sk-SK" altLang="it-IT" sz="3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sk-SK" altLang="it-IT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46016"/>
            <a:ext cx="68770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0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594</Words>
  <Application>Microsoft Office PowerPoint</Application>
  <PresentationFormat>Prezentácia na obrazovke (4:3)</PresentationFormat>
  <Paragraphs>38</Paragraphs>
  <Slides>13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Office Theme</vt:lpstr>
      <vt:lpstr>Štruktúra hmoty</vt:lpstr>
      <vt:lpstr>Rádioaktivita</vt:lpstr>
      <vt:lpstr>Štruktúra atómu</vt:lpstr>
      <vt:lpstr>Štruktúra atómu</vt:lpstr>
      <vt:lpstr>Izotopy</vt:lpstr>
      <vt:lpstr>Rádioaktívne izotopy</vt:lpstr>
      <vt:lpstr>Rádioaktívny rozpad</vt:lpstr>
      <vt:lpstr>Polčas rozpadu</vt:lpstr>
      <vt:lpstr>Rádioaktivita a ochrana pred ňou</vt:lpstr>
      <vt:lpstr>Rozpad Alfa častíc</vt:lpstr>
      <vt:lpstr>Rozpad Beta častíc</vt:lpstr>
      <vt:lpstr>Gamma rozklad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Zuzana Palkova</cp:lastModifiedBy>
  <cp:revision>62</cp:revision>
  <dcterms:created xsi:type="dcterms:W3CDTF">2017-03-08T21:43:37Z</dcterms:created>
  <dcterms:modified xsi:type="dcterms:W3CDTF">2018-07-14T08:31:57Z</dcterms:modified>
</cp:coreProperties>
</file>