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A6242-98B3-4B6D-811D-76BFC65F8739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BECA-F1AD-4EDE-98F6-D3155201F0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97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4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2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0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961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1423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983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93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597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908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81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009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959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140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6215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9898-EE27-4BAA-8B8D-F2CE9E35AFFC}" type="datetimeFigureOut">
              <a:rPr lang="ro-RO" smtClean="0"/>
              <a:t>23.05.2018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60A5-40F6-4431-98A9-B50FF5F22E8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433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Structur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materiei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C1AF"/>
                </a:solidFill>
              </a:rPr>
              <a:t>Radioact</a:t>
            </a:r>
            <a:r>
              <a:rPr lang="ro-RO" dirty="0" smtClean="0">
                <a:solidFill>
                  <a:srgbClr val="29C1AF"/>
                </a:solidFill>
              </a:rPr>
              <a:t>ivitatea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82082" y="5786454"/>
            <a:ext cx="1504968" cy="847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6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640762" cy="1143000"/>
          </a:xfrm>
        </p:spPr>
        <p:txBody>
          <a:bodyPr/>
          <a:lstStyle/>
          <a:p>
            <a:r>
              <a:rPr lang="en-US" altLang="it-IT" sz="4000" dirty="0" err="1" smtClean="0"/>
              <a:t>Dezintegrare</a:t>
            </a:r>
            <a:r>
              <a:rPr lang="ro-RO" altLang="it-IT" sz="4000" dirty="0" smtClean="0"/>
              <a:t>a</a:t>
            </a:r>
            <a:r>
              <a:rPr lang="en-US" altLang="it-IT" sz="4000" dirty="0" smtClean="0"/>
              <a:t> </a:t>
            </a:r>
            <a:r>
              <a:rPr lang="en-US" altLang="it-IT" sz="4000" dirty="0" err="1" smtClean="0"/>
              <a:t>alfa</a:t>
            </a:r>
            <a:endParaRPr lang="en-US" altLang="it-IT" sz="40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919289" y="1331913"/>
            <a:ext cx="8321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/>
              <a:t>În</a:t>
            </a:r>
            <a:r>
              <a:rPr lang="en-US" sz="3000" dirty="0" smtClean="0"/>
              <a:t> </a:t>
            </a:r>
            <a:r>
              <a:rPr lang="en-US" sz="3000" dirty="0" err="1" smtClean="0"/>
              <a:t>urma</a:t>
            </a:r>
            <a:r>
              <a:rPr lang="en-US" sz="3000" dirty="0" smtClean="0"/>
              <a:t> </a:t>
            </a:r>
            <a:r>
              <a:rPr lang="en-US" sz="3000" dirty="0" err="1" smtClean="0"/>
              <a:t>unei</a:t>
            </a:r>
            <a:r>
              <a:rPr lang="en-US" sz="3000" dirty="0" smtClean="0"/>
              <a:t> </a:t>
            </a:r>
            <a:r>
              <a:rPr lang="ro-RO" sz="3000" dirty="0" smtClean="0"/>
              <a:t>dezintegrări</a:t>
            </a:r>
            <a:r>
              <a:rPr lang="en-US" sz="3000" dirty="0" smtClean="0"/>
              <a:t> </a:t>
            </a:r>
            <a:r>
              <a:rPr lang="en-US" sz="3000" dirty="0" err="1" smtClean="0"/>
              <a:t>alfa</a:t>
            </a:r>
            <a:r>
              <a:rPr lang="en-US" sz="3000" dirty="0" smtClean="0"/>
              <a:t>, </a:t>
            </a:r>
            <a:r>
              <a:rPr lang="en-US" sz="3000" dirty="0" err="1" smtClean="0"/>
              <a:t>nucleul</a:t>
            </a:r>
            <a:r>
              <a:rPr lang="en-US" sz="3000" dirty="0" smtClean="0"/>
              <a:t> (Z, A) </a:t>
            </a:r>
            <a:r>
              <a:rPr lang="en-US" sz="3000" dirty="0" err="1" smtClean="0"/>
              <a:t>emite</a:t>
            </a:r>
            <a:r>
              <a:rPr lang="en-US" sz="3000" dirty="0" smtClean="0"/>
              <a:t> o </a:t>
            </a:r>
            <a:r>
              <a:rPr lang="ro-RO" sz="3000" dirty="0" smtClean="0"/>
              <a:t>particulă alfa</a:t>
            </a:r>
            <a:r>
              <a:rPr lang="en-US" sz="3000" dirty="0" smtClean="0"/>
              <a:t> (un </a:t>
            </a:r>
            <a:r>
              <a:rPr lang="en-US" sz="3000" dirty="0" err="1" smtClean="0"/>
              <a:t>nucleu</a:t>
            </a:r>
            <a:r>
              <a:rPr lang="en-US" sz="3000" dirty="0" smtClean="0"/>
              <a:t> de </a:t>
            </a:r>
            <a:r>
              <a:rPr lang="en-US" sz="3000" dirty="0" err="1" smtClean="0"/>
              <a:t>heliu</a:t>
            </a:r>
            <a:r>
              <a:rPr lang="en-US" sz="3000" dirty="0" smtClean="0"/>
              <a:t> = 2 </a:t>
            </a:r>
            <a:r>
              <a:rPr lang="en-US" sz="3000" dirty="0" err="1" smtClean="0"/>
              <a:t>protoni</a:t>
            </a:r>
            <a:r>
              <a:rPr lang="en-US" sz="3000" dirty="0" smtClean="0"/>
              <a:t> + 2 </a:t>
            </a:r>
            <a:r>
              <a:rPr lang="en-US" sz="3000" dirty="0" err="1" smtClean="0"/>
              <a:t>neutroni</a:t>
            </a:r>
            <a:r>
              <a:rPr lang="en-US" sz="3000" dirty="0" smtClean="0"/>
              <a:t>) </a:t>
            </a:r>
            <a:r>
              <a:rPr lang="en-US" sz="3000" dirty="0" err="1" smtClean="0"/>
              <a:t>și</a:t>
            </a:r>
            <a:r>
              <a:rPr lang="en-US" sz="3000" dirty="0" smtClean="0"/>
              <a:t> se </a:t>
            </a:r>
            <a:r>
              <a:rPr lang="ro-RO" sz="3000" dirty="0" smtClean="0"/>
              <a:t>transformă</a:t>
            </a:r>
            <a:r>
              <a:rPr lang="en-US" sz="3000" dirty="0" smtClean="0"/>
              <a:t> </a:t>
            </a:r>
            <a:r>
              <a:rPr lang="ro-RO" sz="3000" dirty="0" smtClean="0"/>
              <a:t>într-</a:t>
            </a:r>
            <a:r>
              <a:rPr lang="en-US" sz="3000" dirty="0" smtClean="0"/>
              <a:t>un </a:t>
            </a:r>
            <a:r>
              <a:rPr lang="en-US" sz="3000" dirty="0" err="1" smtClean="0"/>
              <a:t>nucleu</a:t>
            </a:r>
            <a:r>
              <a:rPr lang="en-US" sz="3000" dirty="0" smtClean="0"/>
              <a:t> </a:t>
            </a:r>
            <a:r>
              <a:rPr lang="en-US" sz="3000" dirty="0" err="1" smtClean="0"/>
              <a:t>diferit</a:t>
            </a:r>
            <a:r>
              <a:rPr lang="en-US" sz="3000" dirty="0" smtClean="0"/>
              <a:t> cu </a:t>
            </a:r>
            <a:r>
              <a:rPr lang="en-US" sz="3000" dirty="0" err="1" smtClean="0"/>
              <a:t>numărul</a:t>
            </a:r>
            <a:r>
              <a:rPr lang="en-US" sz="3000" dirty="0" smtClean="0"/>
              <a:t> atomic (Z - 2) </a:t>
            </a:r>
            <a:r>
              <a:rPr lang="en-US" sz="3000" dirty="0" err="1" smtClean="0"/>
              <a:t>și</a:t>
            </a:r>
            <a:r>
              <a:rPr lang="en-US" sz="3000" dirty="0" smtClean="0"/>
              <a:t> </a:t>
            </a:r>
            <a:r>
              <a:rPr lang="en-US" sz="3000" dirty="0" err="1" smtClean="0"/>
              <a:t>numărul</a:t>
            </a:r>
            <a:r>
              <a:rPr lang="en-US" sz="3000" dirty="0" smtClean="0"/>
              <a:t> de </a:t>
            </a:r>
            <a:r>
              <a:rPr lang="en-US" sz="3000" dirty="0" err="1" smtClean="0"/>
              <a:t>masă</a:t>
            </a:r>
            <a:r>
              <a:rPr lang="en-US" sz="3000" dirty="0" smtClean="0"/>
              <a:t> (A-4).</a:t>
            </a:r>
            <a:endParaRPr lang="en-US" sz="3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2280" r="14406" b="42104"/>
          <a:stretch>
            <a:fillRect/>
          </a:stretch>
        </p:blipFill>
        <p:spPr bwMode="auto">
          <a:xfrm>
            <a:off x="2711624" y="3410523"/>
            <a:ext cx="6264498" cy="298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7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268414"/>
            <a:ext cx="8353425" cy="4897437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  <a:defRPr/>
            </a:pPr>
            <a:r>
              <a:rPr lang="en-US" sz="3000" dirty="0" err="1"/>
              <a:t>Nucleul</a:t>
            </a:r>
            <a:r>
              <a:rPr lang="en-US" sz="3000" dirty="0"/>
              <a:t> </a:t>
            </a:r>
            <a:r>
              <a:rPr lang="en-US" sz="3000" dirty="0" err="1"/>
              <a:t>emite</a:t>
            </a:r>
            <a:r>
              <a:rPr lang="en-US" sz="3000" dirty="0"/>
              <a:t> un electron </a:t>
            </a:r>
            <a:r>
              <a:rPr lang="en-US" sz="3000" dirty="0" err="1"/>
              <a:t>și</a:t>
            </a:r>
            <a:r>
              <a:rPr lang="en-US" sz="3000" dirty="0"/>
              <a:t> un </a:t>
            </a:r>
            <a:r>
              <a:rPr lang="en-US" sz="3000" dirty="0" smtClean="0"/>
              <a:t>antineutron</a:t>
            </a:r>
            <a:r>
              <a:rPr lang="ro-RO" sz="3000" dirty="0" smtClean="0"/>
              <a:t>, </a:t>
            </a:r>
            <a:r>
              <a:rPr lang="en-US" sz="3000" dirty="0" smtClean="0"/>
              <a:t>dev</a:t>
            </a:r>
            <a:r>
              <a:rPr lang="ro-RO" sz="3000" dirty="0" smtClean="0"/>
              <a:t>enind </a:t>
            </a:r>
            <a:r>
              <a:rPr lang="en-US" sz="3000" dirty="0" err="1" smtClean="0"/>
              <a:t>nucleu</a:t>
            </a:r>
            <a:r>
              <a:rPr lang="en-US" sz="3000" dirty="0" smtClean="0"/>
              <a:t> </a:t>
            </a:r>
            <a:r>
              <a:rPr lang="en-US" sz="3000" dirty="0"/>
              <a:t>cu </a:t>
            </a:r>
            <a:r>
              <a:rPr lang="ro-RO" sz="3000" dirty="0" smtClean="0"/>
              <a:t>sarcină</a:t>
            </a:r>
            <a:r>
              <a:rPr lang="en-US" sz="3000" dirty="0" smtClean="0"/>
              <a:t> </a:t>
            </a:r>
            <a:r>
              <a:rPr lang="en-US" sz="3000" dirty="0"/>
              <a:t>(Z + 1), </a:t>
            </a:r>
            <a:r>
              <a:rPr lang="en-US" sz="3000" dirty="0" err="1"/>
              <a:t>dar</a:t>
            </a:r>
            <a:r>
              <a:rPr lang="en-US" sz="3000" dirty="0"/>
              <a:t> </a:t>
            </a:r>
            <a:r>
              <a:rPr lang="ro-RO" sz="3000" dirty="0" smtClean="0"/>
              <a:t>cu </a:t>
            </a:r>
            <a:r>
              <a:rPr lang="en-US" sz="3000" dirty="0" err="1" smtClean="0"/>
              <a:t>același</a:t>
            </a:r>
            <a:r>
              <a:rPr lang="en-US" sz="3000" dirty="0" smtClean="0"/>
              <a:t> </a:t>
            </a:r>
            <a:r>
              <a:rPr lang="en-US" sz="3000" dirty="0" err="1"/>
              <a:t>număr</a:t>
            </a:r>
            <a:r>
              <a:rPr lang="en-US" sz="3000" dirty="0"/>
              <a:t> de </a:t>
            </a:r>
            <a:r>
              <a:rPr lang="en-US" sz="3000" dirty="0" err="1"/>
              <a:t>masă</a:t>
            </a:r>
            <a:r>
              <a:rPr lang="en-US" sz="3000" dirty="0"/>
              <a:t> A.</a:t>
            </a:r>
            <a:endParaRPr lang="it-IT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dirty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169" y="2985141"/>
            <a:ext cx="6697662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640762" cy="1143000"/>
          </a:xfrm>
        </p:spPr>
        <p:txBody>
          <a:bodyPr/>
          <a:lstStyle/>
          <a:p>
            <a:r>
              <a:rPr lang="en-US" altLang="it-IT" sz="4000" dirty="0" err="1" smtClean="0"/>
              <a:t>Dezintegrare</a:t>
            </a:r>
            <a:r>
              <a:rPr lang="ro-RO" altLang="it-IT" sz="4000" dirty="0" smtClean="0"/>
              <a:t>a</a:t>
            </a:r>
            <a:r>
              <a:rPr lang="en-US" altLang="it-IT" sz="4000" dirty="0" smtClean="0"/>
              <a:t> </a:t>
            </a:r>
            <a:r>
              <a:rPr lang="ro-RO" altLang="it-IT" sz="4000" dirty="0" smtClean="0"/>
              <a:t>beta</a:t>
            </a:r>
            <a:endParaRPr lang="en-US" altLang="it-IT" sz="4000" dirty="0">
              <a:latin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54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4000" dirty="0" err="1" smtClean="0"/>
              <a:t>Dezintegrare</a:t>
            </a:r>
            <a:r>
              <a:rPr lang="ro-RO" altLang="it-IT" sz="4000" dirty="0" smtClean="0"/>
              <a:t>a</a:t>
            </a:r>
            <a:r>
              <a:rPr lang="en-US" altLang="it-IT" sz="4000" dirty="0" smtClean="0"/>
              <a:t> </a:t>
            </a:r>
            <a:r>
              <a:rPr lang="ro-RO" altLang="it-IT" sz="4000" dirty="0" smtClean="0"/>
              <a:t>gamma</a:t>
            </a:r>
            <a:endParaRPr lang="en-US" altLang="it-IT" sz="4000" dirty="0">
              <a:latin typeface="Symbol" charset="2"/>
            </a:endParaRPr>
          </a:p>
        </p:txBody>
      </p:sp>
      <p:pic>
        <p:nvPicPr>
          <p:cNvPr id="16387" name="Picture 3" descr="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3371850"/>
            <a:ext cx="57245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63751" y="1412875"/>
            <a:ext cx="8207375" cy="2736850"/>
          </a:xfrm>
          <a:noFill/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dirty="0" err="1" smtClean="0"/>
              <a:t>Nucleul</a:t>
            </a:r>
            <a:r>
              <a:rPr lang="en-US" dirty="0" smtClean="0"/>
              <a:t> nu se </a:t>
            </a:r>
            <a:r>
              <a:rPr lang="en-US" dirty="0" err="1" smtClean="0"/>
              <a:t>transformă</a:t>
            </a:r>
            <a:r>
              <a:rPr lang="en-US" dirty="0" smtClean="0"/>
              <a:t>, ci </a:t>
            </a:r>
            <a:r>
              <a:rPr lang="en-US" dirty="0" err="1" smtClean="0"/>
              <a:t>trece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-o stare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scăzută</a:t>
            </a:r>
            <a:r>
              <a:rPr lang="en-US" dirty="0" smtClean="0"/>
              <a:t> de energie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emite</a:t>
            </a:r>
            <a:r>
              <a:rPr lang="en-US" dirty="0" smtClean="0"/>
              <a:t> un </a:t>
            </a:r>
            <a:r>
              <a:rPr lang="en-US" dirty="0" err="1" smtClean="0"/>
              <a:t>foton</a:t>
            </a:r>
            <a:r>
              <a:rPr lang="en-US" dirty="0" smtClean="0"/>
              <a:t>; </a:t>
            </a:r>
            <a:r>
              <a:rPr lang="en-US" dirty="0" err="1" smtClean="0"/>
              <a:t>radiația</a:t>
            </a:r>
            <a:r>
              <a:rPr lang="en-US" dirty="0" smtClean="0"/>
              <a:t> gamma </a:t>
            </a:r>
            <a:r>
              <a:rPr lang="en-US" dirty="0" err="1" smtClean="0"/>
              <a:t>însoțește</a:t>
            </a:r>
            <a:r>
              <a:rPr lang="ro-RO" dirty="0" smtClean="0"/>
              <a:t> </a:t>
            </a:r>
            <a:r>
              <a:rPr lang="en-US" dirty="0" err="1" smtClean="0"/>
              <a:t>adesea</a:t>
            </a:r>
            <a:r>
              <a:rPr lang="en-US" dirty="0" smtClean="0"/>
              <a:t> </a:t>
            </a:r>
            <a:r>
              <a:rPr lang="ro-RO" dirty="0" smtClean="0"/>
              <a:t>pe cea </a:t>
            </a:r>
            <a:r>
              <a:rPr lang="en-US" dirty="0" smtClean="0"/>
              <a:t>a </a:t>
            </a:r>
            <a:r>
              <a:rPr lang="en-US" dirty="0" err="1" smtClean="0"/>
              <a:t>sau</a:t>
            </a:r>
            <a:r>
              <a:rPr lang="en-US" dirty="0" smtClean="0"/>
              <a:t> b.</a:t>
            </a:r>
            <a:endParaRPr lang="en-US" alt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8676" y="502022"/>
            <a:ext cx="83521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/>
              <a:t>Activitatea</a:t>
            </a:r>
            <a:r>
              <a:rPr lang="en-US" sz="3000" dirty="0" smtClean="0"/>
              <a:t> </a:t>
            </a:r>
            <a:r>
              <a:rPr lang="en-US" sz="3000" dirty="0" err="1" smtClean="0"/>
              <a:t>unei</a:t>
            </a:r>
            <a:r>
              <a:rPr lang="en-US" sz="3000" dirty="0" smtClean="0"/>
              <a:t> </a:t>
            </a:r>
            <a:r>
              <a:rPr lang="en-US" sz="3000" dirty="0" err="1" smtClean="0"/>
              <a:t>surse</a:t>
            </a:r>
            <a:r>
              <a:rPr lang="en-US" sz="3000" dirty="0" smtClean="0"/>
              <a:t> radioactive este </a:t>
            </a:r>
            <a:r>
              <a:rPr lang="en-US" sz="3000" dirty="0" err="1" smtClean="0"/>
              <a:t>definită</a:t>
            </a:r>
            <a:r>
              <a:rPr lang="en-US" sz="3000" dirty="0" smtClean="0"/>
              <a:t> ca </a:t>
            </a:r>
            <a:r>
              <a:rPr lang="en-US" sz="3000" dirty="0" err="1" smtClean="0"/>
              <a:t>numărul</a:t>
            </a:r>
            <a:r>
              <a:rPr lang="en-US" sz="3000" dirty="0" smtClean="0"/>
              <a:t> de </a:t>
            </a:r>
            <a:r>
              <a:rPr lang="ro-RO" sz="3000" dirty="0" smtClean="0"/>
              <a:t>dezintegrări</a:t>
            </a:r>
            <a:r>
              <a:rPr lang="en-US" sz="3000" dirty="0" smtClean="0"/>
              <a:t> </a:t>
            </a:r>
            <a:r>
              <a:rPr lang="en-US" sz="3000" dirty="0" err="1" smtClean="0"/>
              <a:t>în</a:t>
            </a:r>
            <a:r>
              <a:rPr lang="en-US" sz="3000" dirty="0" smtClean="0"/>
              <a:t> </a:t>
            </a:r>
            <a:r>
              <a:rPr lang="en-US" sz="3000" dirty="0" err="1" smtClean="0"/>
              <a:t>unitatea</a:t>
            </a:r>
            <a:r>
              <a:rPr lang="en-US" sz="3000" dirty="0" smtClean="0"/>
              <a:t> de </a:t>
            </a:r>
            <a:r>
              <a:rPr lang="en-US" sz="3000" dirty="0" err="1" smtClean="0"/>
              <a:t>timp.</a:t>
            </a:r>
            <a:r>
              <a:rPr lang="en-US" sz="3000" dirty="0" smtClean="0"/>
              <a:t> </a:t>
            </a:r>
            <a:r>
              <a:rPr lang="ro-RO" sz="3000" dirty="0" smtClean="0"/>
              <a:t>Aceasta s</a:t>
            </a:r>
            <a:r>
              <a:rPr lang="en-US" sz="3000" dirty="0" smtClean="0"/>
              <a:t>e </a:t>
            </a:r>
            <a:r>
              <a:rPr lang="en-US" sz="3000" dirty="0" err="1" smtClean="0"/>
              <a:t>măsoară</a:t>
            </a:r>
            <a:r>
              <a:rPr lang="en-US" sz="3000" dirty="0" smtClean="0"/>
              <a:t> </a:t>
            </a:r>
            <a:r>
              <a:rPr lang="en-US" sz="3000" dirty="0" err="1" smtClean="0"/>
              <a:t>în</a:t>
            </a:r>
            <a:r>
              <a:rPr lang="en-US" sz="3000" dirty="0" smtClean="0"/>
              <a:t> Becquerel (</a:t>
            </a:r>
            <a:r>
              <a:rPr lang="en-US" sz="3000" dirty="0" err="1" smtClean="0"/>
              <a:t>Bq</a:t>
            </a:r>
            <a:r>
              <a:rPr lang="en-US" sz="3000" dirty="0" smtClean="0"/>
              <a:t>) care este </a:t>
            </a:r>
            <a:r>
              <a:rPr lang="en-US" sz="3000" dirty="0" err="1" smtClean="0"/>
              <a:t>echivalent</a:t>
            </a:r>
            <a:r>
              <a:rPr lang="en-US" sz="3000" dirty="0" smtClean="0"/>
              <a:t> cu o </a:t>
            </a:r>
            <a:r>
              <a:rPr lang="ro-RO" sz="3000" dirty="0" smtClean="0"/>
              <a:t>dezintegrare</a:t>
            </a:r>
            <a:r>
              <a:rPr lang="en-US" sz="3000" dirty="0" smtClean="0"/>
              <a:t> </a:t>
            </a:r>
            <a:r>
              <a:rPr lang="en-US" sz="3000" dirty="0" err="1" smtClean="0"/>
              <a:t>pe</a:t>
            </a:r>
            <a:r>
              <a:rPr lang="en-US" sz="3000" dirty="0" smtClean="0"/>
              <a:t> </a:t>
            </a:r>
            <a:r>
              <a:rPr lang="en-US" sz="3000" dirty="0" err="1" smtClean="0"/>
              <a:t>secundă</a:t>
            </a:r>
            <a:r>
              <a:rPr lang="en-US" sz="3000" dirty="0" smtClean="0"/>
              <a:t>. </a:t>
            </a:r>
            <a:r>
              <a:rPr lang="en-US" sz="3000" dirty="0" err="1" smtClean="0"/>
              <a:t>Instrumentul</a:t>
            </a:r>
            <a:r>
              <a:rPr lang="en-US" sz="3000" dirty="0" smtClean="0"/>
              <a:t> </a:t>
            </a:r>
            <a:r>
              <a:rPr lang="ro-RO" sz="3000" dirty="0" smtClean="0"/>
              <a:t>folosit </a:t>
            </a:r>
            <a:r>
              <a:rPr lang="en-US" sz="3000" dirty="0" err="1" smtClean="0"/>
              <a:t>pentru</a:t>
            </a:r>
            <a:r>
              <a:rPr lang="en-US" sz="3000" dirty="0" smtClean="0"/>
              <a:t> </a:t>
            </a:r>
            <a:r>
              <a:rPr lang="en-US" sz="3000" dirty="0" err="1" smtClean="0"/>
              <a:t>măsurarea</a:t>
            </a:r>
            <a:r>
              <a:rPr lang="en-US" sz="3000" dirty="0" smtClean="0"/>
              <a:t> </a:t>
            </a:r>
            <a:r>
              <a:rPr lang="en-US" sz="3000" dirty="0" err="1" smtClean="0"/>
              <a:t>activității</a:t>
            </a:r>
            <a:r>
              <a:rPr lang="en-US" sz="3000" dirty="0" smtClean="0"/>
              <a:t> radioactive este </a:t>
            </a:r>
            <a:r>
              <a:rPr lang="en-US" sz="3000" dirty="0" err="1" smtClean="0"/>
              <a:t>contorul</a:t>
            </a:r>
            <a:r>
              <a:rPr lang="en-US" sz="3000" dirty="0" smtClean="0"/>
              <a:t> Geiger.</a:t>
            </a:r>
            <a:endParaRPr lang="en-US" sz="3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-127591"/>
            <a:ext cx="8229600" cy="6296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Contorul </a:t>
            </a:r>
            <a:r>
              <a:rPr lang="ro-RO" dirty="0"/>
              <a:t>Geiger</a:t>
            </a:r>
          </a:p>
          <a:p>
            <a:r>
              <a:rPr lang="ro-RO" sz="4000" dirty="0"/>
              <a:t/>
            </a:r>
            <a:br>
              <a:rPr lang="ro-RO" sz="4000" dirty="0"/>
            </a:br>
            <a:endParaRPr lang="en-US" altLang="it-IT" sz="4000" dirty="0">
              <a:latin typeface="Symbol" charset="2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62" y="3364344"/>
            <a:ext cx="4034151" cy="321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 smtClean="0"/>
              <a:t>Radioactiv</a:t>
            </a:r>
            <a:r>
              <a:rPr lang="ro-RO" altLang="it-IT" dirty="0" smtClean="0"/>
              <a:t>itatea</a:t>
            </a:r>
            <a:endParaRPr lang="en-US" alt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476" y="2132857"/>
            <a:ext cx="8785225" cy="4320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t-IT" sz="3000" dirty="0" smtClean="0"/>
              <a:t>Radioactivitatea este o proprietate, </a:t>
            </a:r>
            <a:r>
              <a:rPr lang="ro-RO" altLang="it-IT" sz="3000" dirty="0" smtClean="0"/>
              <a:t>prezentă la </a:t>
            </a:r>
            <a:r>
              <a:rPr lang="en-US" altLang="it-IT" sz="3000" dirty="0" smtClean="0"/>
              <a:t>anumite </a:t>
            </a:r>
            <a:r>
              <a:rPr lang="ro-RO" altLang="it-IT" sz="3000" dirty="0" smtClean="0"/>
              <a:t>stări ale </a:t>
            </a:r>
            <a:r>
              <a:rPr lang="en-US" altLang="it-IT" sz="3000" dirty="0" smtClean="0"/>
              <a:t>materie</a:t>
            </a:r>
            <a:r>
              <a:rPr lang="ro-RO" altLang="it-IT" sz="3000" dirty="0" smtClean="0"/>
              <a:t>i</a:t>
            </a:r>
            <a:r>
              <a:rPr lang="en-US" altLang="it-IT" sz="3000" dirty="0" smtClean="0"/>
              <a:t>, de a </a:t>
            </a:r>
            <a:r>
              <a:rPr lang="ro-RO" altLang="it-IT" sz="3000" dirty="0" smtClean="0"/>
              <a:t>emite</a:t>
            </a:r>
            <a:r>
              <a:rPr lang="en-US" altLang="it-IT" sz="3000" dirty="0" smtClean="0"/>
              <a:t> spontan energie </a:t>
            </a:r>
            <a:r>
              <a:rPr lang="en-US" altLang="it-IT" sz="3000" dirty="0" err="1" smtClean="0"/>
              <a:t>și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particule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subatomice</a:t>
            </a:r>
            <a:r>
              <a:rPr lang="en-US" altLang="it-IT" sz="3000" dirty="0" smtClean="0"/>
              <a:t>. Este </a:t>
            </a:r>
            <a:r>
              <a:rPr lang="ro-RO" altLang="it-IT" sz="3000" dirty="0" smtClean="0"/>
              <a:t>o caracteristică a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nucleelor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individuale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atomice</a:t>
            </a:r>
            <a:r>
              <a:rPr lang="en-US" altLang="it-IT" sz="3000" dirty="0" smtClean="0"/>
              <a:t>; este un </a:t>
            </a:r>
            <a:r>
              <a:rPr lang="en-US" altLang="it-IT" sz="3000" dirty="0" err="1" smtClean="0"/>
              <a:t>fenomen</a:t>
            </a:r>
            <a:r>
              <a:rPr lang="en-US" altLang="it-IT" sz="3000" dirty="0" smtClean="0"/>
              <a:t> natural, </a:t>
            </a:r>
            <a:r>
              <a:rPr lang="en-US" altLang="it-IT" sz="3000" dirty="0" err="1" smtClean="0"/>
              <a:t>prezent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peste</a:t>
            </a:r>
            <a:r>
              <a:rPr lang="en-US" altLang="it-IT" sz="3000" dirty="0" smtClean="0"/>
              <a:t> tot: </a:t>
            </a:r>
            <a:r>
              <a:rPr lang="en-US" altLang="it-IT" sz="3000" dirty="0" err="1" smtClean="0"/>
              <a:t>în</a:t>
            </a:r>
            <a:r>
              <a:rPr lang="en-US" altLang="it-IT" sz="3000" dirty="0" smtClean="0"/>
              <a:t> stele, </a:t>
            </a:r>
            <a:r>
              <a:rPr lang="en-US" altLang="it-IT" sz="3000" dirty="0" err="1" smtClean="0"/>
              <a:t>pe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Pământ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și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în</a:t>
            </a:r>
            <a:r>
              <a:rPr lang="en-US" altLang="it-IT" sz="3000" dirty="0" smtClean="0"/>
              <a:t> organism</a:t>
            </a:r>
            <a:r>
              <a:rPr lang="ro-RO" altLang="it-IT" sz="3000" dirty="0" smtClean="0"/>
              <a:t>ul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viu</a:t>
            </a:r>
            <a:r>
              <a:rPr lang="en-US" altLang="it-IT" sz="3000" dirty="0" smtClean="0"/>
              <a:t>.</a:t>
            </a:r>
            <a:endParaRPr lang="en-US" altLang="it-IT" sz="3000" dirty="0"/>
          </a:p>
        </p:txBody>
      </p:sp>
    </p:spTree>
    <p:extLst>
      <p:ext uri="{BB962C8B-B14F-4D97-AF65-F5344CB8AC3E}">
        <p14:creationId xmlns:p14="http://schemas.microsoft.com/office/powerpoint/2010/main" val="6311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3"/>
          <p:cNvSpPr>
            <a:spLocks noChangeArrowheads="1"/>
          </p:cNvSpPr>
          <p:nvPr/>
        </p:nvSpPr>
        <p:spPr bwMode="auto">
          <a:xfrm>
            <a:off x="2135188" y="1628774"/>
            <a:ext cx="81372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it-IT" sz="2800" dirty="0" err="1"/>
              <a:t>Nucleul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atomului</a:t>
            </a:r>
            <a:r>
              <a:rPr lang="en-US" altLang="it-IT" sz="2800" dirty="0"/>
              <a:t> este </a:t>
            </a:r>
            <a:r>
              <a:rPr lang="en-US" altLang="it-IT" sz="2800" dirty="0" err="1"/>
              <a:t>compus</a:t>
            </a:r>
            <a:r>
              <a:rPr lang="en-US" altLang="it-IT" sz="2800" dirty="0"/>
              <a:t> din </a:t>
            </a:r>
            <a:r>
              <a:rPr lang="en-US" altLang="it-IT" sz="2800" dirty="0" err="1"/>
              <a:t>protoni</a:t>
            </a:r>
            <a:r>
              <a:rPr lang="en-US" altLang="it-IT" sz="2800" dirty="0"/>
              <a:t> </a:t>
            </a:r>
            <a:r>
              <a:rPr lang="en-US" altLang="it-IT" sz="2800" dirty="0" smtClean="0"/>
              <a:t>(</a:t>
            </a:r>
            <a:r>
              <a:rPr lang="ro-RO" altLang="it-IT" sz="2800" dirty="0" smtClean="0"/>
              <a:t>sarcină</a:t>
            </a:r>
            <a:r>
              <a:rPr lang="en-US" altLang="it-IT" sz="2800" dirty="0" smtClean="0"/>
              <a:t> </a:t>
            </a:r>
            <a:r>
              <a:rPr lang="en-US" altLang="it-IT" sz="2800" dirty="0" err="1"/>
              <a:t>electrică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pozitivă</a:t>
            </a:r>
            <a:r>
              <a:rPr lang="en-US" altLang="it-IT" sz="2800" dirty="0"/>
              <a:t> +) </a:t>
            </a:r>
            <a:r>
              <a:rPr lang="en-US" altLang="it-IT" sz="2800" dirty="0" err="1"/>
              <a:t>și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neutroni</a:t>
            </a:r>
            <a:r>
              <a:rPr lang="en-US" altLang="it-IT" sz="2800" dirty="0"/>
              <a:t> </a:t>
            </a:r>
            <a:r>
              <a:rPr lang="en-US" altLang="it-IT" sz="2800" dirty="0" smtClean="0"/>
              <a:t>(</a:t>
            </a:r>
            <a:r>
              <a:rPr lang="ro-RO" altLang="it-IT" sz="2800" dirty="0" smtClean="0"/>
              <a:t>sarcină electrică nulă</a:t>
            </a:r>
            <a:r>
              <a:rPr lang="en-US" altLang="it-IT" sz="2800" dirty="0" smtClean="0"/>
              <a:t>).</a:t>
            </a:r>
            <a:endParaRPr lang="en-US" altLang="it-IT" sz="2800" dirty="0"/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it-IT" sz="2800" dirty="0" err="1"/>
              <a:t>Atomul</a:t>
            </a:r>
            <a:r>
              <a:rPr lang="en-US" altLang="it-IT" sz="2800" dirty="0"/>
              <a:t> este </a:t>
            </a:r>
            <a:r>
              <a:rPr lang="en-US" altLang="it-IT" sz="2800" dirty="0" err="1"/>
              <a:t>neutru</a:t>
            </a:r>
            <a:r>
              <a:rPr lang="en-US" altLang="it-IT" sz="2800" dirty="0"/>
              <a:t> din </a:t>
            </a:r>
            <a:r>
              <a:rPr lang="en-US" altLang="it-IT" sz="2800" dirty="0" err="1"/>
              <a:t>punct</a:t>
            </a:r>
            <a:r>
              <a:rPr lang="en-US" altLang="it-IT" sz="2800" dirty="0"/>
              <a:t> de </a:t>
            </a:r>
            <a:r>
              <a:rPr lang="en-US" altLang="it-IT" sz="2800" dirty="0" err="1"/>
              <a:t>vedere</a:t>
            </a:r>
            <a:r>
              <a:rPr lang="en-US" altLang="it-IT" sz="2800" dirty="0"/>
              <a:t> electric: </a:t>
            </a:r>
            <a:r>
              <a:rPr lang="en-US" altLang="it-IT" sz="2800" dirty="0" err="1"/>
              <a:t>nucleul</a:t>
            </a:r>
            <a:r>
              <a:rPr lang="en-US" altLang="it-IT" sz="2800" dirty="0"/>
              <a:t> este </a:t>
            </a:r>
            <a:r>
              <a:rPr lang="en-US" altLang="it-IT" sz="2800" dirty="0" err="1"/>
              <a:t>înconjurat</a:t>
            </a:r>
            <a:r>
              <a:rPr lang="en-US" altLang="it-IT" sz="2800" dirty="0"/>
              <a:t> de </a:t>
            </a:r>
            <a:r>
              <a:rPr lang="en-US" altLang="it-IT" sz="2800" dirty="0" err="1"/>
              <a:t>electroni</a:t>
            </a:r>
            <a:r>
              <a:rPr lang="en-US" altLang="it-IT" sz="2800" dirty="0"/>
              <a:t> </a:t>
            </a:r>
            <a:r>
              <a:rPr lang="en-US" altLang="it-IT" sz="2800" dirty="0" smtClean="0"/>
              <a:t>(</a:t>
            </a:r>
            <a:r>
              <a:rPr lang="ro-RO" altLang="it-IT" sz="2800" dirty="0" smtClean="0"/>
              <a:t>sarcină</a:t>
            </a:r>
            <a:r>
              <a:rPr lang="en-US" altLang="it-IT" sz="2800" dirty="0" smtClean="0"/>
              <a:t> </a:t>
            </a:r>
            <a:r>
              <a:rPr lang="en-US" altLang="it-IT" sz="2800" dirty="0" err="1"/>
              <a:t>electrică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negativă</a:t>
            </a:r>
            <a:r>
              <a:rPr lang="en-US" altLang="it-IT" sz="2800" dirty="0"/>
              <a:t> -), </a:t>
            </a:r>
            <a:r>
              <a:rPr lang="en-US" altLang="it-IT" sz="2800" dirty="0" err="1" smtClean="0"/>
              <a:t>egal</a:t>
            </a:r>
            <a:r>
              <a:rPr lang="ro-RO" altLang="it-IT" sz="2800" dirty="0" smtClean="0"/>
              <a:t>i</a:t>
            </a:r>
            <a:r>
              <a:rPr lang="en-US" altLang="it-IT" sz="2800" dirty="0" smtClean="0"/>
              <a:t> c</a:t>
            </a:r>
            <a:r>
              <a:rPr lang="ro-RO" altLang="it-IT" sz="2800" dirty="0" smtClean="0"/>
              <a:t>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numă</a:t>
            </a:r>
            <a:r>
              <a:rPr lang="ro-RO" altLang="it-IT" sz="2800" dirty="0" smtClean="0"/>
              <a:t>r</a:t>
            </a:r>
            <a:r>
              <a:rPr lang="en-US" altLang="it-IT" sz="2800" dirty="0" smtClean="0"/>
              <a:t> </a:t>
            </a:r>
            <a:r>
              <a:rPr lang="ro-RO" altLang="it-IT" sz="2800" dirty="0" smtClean="0"/>
              <a:t>cu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protoni</a:t>
            </a:r>
            <a:r>
              <a:rPr lang="ro-RO" altLang="it-IT" sz="2800" dirty="0" smtClean="0"/>
              <a:t>i</a:t>
            </a:r>
            <a:r>
              <a:rPr lang="en-US" altLang="it-IT" sz="2800" dirty="0" smtClean="0"/>
              <a:t> </a:t>
            </a:r>
            <a:r>
              <a:rPr lang="ro-RO" altLang="it-IT" sz="2800" dirty="0" smtClean="0"/>
              <a:t>din </a:t>
            </a:r>
            <a:r>
              <a:rPr lang="en-US" altLang="it-IT" sz="2800" dirty="0" err="1" smtClean="0"/>
              <a:t>nucleu</a:t>
            </a:r>
            <a:r>
              <a:rPr lang="en-US" altLang="it-IT" sz="2800" dirty="0"/>
              <a:t>.</a:t>
            </a:r>
            <a:endParaRPr lang="en-US" altLang="it-IT" sz="28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err="1" smtClean="0"/>
              <a:t>Structur</a:t>
            </a:r>
            <a:r>
              <a:rPr lang="ro-RO" altLang="it-IT" dirty="0" smtClean="0"/>
              <a:t>a atomului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835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atomului</a:t>
            </a:r>
            <a:r>
              <a:rPr lang="en-US" dirty="0" smtClean="0"/>
              <a:t> este </a:t>
            </a:r>
            <a:r>
              <a:rPr lang="en-US" dirty="0" err="1" smtClean="0"/>
              <a:t>aceeași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elementele</a:t>
            </a:r>
            <a:r>
              <a:rPr lang="en-US" dirty="0" smtClean="0"/>
              <a:t> </a:t>
            </a:r>
            <a:r>
              <a:rPr lang="en-US" dirty="0" err="1" smtClean="0"/>
              <a:t>chimice</a:t>
            </a:r>
            <a:r>
              <a:rPr lang="en-US" dirty="0" smtClean="0"/>
              <a:t>. Ce</a:t>
            </a:r>
            <a:r>
              <a:rPr lang="ro-RO" dirty="0" smtClean="0"/>
              <a:t>ea ce</a:t>
            </a:r>
            <a:r>
              <a:rPr lang="en-US" dirty="0" smtClean="0"/>
              <a:t> se </a:t>
            </a:r>
            <a:r>
              <a:rPr lang="ro-RO" dirty="0" smtClean="0"/>
              <a:t>modifică</a:t>
            </a:r>
            <a:r>
              <a:rPr lang="en-US" dirty="0" smtClean="0"/>
              <a:t> de la un element la </a:t>
            </a:r>
            <a:r>
              <a:rPr lang="en-US" dirty="0" err="1" smtClean="0"/>
              <a:t>altul</a:t>
            </a:r>
            <a:r>
              <a:rPr lang="en-US" dirty="0" smtClean="0"/>
              <a:t> este </a:t>
            </a:r>
            <a:r>
              <a:rPr lang="en-US" dirty="0" err="1" smtClean="0"/>
              <a:t>numărul</a:t>
            </a:r>
            <a:r>
              <a:rPr lang="en-US" dirty="0" smtClean="0"/>
              <a:t> de </a:t>
            </a:r>
            <a:r>
              <a:rPr lang="en-US" dirty="0" err="1" smtClean="0"/>
              <a:t>protoni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neutroni</a:t>
            </a:r>
            <a:r>
              <a:rPr lang="en-US" dirty="0" smtClean="0"/>
              <a:t>. </a:t>
            </a:r>
            <a:r>
              <a:rPr lang="en-US" dirty="0" err="1" smtClean="0"/>
              <a:t>Numărul</a:t>
            </a:r>
            <a:r>
              <a:rPr lang="en-US" dirty="0" smtClean="0"/>
              <a:t> total de </a:t>
            </a:r>
            <a:r>
              <a:rPr lang="en-US" dirty="0" err="1" smtClean="0"/>
              <a:t>protoni</a:t>
            </a:r>
            <a:r>
              <a:rPr lang="en-US" dirty="0" smtClean="0"/>
              <a:t> din </a:t>
            </a:r>
            <a:r>
              <a:rPr lang="en-US" dirty="0" err="1" smtClean="0"/>
              <a:t>nucleu</a:t>
            </a:r>
            <a:r>
              <a:rPr lang="en-US" dirty="0" smtClean="0"/>
              <a:t> se </a:t>
            </a:r>
            <a:r>
              <a:rPr lang="en-US" dirty="0" err="1" smtClean="0"/>
              <a:t>numește</a:t>
            </a:r>
            <a:r>
              <a:rPr lang="en-US" dirty="0" smtClean="0"/>
              <a:t> "</a:t>
            </a:r>
            <a:r>
              <a:rPr lang="en-US" dirty="0" err="1" smtClean="0"/>
              <a:t>număr</a:t>
            </a:r>
            <a:r>
              <a:rPr lang="en-US" dirty="0" smtClean="0"/>
              <a:t> atomic" </a:t>
            </a:r>
            <a:r>
              <a:rPr lang="en-US" dirty="0" err="1" smtClean="0"/>
              <a:t>și</a:t>
            </a:r>
            <a:r>
              <a:rPr lang="en-US" dirty="0" smtClean="0"/>
              <a:t> este </a:t>
            </a:r>
            <a:r>
              <a:rPr lang="en-US" dirty="0" err="1" smtClean="0"/>
              <a:t>indicat</a:t>
            </a:r>
            <a:r>
              <a:rPr lang="en-US" dirty="0" smtClean="0"/>
              <a:t> de </a:t>
            </a:r>
            <a:r>
              <a:rPr lang="en-US" dirty="0" err="1" smtClean="0"/>
              <a:t>litera</a:t>
            </a:r>
            <a:r>
              <a:rPr lang="en-US" dirty="0" smtClean="0"/>
              <a:t> Z. </a:t>
            </a:r>
            <a:r>
              <a:rPr lang="en-US" dirty="0" err="1" smtClean="0"/>
              <a:t>Elementul</a:t>
            </a:r>
            <a:r>
              <a:rPr lang="en-US" dirty="0" smtClean="0"/>
              <a:t> </a:t>
            </a:r>
            <a:r>
              <a:rPr lang="en-US" dirty="0" err="1" smtClean="0"/>
              <a:t>chimic</a:t>
            </a:r>
            <a:r>
              <a:rPr lang="en-US" dirty="0" smtClean="0"/>
              <a:t> cu 8 </a:t>
            </a:r>
            <a:r>
              <a:rPr lang="en-US" dirty="0" err="1" smtClean="0"/>
              <a:t>protoni</a:t>
            </a:r>
            <a:r>
              <a:rPr lang="en-US" dirty="0" smtClean="0"/>
              <a:t> este </a:t>
            </a:r>
            <a:r>
              <a:rPr lang="en-US" dirty="0" err="1" smtClean="0"/>
              <a:t>oxigenul</a:t>
            </a:r>
            <a:r>
              <a:rPr lang="en-US" dirty="0" smtClean="0"/>
              <a:t> (O), </a:t>
            </a:r>
            <a:r>
              <a:rPr lang="ro-RO" dirty="0" smtClean="0"/>
              <a:t>cel </a:t>
            </a:r>
            <a:r>
              <a:rPr lang="en-US" dirty="0" smtClean="0"/>
              <a:t>cu 26 de </a:t>
            </a:r>
            <a:r>
              <a:rPr lang="en-US" dirty="0" err="1" smtClean="0"/>
              <a:t>protoni</a:t>
            </a:r>
            <a:r>
              <a:rPr lang="en-US" dirty="0" smtClean="0"/>
              <a:t> </a:t>
            </a:r>
            <a:r>
              <a:rPr lang="ro-RO" dirty="0" smtClean="0"/>
              <a:t>este </a:t>
            </a:r>
            <a:r>
              <a:rPr lang="en-US" dirty="0" err="1" smtClean="0"/>
              <a:t>fier</a:t>
            </a:r>
            <a:r>
              <a:rPr lang="ro-RO" dirty="0" smtClean="0"/>
              <a:t>ul</a:t>
            </a:r>
            <a:r>
              <a:rPr lang="en-US" dirty="0" smtClean="0"/>
              <a:t>, </a:t>
            </a:r>
            <a:r>
              <a:rPr lang="ro-RO" dirty="0" smtClean="0"/>
              <a:t>cel </a:t>
            </a:r>
            <a:r>
              <a:rPr lang="en-US" dirty="0" smtClean="0"/>
              <a:t>cu 79 de </a:t>
            </a:r>
            <a:r>
              <a:rPr lang="en-US" dirty="0" err="1" smtClean="0"/>
              <a:t>protoni</a:t>
            </a:r>
            <a:r>
              <a:rPr lang="en-US" dirty="0" smtClean="0"/>
              <a:t> este </a:t>
            </a:r>
            <a:r>
              <a:rPr lang="en-US" dirty="0" err="1" smtClean="0"/>
              <a:t>aurul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așa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departe</a:t>
            </a:r>
            <a:r>
              <a:rPr lang="en-US" dirty="0" smtClean="0"/>
              <a:t> ...</a:t>
            </a:r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4450"/>
            <a:ext cx="8229600" cy="1143000"/>
          </a:xfrm>
        </p:spPr>
        <p:txBody>
          <a:bodyPr/>
          <a:lstStyle/>
          <a:p>
            <a:r>
              <a:rPr lang="en-US" altLang="it-IT" dirty="0" err="1" smtClean="0"/>
              <a:t>Structur</a:t>
            </a:r>
            <a:r>
              <a:rPr lang="ro-RO" altLang="it-IT" dirty="0" smtClean="0"/>
              <a:t>a atomului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2900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35560" y="2204865"/>
            <a:ext cx="83164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/>
              <a:t>În</a:t>
            </a:r>
            <a:r>
              <a:rPr lang="en-US" sz="3000" dirty="0" smtClean="0"/>
              <a:t> </a:t>
            </a:r>
            <a:r>
              <a:rPr lang="en-US" sz="3000" dirty="0" err="1" smtClean="0"/>
              <a:t>nucleu</a:t>
            </a:r>
            <a:r>
              <a:rPr lang="ro-RO" sz="3000" dirty="0" smtClean="0"/>
              <a:t>l</a:t>
            </a:r>
            <a:r>
              <a:rPr lang="en-US" sz="3000" dirty="0" smtClean="0"/>
              <a:t> </a:t>
            </a:r>
            <a:r>
              <a:rPr lang="en-US" sz="3000" dirty="0" err="1" smtClean="0"/>
              <a:t>unui</a:t>
            </a:r>
            <a:r>
              <a:rPr lang="en-US" sz="3000" dirty="0" smtClean="0"/>
              <a:t> element pot </a:t>
            </a:r>
            <a:r>
              <a:rPr lang="en-US" sz="3000" dirty="0" err="1" smtClean="0"/>
              <a:t>exista</a:t>
            </a:r>
            <a:r>
              <a:rPr lang="en-US" sz="3000" dirty="0" smtClean="0"/>
              <a:t> N </a:t>
            </a:r>
            <a:r>
              <a:rPr lang="en-US" sz="3000" dirty="0" err="1" smtClean="0"/>
              <a:t>neutroni</a:t>
            </a:r>
            <a:r>
              <a:rPr lang="en-US" sz="3000" dirty="0" smtClean="0"/>
              <a:t>, </a:t>
            </a:r>
            <a:r>
              <a:rPr lang="en-US" sz="3000" dirty="0" err="1" smtClean="0"/>
              <a:t>suma</a:t>
            </a:r>
            <a:r>
              <a:rPr lang="en-US" sz="3000" dirty="0" smtClean="0"/>
              <a:t> A = N + Z </a:t>
            </a:r>
            <a:r>
              <a:rPr lang="ro-RO" sz="3000" dirty="0" smtClean="0"/>
              <a:t>fiind</a:t>
            </a:r>
            <a:r>
              <a:rPr lang="en-US" sz="3000" dirty="0" smtClean="0"/>
              <a:t> </a:t>
            </a:r>
            <a:r>
              <a:rPr lang="en-US" sz="3000" dirty="0" err="1" smtClean="0"/>
              <a:t>numită</a:t>
            </a:r>
            <a:r>
              <a:rPr lang="en-US" sz="3000" dirty="0" smtClean="0"/>
              <a:t> </a:t>
            </a:r>
            <a:r>
              <a:rPr lang="en-US" sz="3000" dirty="0" err="1" smtClean="0"/>
              <a:t>număr</a:t>
            </a:r>
            <a:r>
              <a:rPr lang="en-US" sz="3000" dirty="0" smtClean="0"/>
              <a:t> de </a:t>
            </a:r>
            <a:r>
              <a:rPr lang="en-US" sz="3000" dirty="0" err="1" smtClean="0"/>
              <a:t>masă</a:t>
            </a:r>
            <a:r>
              <a:rPr lang="en-US" sz="3000" dirty="0" smtClean="0"/>
              <a:t>. </a:t>
            </a:r>
            <a:r>
              <a:rPr lang="en-US" sz="3000" dirty="0" err="1" smtClean="0"/>
              <a:t>Nucleele</a:t>
            </a:r>
            <a:r>
              <a:rPr lang="en-US" sz="3000" dirty="0" smtClean="0"/>
              <a:t> cu </a:t>
            </a:r>
            <a:r>
              <a:rPr lang="en-US" sz="3000" dirty="0" err="1" smtClean="0"/>
              <a:t>aceeași</a:t>
            </a:r>
            <a:r>
              <a:rPr lang="en-US" sz="3000" dirty="0" smtClean="0"/>
              <a:t> </a:t>
            </a:r>
            <a:r>
              <a:rPr lang="en-US" sz="3000" dirty="0" err="1" smtClean="0"/>
              <a:t>valoare</a:t>
            </a:r>
            <a:r>
              <a:rPr lang="en-US" sz="3000" dirty="0" smtClean="0"/>
              <a:t> a </a:t>
            </a:r>
            <a:r>
              <a:rPr lang="en-US" sz="3000" dirty="0" err="1" smtClean="0"/>
              <a:t>lui</a:t>
            </a:r>
            <a:r>
              <a:rPr lang="en-US" sz="3000" dirty="0" smtClean="0"/>
              <a:t> Z (</a:t>
            </a:r>
            <a:r>
              <a:rPr lang="en-US" sz="3000" dirty="0" err="1" smtClean="0"/>
              <a:t>protoni</a:t>
            </a:r>
            <a:r>
              <a:rPr lang="en-US" sz="3000" dirty="0" smtClean="0"/>
              <a:t>), </a:t>
            </a:r>
            <a:r>
              <a:rPr lang="en-US" sz="3000" dirty="0" err="1" smtClean="0"/>
              <a:t>dar</a:t>
            </a:r>
            <a:r>
              <a:rPr lang="en-US" sz="3000" dirty="0" smtClean="0"/>
              <a:t> </a:t>
            </a:r>
            <a:r>
              <a:rPr lang="ro-RO" sz="3000" dirty="0" smtClean="0"/>
              <a:t>cu </a:t>
            </a:r>
            <a:r>
              <a:rPr lang="en-US" sz="3000" dirty="0" err="1" smtClean="0"/>
              <a:t>valori</a:t>
            </a:r>
            <a:r>
              <a:rPr lang="en-US" sz="3000" dirty="0" smtClean="0"/>
              <a:t> </a:t>
            </a:r>
            <a:r>
              <a:rPr lang="en-US" sz="3000" dirty="0" err="1" smtClean="0"/>
              <a:t>diferite</a:t>
            </a:r>
            <a:r>
              <a:rPr lang="en-US" sz="3000" dirty="0" smtClean="0"/>
              <a:t> ale A (</a:t>
            </a:r>
            <a:r>
              <a:rPr lang="en-US" sz="3000" dirty="0" err="1" smtClean="0"/>
              <a:t>adică</a:t>
            </a:r>
            <a:r>
              <a:rPr lang="en-US" sz="3000" dirty="0" smtClean="0"/>
              <a:t> cu un </a:t>
            </a:r>
            <a:r>
              <a:rPr lang="en-US" sz="3000" dirty="0" err="1" smtClean="0"/>
              <a:t>număr</a:t>
            </a:r>
            <a:r>
              <a:rPr lang="en-US" sz="3000" dirty="0" smtClean="0"/>
              <a:t> </a:t>
            </a:r>
            <a:r>
              <a:rPr lang="en-US" sz="3000" dirty="0" err="1" smtClean="0"/>
              <a:t>diferit</a:t>
            </a:r>
            <a:r>
              <a:rPr lang="en-US" sz="3000" dirty="0" smtClean="0"/>
              <a:t> de </a:t>
            </a:r>
            <a:r>
              <a:rPr lang="en-US" sz="3000" dirty="0" err="1" smtClean="0"/>
              <a:t>neutroni</a:t>
            </a:r>
            <a:r>
              <a:rPr lang="en-US" sz="3000" dirty="0" smtClean="0"/>
              <a:t>) se </a:t>
            </a:r>
            <a:r>
              <a:rPr lang="en-US" sz="3000" dirty="0" err="1" smtClean="0"/>
              <a:t>numesc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t-IT" dirty="0" smtClean="0"/>
              <a:t>I</a:t>
            </a:r>
            <a:r>
              <a:rPr lang="ro-RO" altLang="it-IT" dirty="0" smtClean="0"/>
              <a:t>z</a:t>
            </a:r>
            <a:r>
              <a:rPr lang="en-US" altLang="it-IT" dirty="0" err="1" smtClean="0"/>
              <a:t>otop</a:t>
            </a:r>
            <a:r>
              <a:rPr lang="ro-RO" altLang="it-IT" dirty="0" smtClean="0"/>
              <a:t>i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9023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 eaLnBrk="1" hangingPunct="1"/>
            <a:r>
              <a:rPr lang="ro-RO" altLang="it-IT" dirty="0" smtClean="0"/>
              <a:t>Izotopi radioactivi</a:t>
            </a:r>
            <a:endParaRPr lang="en-US" altLang="it-IT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844675"/>
            <a:ext cx="8785225" cy="3887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 smtClean="0"/>
              <a:t>Izotopii</a:t>
            </a:r>
            <a:r>
              <a:rPr lang="en-US" sz="3000" dirty="0" smtClean="0"/>
              <a:t> </a:t>
            </a:r>
            <a:r>
              <a:rPr lang="en-US" sz="3000" dirty="0" err="1" smtClean="0"/>
              <a:t>prezenți</a:t>
            </a:r>
            <a:r>
              <a:rPr lang="en-US" sz="3000" dirty="0" smtClean="0"/>
              <a:t> </a:t>
            </a:r>
            <a:r>
              <a:rPr lang="en-US" sz="3000" dirty="0" err="1" smtClean="0"/>
              <a:t>în</a:t>
            </a:r>
            <a:r>
              <a:rPr lang="en-US" sz="3000" dirty="0" smtClean="0"/>
              <a:t> </a:t>
            </a:r>
            <a:r>
              <a:rPr lang="en-US" sz="3000" dirty="0" err="1" smtClean="0"/>
              <a:t>natură</a:t>
            </a:r>
            <a:r>
              <a:rPr lang="en-US" sz="3000" dirty="0" smtClean="0"/>
              <a:t> </a:t>
            </a:r>
            <a:r>
              <a:rPr lang="en-US" sz="3000" dirty="0" err="1" smtClean="0"/>
              <a:t>sunt</a:t>
            </a:r>
            <a:r>
              <a:rPr lang="en-US" sz="3000" dirty="0" smtClean="0"/>
              <a:t> </a:t>
            </a:r>
            <a:r>
              <a:rPr lang="en-US" sz="3000" dirty="0" err="1" smtClean="0"/>
              <a:t>aproape</a:t>
            </a:r>
            <a:r>
              <a:rPr lang="en-US" sz="3000" dirty="0" smtClean="0"/>
              <a:t> </a:t>
            </a:r>
            <a:r>
              <a:rPr lang="en-US" sz="3000" dirty="0" err="1" smtClean="0"/>
              <a:t>toți</a:t>
            </a:r>
            <a:r>
              <a:rPr lang="en-US" sz="3000" dirty="0" smtClean="0"/>
              <a:t> </a:t>
            </a:r>
            <a:r>
              <a:rPr lang="en-US" sz="3000" dirty="0" err="1" smtClean="0"/>
              <a:t>stabili</a:t>
            </a:r>
            <a:r>
              <a:rPr lang="en-US" sz="3000" dirty="0" smtClean="0"/>
              <a:t>. Cu </a:t>
            </a:r>
            <a:r>
              <a:rPr lang="en-US" sz="3000" dirty="0" err="1" smtClean="0"/>
              <a:t>toate</a:t>
            </a:r>
            <a:r>
              <a:rPr lang="en-US" sz="3000" dirty="0" smtClean="0"/>
              <a:t> </a:t>
            </a:r>
            <a:r>
              <a:rPr lang="en-US" sz="3000" dirty="0" err="1" smtClean="0"/>
              <a:t>acestea</a:t>
            </a:r>
            <a:r>
              <a:rPr lang="en-US" sz="3000" dirty="0" smtClean="0"/>
              <a:t>, </a:t>
            </a:r>
            <a:r>
              <a:rPr lang="en-US" sz="3000" dirty="0" err="1" smtClean="0"/>
              <a:t>unii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</a:t>
            </a:r>
            <a:r>
              <a:rPr lang="en-US" sz="3000" dirty="0" smtClean="0"/>
              <a:t> </a:t>
            </a:r>
            <a:r>
              <a:rPr lang="en-US" sz="3000" dirty="0" err="1" smtClean="0"/>
              <a:t>naturali</a:t>
            </a:r>
            <a:r>
              <a:rPr lang="en-US" sz="3000" dirty="0" smtClean="0"/>
              <a:t> </a:t>
            </a:r>
            <a:r>
              <a:rPr lang="en-US" sz="3000" dirty="0" err="1" smtClean="0"/>
              <a:t>și</a:t>
            </a:r>
            <a:r>
              <a:rPr lang="en-US" sz="3000" dirty="0" smtClean="0"/>
              <a:t> </a:t>
            </a:r>
            <a:r>
              <a:rPr lang="en-US" sz="3000" dirty="0" err="1" smtClean="0"/>
              <a:t>aproape</a:t>
            </a:r>
            <a:r>
              <a:rPr lang="en-US" sz="3000" dirty="0" smtClean="0"/>
              <a:t> </a:t>
            </a:r>
            <a:r>
              <a:rPr lang="en-US" sz="3000" dirty="0" err="1" smtClean="0"/>
              <a:t>toți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izotopii</a:t>
            </a:r>
            <a:r>
              <a:rPr lang="en-US" sz="3000" dirty="0" smtClean="0"/>
              <a:t> </a:t>
            </a:r>
            <a:r>
              <a:rPr lang="en-US" sz="3000" dirty="0" err="1" smtClean="0"/>
              <a:t>artificiali</a:t>
            </a:r>
            <a:r>
              <a:rPr lang="en-US" sz="3000" dirty="0" smtClean="0"/>
              <a:t> </a:t>
            </a:r>
            <a:r>
              <a:rPr lang="en-US" sz="3000" dirty="0" err="1" smtClean="0"/>
              <a:t>sunt</a:t>
            </a:r>
            <a:r>
              <a:rPr lang="en-US" sz="3000" dirty="0" smtClean="0"/>
              <a:t> </a:t>
            </a:r>
            <a:r>
              <a:rPr lang="en-US" sz="3000" dirty="0" err="1" smtClean="0"/>
              <a:t>instabili</a:t>
            </a:r>
            <a:r>
              <a:rPr lang="en-US" sz="3000" dirty="0" smtClean="0"/>
              <a:t> </a:t>
            </a:r>
            <a:r>
              <a:rPr lang="ro-RO" sz="3000" dirty="0" smtClean="0"/>
              <a:t>din cauza</a:t>
            </a:r>
            <a:r>
              <a:rPr lang="en-US" sz="3000" dirty="0" smtClean="0"/>
              <a:t> </a:t>
            </a:r>
            <a:r>
              <a:rPr lang="en-US" sz="3000" dirty="0" err="1" smtClean="0"/>
              <a:t>unui</a:t>
            </a:r>
            <a:r>
              <a:rPr lang="en-US" sz="3000" dirty="0" smtClean="0"/>
              <a:t> </a:t>
            </a:r>
            <a:r>
              <a:rPr lang="en-US" sz="3000" dirty="0" err="1" smtClean="0"/>
              <a:t>exces</a:t>
            </a:r>
            <a:r>
              <a:rPr lang="en-US" sz="3000" dirty="0" smtClean="0"/>
              <a:t> de </a:t>
            </a:r>
            <a:r>
              <a:rPr lang="en-US" sz="3000" dirty="0" err="1" smtClean="0"/>
              <a:t>protoni</a:t>
            </a:r>
            <a:r>
              <a:rPr lang="en-US" sz="3000" dirty="0" smtClean="0"/>
              <a:t> </a:t>
            </a:r>
            <a:r>
              <a:rPr lang="en-US" sz="3000" dirty="0" err="1" smtClean="0"/>
              <a:t>și</a:t>
            </a:r>
            <a:r>
              <a:rPr lang="en-US" sz="3000" dirty="0" smtClean="0"/>
              <a:t> / </a:t>
            </a:r>
            <a:r>
              <a:rPr lang="en-US" sz="3000" dirty="0" err="1" smtClean="0"/>
              <a:t>sau</a:t>
            </a:r>
            <a:r>
              <a:rPr lang="en-US" sz="3000" dirty="0" smtClean="0"/>
              <a:t> </a:t>
            </a:r>
            <a:r>
              <a:rPr lang="en-US" sz="3000" dirty="0" err="1" smtClean="0"/>
              <a:t>neutroni</a:t>
            </a:r>
            <a:r>
              <a:rPr lang="en-US" sz="3000" dirty="0" smtClean="0"/>
              <a:t>. </a:t>
            </a:r>
            <a:r>
              <a:rPr lang="en-US" sz="3000" dirty="0" err="1" smtClean="0"/>
              <a:t>Această</a:t>
            </a:r>
            <a:r>
              <a:rPr lang="en-US" sz="3000" dirty="0" smtClean="0"/>
              <a:t> </a:t>
            </a:r>
            <a:r>
              <a:rPr lang="en-US" sz="3000" dirty="0" err="1" smtClean="0"/>
              <a:t>instabilitate</a:t>
            </a:r>
            <a:r>
              <a:rPr lang="en-US" sz="3000" dirty="0" smtClean="0"/>
              <a:t> </a:t>
            </a:r>
            <a:r>
              <a:rPr lang="en-US" sz="3000" dirty="0" err="1" smtClean="0"/>
              <a:t>determină</a:t>
            </a:r>
            <a:r>
              <a:rPr lang="en-US" sz="3000" dirty="0" smtClean="0"/>
              <a:t> </a:t>
            </a:r>
            <a:r>
              <a:rPr lang="en-US" sz="3000" dirty="0" err="1" smtClean="0"/>
              <a:t>transformarea</a:t>
            </a:r>
            <a:r>
              <a:rPr lang="en-US" sz="3000" dirty="0" smtClean="0"/>
              <a:t> </a:t>
            </a:r>
            <a:r>
              <a:rPr lang="en-US" sz="3000" dirty="0" err="1" smtClean="0"/>
              <a:t>lor</a:t>
            </a:r>
            <a:r>
              <a:rPr lang="en-US" sz="3000" dirty="0" smtClean="0"/>
              <a:t> </a:t>
            </a:r>
            <a:r>
              <a:rPr lang="en-US" sz="3000" dirty="0" err="1" smtClean="0"/>
              <a:t>spontană</a:t>
            </a:r>
            <a:r>
              <a:rPr lang="en-US" sz="3000" dirty="0" smtClean="0"/>
              <a:t> </a:t>
            </a:r>
            <a:r>
              <a:rPr lang="en-US" sz="3000" dirty="0" err="1" smtClean="0"/>
              <a:t>în</a:t>
            </a:r>
            <a:r>
              <a:rPr lang="en-US" sz="3000" dirty="0" smtClean="0"/>
              <a:t> al</a:t>
            </a:r>
            <a:r>
              <a:rPr lang="ro-RO" sz="3000" dirty="0" smtClean="0"/>
              <a:t>ți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</a:t>
            </a:r>
            <a:r>
              <a:rPr lang="en-US" sz="3000" dirty="0" smtClean="0"/>
              <a:t> </a:t>
            </a:r>
            <a:r>
              <a:rPr lang="en-US" sz="3000" dirty="0" err="1" smtClean="0"/>
              <a:t>însoți</a:t>
            </a:r>
            <a:r>
              <a:rPr lang="ro-RO" sz="3000" dirty="0" smtClean="0"/>
              <a:t>ți</a:t>
            </a:r>
            <a:r>
              <a:rPr lang="en-US" sz="3000" dirty="0" smtClean="0"/>
              <a:t> de </a:t>
            </a:r>
            <a:r>
              <a:rPr lang="en-US" sz="3000" dirty="0" err="1" smtClean="0"/>
              <a:t>emisi</a:t>
            </a:r>
            <a:r>
              <a:rPr lang="ro-RO" sz="3000" dirty="0" smtClean="0"/>
              <a:t>i</a:t>
            </a:r>
            <a:r>
              <a:rPr lang="en-US" sz="3000" dirty="0" smtClean="0"/>
              <a:t> de </a:t>
            </a:r>
            <a:r>
              <a:rPr lang="en-US" sz="3000" dirty="0" err="1" smtClean="0"/>
              <a:t>particule</a:t>
            </a:r>
            <a:r>
              <a:rPr lang="en-US" sz="3000" dirty="0" smtClean="0"/>
              <a:t> (</a:t>
            </a:r>
            <a:r>
              <a:rPr lang="en-US" sz="3000" dirty="0" err="1" smtClean="0"/>
              <a:t>radiații</a:t>
            </a:r>
            <a:r>
              <a:rPr lang="en-US" sz="3000" dirty="0" smtClean="0"/>
              <a:t>). </a:t>
            </a:r>
            <a:r>
              <a:rPr lang="en-US" sz="3000" dirty="0" err="1" smtClean="0"/>
              <a:t>Acești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</a:t>
            </a:r>
            <a:r>
              <a:rPr lang="en-US" sz="3000" dirty="0" smtClean="0"/>
              <a:t> </a:t>
            </a:r>
            <a:r>
              <a:rPr lang="en-US" sz="3000" dirty="0" err="1" smtClean="0"/>
              <a:t>sunt</a:t>
            </a:r>
            <a:r>
              <a:rPr lang="en-US" sz="3000" dirty="0" smtClean="0"/>
              <a:t> </a:t>
            </a:r>
            <a:r>
              <a:rPr lang="en-US" sz="3000" dirty="0" err="1" smtClean="0"/>
              <a:t>numiți</a:t>
            </a:r>
            <a:r>
              <a:rPr lang="en-US" sz="3000" dirty="0" smtClean="0"/>
              <a:t> </a:t>
            </a:r>
            <a:r>
              <a:rPr lang="en-US" sz="3000" dirty="0" err="1" smtClean="0"/>
              <a:t>izotopi</a:t>
            </a:r>
            <a:r>
              <a:rPr lang="en-US" sz="3000" dirty="0" smtClean="0"/>
              <a:t> </a:t>
            </a:r>
            <a:r>
              <a:rPr lang="en-US" sz="3000" dirty="0" err="1" smtClean="0"/>
              <a:t>radioactivi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163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>
            <a:off x="2063553" y="1772817"/>
            <a:ext cx="820896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t-IT" sz="3000" dirty="0" err="1">
                <a:latin typeface="+mn-lt"/>
              </a:rPr>
              <a:t>Transformarea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unui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izotop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radioactiv</a:t>
            </a:r>
            <a:r>
              <a:rPr lang="en-US" altLang="it-IT" sz="3000" dirty="0">
                <a:latin typeface="+mn-lt"/>
              </a:rPr>
              <a:t> produce un alt </a:t>
            </a:r>
            <a:r>
              <a:rPr lang="en-US" altLang="it-IT" sz="3000" dirty="0" err="1">
                <a:latin typeface="+mn-lt"/>
              </a:rPr>
              <a:t>izotop</a:t>
            </a:r>
            <a:r>
              <a:rPr lang="en-US" altLang="it-IT" sz="3000" dirty="0">
                <a:latin typeface="+mn-lt"/>
              </a:rPr>
              <a:t>, care </a:t>
            </a:r>
            <a:r>
              <a:rPr lang="en-US" altLang="it-IT" sz="3000" dirty="0" err="1">
                <a:latin typeface="+mn-lt"/>
              </a:rPr>
              <a:t>poate</a:t>
            </a:r>
            <a:r>
              <a:rPr lang="en-US" altLang="it-IT" sz="3000" dirty="0">
                <a:latin typeface="+mn-lt"/>
              </a:rPr>
              <a:t> fi </a:t>
            </a:r>
            <a:r>
              <a:rPr lang="en-US" altLang="it-IT" sz="3000" dirty="0" err="1">
                <a:latin typeface="+mn-lt"/>
              </a:rPr>
              <a:t>radioactiv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sau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stabil</a:t>
            </a:r>
            <a:r>
              <a:rPr lang="en-US" altLang="it-IT" sz="3000" dirty="0">
                <a:latin typeface="+mn-lt"/>
              </a:rPr>
              <a:t>. </a:t>
            </a:r>
            <a:r>
              <a:rPr lang="en-US" altLang="it-IT" sz="3000" dirty="0" err="1">
                <a:latin typeface="+mn-lt"/>
              </a:rPr>
              <a:t>Această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transformare</a:t>
            </a:r>
            <a:r>
              <a:rPr lang="en-US" altLang="it-IT" sz="3000" dirty="0">
                <a:latin typeface="+mn-lt"/>
              </a:rPr>
              <a:t> se </a:t>
            </a:r>
            <a:r>
              <a:rPr lang="en-US" altLang="it-IT" sz="3000" dirty="0" err="1">
                <a:latin typeface="+mn-lt"/>
              </a:rPr>
              <a:t>numește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dezintegrare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radioactivă</a:t>
            </a:r>
            <a:r>
              <a:rPr lang="en-US" altLang="it-IT" sz="3000" dirty="0">
                <a:latin typeface="+mn-lt"/>
              </a:rPr>
              <a:t>. Nu este </a:t>
            </a:r>
            <a:r>
              <a:rPr lang="en-US" altLang="it-IT" sz="3000" dirty="0" err="1">
                <a:latin typeface="+mn-lt"/>
              </a:rPr>
              <a:t>posibil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să</a:t>
            </a:r>
            <a:r>
              <a:rPr lang="en-US" altLang="it-IT" sz="3000" dirty="0">
                <a:latin typeface="+mn-lt"/>
              </a:rPr>
              <a:t> se determine </a:t>
            </a:r>
            <a:r>
              <a:rPr lang="en-US" altLang="it-IT" sz="3000" dirty="0" err="1">
                <a:latin typeface="+mn-lt"/>
              </a:rPr>
              <a:t>momentul</a:t>
            </a:r>
            <a:r>
              <a:rPr lang="en-US" altLang="it-IT" sz="3000" dirty="0">
                <a:latin typeface="+mn-lt"/>
              </a:rPr>
              <a:t> exact </a:t>
            </a:r>
            <a:r>
              <a:rPr lang="en-US" altLang="it-IT" sz="3000" dirty="0" err="1">
                <a:latin typeface="+mn-lt"/>
              </a:rPr>
              <a:t>în</a:t>
            </a:r>
            <a:r>
              <a:rPr lang="en-US" altLang="it-IT" sz="3000" dirty="0">
                <a:latin typeface="+mn-lt"/>
              </a:rPr>
              <a:t> care </a:t>
            </a:r>
            <a:r>
              <a:rPr lang="en-US" altLang="it-IT" sz="3000" dirty="0" err="1">
                <a:latin typeface="+mn-lt"/>
              </a:rPr>
              <a:t>izotopii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unici</a:t>
            </a:r>
            <a:r>
              <a:rPr lang="en-US" altLang="it-IT" sz="3000" dirty="0">
                <a:latin typeface="+mn-lt"/>
              </a:rPr>
              <a:t> se </a:t>
            </a:r>
            <a:r>
              <a:rPr lang="en-US" altLang="it-IT" sz="3000" dirty="0" err="1">
                <a:latin typeface="+mn-lt"/>
              </a:rPr>
              <a:t>vor</a:t>
            </a:r>
            <a:r>
              <a:rPr lang="en-US" altLang="it-IT" sz="3000" dirty="0">
                <a:latin typeface="+mn-lt"/>
              </a:rPr>
              <a:t> </a:t>
            </a:r>
            <a:r>
              <a:rPr lang="ro-RO" altLang="it-IT" sz="3000" dirty="0" smtClean="0">
                <a:latin typeface="+mn-lt"/>
              </a:rPr>
              <a:t>dezintegra</a:t>
            </a:r>
            <a:r>
              <a:rPr lang="en-US" altLang="it-IT" sz="3000" dirty="0" smtClean="0">
                <a:latin typeface="+mn-lt"/>
              </a:rPr>
              <a:t>. </a:t>
            </a:r>
            <a:r>
              <a:rPr lang="ro-RO" altLang="it-IT" sz="3000" dirty="0" smtClean="0">
                <a:latin typeface="+mn-lt"/>
              </a:rPr>
              <a:t>Dezintegrarea</a:t>
            </a:r>
            <a:r>
              <a:rPr lang="en-US" altLang="it-IT" sz="3000" dirty="0" smtClean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radioactivă</a:t>
            </a:r>
            <a:r>
              <a:rPr lang="en-US" altLang="it-IT" sz="3000" dirty="0">
                <a:latin typeface="+mn-lt"/>
              </a:rPr>
              <a:t>, </a:t>
            </a:r>
            <a:r>
              <a:rPr lang="en-US" altLang="it-IT" sz="3000" dirty="0" err="1">
                <a:latin typeface="+mn-lt"/>
              </a:rPr>
              <a:t>în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fiecare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izotop</a:t>
            </a:r>
            <a:r>
              <a:rPr lang="en-US" altLang="it-IT" sz="3000" dirty="0">
                <a:latin typeface="+mn-lt"/>
              </a:rPr>
              <a:t>, </a:t>
            </a:r>
            <a:r>
              <a:rPr lang="en-US" altLang="it-IT" sz="3000" dirty="0" err="1">
                <a:latin typeface="+mn-lt"/>
              </a:rPr>
              <a:t>respectă</a:t>
            </a:r>
            <a:r>
              <a:rPr lang="en-US" altLang="it-IT" sz="3000" dirty="0">
                <a:latin typeface="+mn-lt"/>
              </a:rPr>
              <a:t> o </a:t>
            </a:r>
            <a:r>
              <a:rPr lang="en-US" altLang="it-IT" sz="3000" dirty="0" err="1">
                <a:latin typeface="+mn-lt"/>
              </a:rPr>
              <a:t>frecvență</a:t>
            </a:r>
            <a:r>
              <a:rPr lang="en-US" altLang="it-IT" sz="3000" dirty="0">
                <a:latin typeface="+mn-lt"/>
              </a:rPr>
              <a:t> </a:t>
            </a:r>
            <a:r>
              <a:rPr lang="en-US" altLang="it-IT" sz="3000" dirty="0" err="1">
                <a:latin typeface="+mn-lt"/>
              </a:rPr>
              <a:t>statistică</a:t>
            </a:r>
            <a:r>
              <a:rPr lang="en-US" altLang="it-IT" sz="3000" dirty="0">
                <a:latin typeface="+mn-lt"/>
              </a:rPr>
              <a:t> bine </a:t>
            </a:r>
            <a:r>
              <a:rPr lang="en-US" altLang="it-IT" sz="3000" dirty="0" err="1">
                <a:latin typeface="+mn-lt"/>
              </a:rPr>
              <a:t>cunoscută</a:t>
            </a:r>
            <a:r>
              <a:rPr lang="en-US" altLang="it-IT" sz="3000" dirty="0">
                <a:latin typeface="+mn-lt"/>
              </a:rPr>
              <a:t>.</a:t>
            </a:r>
            <a:endParaRPr lang="en-US" altLang="it-IT" sz="3000" dirty="0">
              <a:latin typeface="+mn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r>
              <a:rPr lang="ro-RO" dirty="0"/>
              <a:t>Dezintegrarea radioactivă</a:t>
            </a:r>
          </a:p>
        </p:txBody>
      </p:sp>
    </p:spTree>
    <p:extLst>
      <p:ext uri="{BB962C8B-B14F-4D97-AF65-F5344CB8AC3E}">
        <p14:creationId xmlns:p14="http://schemas.microsoft.com/office/powerpoint/2010/main" val="8712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4000" dirty="0" smtClean="0"/>
              <a:t> </a:t>
            </a:r>
            <a:r>
              <a:rPr lang="ro-RO" altLang="it-IT" sz="4000" dirty="0" smtClean="0"/>
              <a:t>T</a:t>
            </a:r>
            <a:r>
              <a:rPr lang="en-US" altLang="it-IT" sz="4000" dirty="0" err="1" smtClean="0"/>
              <a:t>impul</a:t>
            </a:r>
            <a:r>
              <a:rPr lang="en-US" altLang="it-IT" sz="4000" dirty="0" smtClean="0"/>
              <a:t> de </a:t>
            </a:r>
            <a:r>
              <a:rPr lang="en-US" altLang="it-IT" sz="4000" dirty="0" err="1" smtClean="0"/>
              <a:t>înjumătățire</a:t>
            </a:r>
            <a:endParaRPr lang="en-US" altLang="it-IT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5"/>
            <a:ext cx="8569200" cy="4608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it-IT" sz="3000" dirty="0" err="1" smtClean="0"/>
              <a:t>Timpul</a:t>
            </a:r>
            <a:r>
              <a:rPr lang="en-US" altLang="it-IT" sz="3000" dirty="0" smtClean="0"/>
              <a:t> de </a:t>
            </a:r>
            <a:r>
              <a:rPr lang="en-US" altLang="it-IT" sz="3000" dirty="0" err="1" smtClean="0"/>
              <a:t>înjumătățire</a:t>
            </a:r>
            <a:r>
              <a:rPr lang="en-US" altLang="it-IT" sz="3000" dirty="0" smtClean="0"/>
              <a:t> este </a:t>
            </a:r>
            <a:r>
              <a:rPr lang="en-US" altLang="it-IT" sz="3000" dirty="0" err="1" smtClean="0"/>
              <a:t>intervalul</a:t>
            </a:r>
            <a:r>
              <a:rPr lang="en-US" altLang="it-IT" sz="3000" dirty="0" smtClean="0"/>
              <a:t> de </a:t>
            </a:r>
            <a:r>
              <a:rPr lang="en-US" altLang="it-IT" sz="3000" dirty="0" err="1" smtClean="0"/>
              <a:t>timp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necesar</a:t>
            </a:r>
            <a:r>
              <a:rPr lang="en-US" altLang="it-IT" sz="3000" dirty="0" smtClean="0"/>
              <a:t> ca </a:t>
            </a:r>
            <a:r>
              <a:rPr lang="ro-RO" altLang="it-IT" sz="3000" dirty="0" smtClean="0"/>
              <a:t>o </a:t>
            </a:r>
            <a:r>
              <a:rPr lang="en-US" altLang="it-IT" sz="3000" dirty="0" err="1" smtClean="0"/>
              <a:t>jumătate</a:t>
            </a:r>
            <a:r>
              <a:rPr lang="en-US" altLang="it-IT" sz="3000" dirty="0" smtClean="0"/>
              <a:t> din </a:t>
            </a:r>
            <a:r>
              <a:rPr lang="en-US" altLang="it-IT" sz="3000" dirty="0" err="1" smtClean="0"/>
              <a:t>nucleele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atomice</a:t>
            </a:r>
            <a:r>
              <a:rPr lang="en-US" altLang="it-IT" sz="3000" dirty="0" smtClean="0"/>
              <a:t> ale </a:t>
            </a:r>
            <a:r>
              <a:rPr lang="en-US" altLang="it-IT" sz="3000" dirty="0" err="1" smtClean="0"/>
              <a:t>unei</a:t>
            </a:r>
            <a:r>
              <a:rPr lang="en-US" altLang="it-IT" sz="3000" dirty="0" smtClean="0"/>
              <a:t> probe radioactive </a:t>
            </a:r>
            <a:r>
              <a:rPr lang="en-US" altLang="it-IT" sz="3000" dirty="0" err="1" smtClean="0"/>
              <a:t>să</a:t>
            </a:r>
            <a:r>
              <a:rPr lang="en-US" altLang="it-IT" sz="3000" dirty="0" smtClean="0"/>
              <a:t> se </a:t>
            </a:r>
            <a:r>
              <a:rPr lang="ro-RO" altLang="it-IT" sz="3000" dirty="0" smtClean="0"/>
              <a:t>dezintegreze</a:t>
            </a:r>
            <a:r>
              <a:rPr lang="en-US" altLang="it-IT" sz="3000" dirty="0" smtClean="0"/>
              <a:t> (</a:t>
            </a:r>
            <a:r>
              <a:rPr lang="ro-RO" altLang="it-IT" sz="3000" dirty="0" smtClean="0"/>
              <a:t>să </a:t>
            </a:r>
            <a:r>
              <a:rPr lang="en-US" altLang="it-IT" sz="3000" dirty="0" smtClean="0"/>
              <a:t>se </a:t>
            </a:r>
            <a:r>
              <a:rPr lang="en-US" altLang="it-IT" sz="3000" dirty="0" err="1" smtClean="0"/>
              <a:t>schimbă</a:t>
            </a:r>
            <a:r>
              <a:rPr lang="en-US" altLang="it-IT" sz="3000" dirty="0" smtClean="0"/>
              <a:t> spontan </a:t>
            </a:r>
            <a:r>
              <a:rPr lang="en-US" altLang="it-IT" sz="3000" dirty="0" err="1" smtClean="0"/>
              <a:t>în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alte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specii</a:t>
            </a:r>
            <a:r>
              <a:rPr lang="en-US" altLang="it-IT" sz="3000" dirty="0" smtClean="0"/>
              <a:t> </a:t>
            </a:r>
            <a:r>
              <a:rPr lang="ro-RO" altLang="it-IT" sz="3000" dirty="0" smtClean="0"/>
              <a:t>atomice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prin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emisia</a:t>
            </a:r>
            <a:r>
              <a:rPr lang="en-US" altLang="it-IT" sz="3000" dirty="0" smtClean="0"/>
              <a:t> de </a:t>
            </a:r>
            <a:r>
              <a:rPr lang="en-US" altLang="it-IT" sz="3000" dirty="0" err="1" smtClean="0"/>
              <a:t>particule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și</a:t>
            </a:r>
            <a:r>
              <a:rPr lang="en-US" altLang="it-IT" sz="3000" dirty="0" smtClean="0"/>
              <a:t> energie) </a:t>
            </a:r>
            <a:r>
              <a:rPr lang="en-US" altLang="it-IT" sz="3000" dirty="0" err="1" smtClean="0"/>
              <a:t>sau</a:t>
            </a:r>
            <a:r>
              <a:rPr lang="en-US" altLang="it-IT" sz="3000" dirty="0" smtClean="0"/>
              <a:t>, </a:t>
            </a:r>
            <a:r>
              <a:rPr lang="en-US" altLang="it-IT" sz="3000" dirty="0" err="1" smtClean="0"/>
              <a:t>în</a:t>
            </a:r>
            <a:r>
              <a:rPr lang="en-US" altLang="it-IT" sz="3000" dirty="0" smtClean="0"/>
              <a:t> mod </a:t>
            </a:r>
            <a:r>
              <a:rPr lang="en-US" altLang="it-IT" sz="3000" dirty="0" err="1" smtClean="0"/>
              <a:t>echivalent</a:t>
            </a:r>
            <a:r>
              <a:rPr lang="en-US" altLang="it-IT" sz="3000" dirty="0" smtClean="0"/>
              <a:t>, </a:t>
            </a:r>
            <a:r>
              <a:rPr lang="en-US" altLang="it-IT" sz="3000" dirty="0" err="1" smtClean="0"/>
              <a:t>intervalul</a:t>
            </a:r>
            <a:r>
              <a:rPr lang="en-US" altLang="it-IT" sz="3000" dirty="0" smtClean="0"/>
              <a:t> de </a:t>
            </a:r>
            <a:r>
              <a:rPr lang="en-US" altLang="it-IT" sz="3000" dirty="0" err="1" smtClean="0"/>
              <a:t>timp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necesar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pentru</a:t>
            </a:r>
            <a:r>
              <a:rPr lang="en-US" altLang="it-IT" sz="3000" dirty="0" smtClean="0"/>
              <a:t> </a:t>
            </a:r>
            <a:r>
              <a:rPr lang="ro-RO" altLang="it-IT" sz="3000" dirty="0" smtClean="0"/>
              <a:t>ca </a:t>
            </a:r>
            <a:r>
              <a:rPr lang="en-US" altLang="it-IT" sz="3000" dirty="0" err="1" smtClean="0"/>
              <a:t>numărul</a:t>
            </a:r>
            <a:r>
              <a:rPr lang="en-US" altLang="it-IT" sz="3000" dirty="0" smtClean="0"/>
              <a:t> de </a:t>
            </a:r>
            <a:r>
              <a:rPr lang="en-US" altLang="it-IT" sz="3000" dirty="0" err="1" smtClean="0"/>
              <a:t>dezintegr</a:t>
            </a:r>
            <a:r>
              <a:rPr lang="ro-RO" altLang="it-IT" sz="3000" dirty="0" smtClean="0"/>
              <a:t>ări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secundă</a:t>
            </a:r>
            <a:r>
              <a:rPr lang="en-US" altLang="it-IT" sz="3000" dirty="0" smtClean="0"/>
              <a:t> </a:t>
            </a:r>
            <a:r>
              <a:rPr lang="ro-RO" altLang="it-IT" sz="3000" dirty="0" smtClean="0"/>
              <a:t>ale </a:t>
            </a:r>
            <a:r>
              <a:rPr lang="en-US" altLang="it-IT" sz="3000" dirty="0" smtClean="0"/>
              <a:t>un</a:t>
            </a:r>
            <a:r>
              <a:rPr lang="ro-RO" altLang="it-IT" sz="3000" dirty="0" smtClean="0"/>
              <a:t>ui</a:t>
            </a:r>
            <a:r>
              <a:rPr lang="en-US" altLang="it-IT" sz="3000" dirty="0" smtClean="0"/>
              <a:t> material </a:t>
            </a:r>
            <a:r>
              <a:rPr lang="en-US" altLang="it-IT" sz="3000" dirty="0" err="1" smtClean="0"/>
              <a:t>radioactiv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să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scadă</a:t>
            </a:r>
            <a:r>
              <a:rPr lang="en-US" altLang="it-IT" sz="3000" dirty="0" smtClean="0"/>
              <a:t> cu </a:t>
            </a:r>
            <a:r>
              <a:rPr lang="ro-RO" altLang="it-IT" sz="3000" dirty="0" smtClean="0"/>
              <a:t>o </a:t>
            </a:r>
            <a:r>
              <a:rPr lang="en-US" altLang="it-IT" sz="3000" dirty="0" err="1" smtClean="0"/>
              <a:t>jumătate</a:t>
            </a:r>
            <a:r>
              <a:rPr lang="en-US" altLang="it-IT" sz="3000" dirty="0" smtClean="0"/>
              <a:t>.</a:t>
            </a:r>
            <a:endParaRPr lang="en-US" altLang="it-IT" sz="3000" dirty="0"/>
          </a:p>
        </p:txBody>
      </p:sp>
    </p:spTree>
    <p:extLst>
      <p:ext uri="{BB962C8B-B14F-4D97-AF65-F5344CB8AC3E}">
        <p14:creationId xmlns:p14="http://schemas.microsoft.com/office/powerpoint/2010/main" val="2579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/>
          <a:lstStyle/>
          <a:p>
            <a:r>
              <a:rPr lang="en-US" altLang="it-IT" sz="4000" dirty="0" err="1" smtClean="0"/>
              <a:t>Radiație</a:t>
            </a:r>
            <a:r>
              <a:rPr lang="en-US" altLang="it-IT" sz="4000" dirty="0" smtClean="0"/>
              <a:t> </a:t>
            </a:r>
            <a:r>
              <a:rPr lang="en-US" altLang="it-IT" sz="4000" dirty="0" err="1" smtClean="0"/>
              <a:t>și</a:t>
            </a:r>
            <a:r>
              <a:rPr lang="en-US" altLang="it-IT" sz="4000" dirty="0" smtClean="0"/>
              <a:t> </a:t>
            </a:r>
            <a:r>
              <a:rPr lang="en-US" altLang="it-IT" sz="4000" dirty="0" err="1" smtClean="0"/>
              <a:t>scut</a:t>
            </a:r>
            <a:endParaRPr lang="en-US" altLang="it-IT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268414"/>
            <a:ext cx="8496300" cy="5068887"/>
          </a:xfrm>
        </p:spPr>
        <p:txBody>
          <a:bodyPr/>
          <a:lstStyle/>
          <a:p>
            <a:pPr marL="0" indent="0">
              <a:buNone/>
            </a:pPr>
            <a:r>
              <a:rPr lang="en-US" altLang="it-IT" sz="3000" dirty="0" err="1" smtClean="0"/>
              <a:t>Există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trei</a:t>
            </a:r>
            <a:r>
              <a:rPr lang="en-US" altLang="it-IT" sz="3000" dirty="0" smtClean="0"/>
              <a:t> tipuri </a:t>
            </a:r>
            <a:r>
              <a:rPr lang="en-US" altLang="it-IT" sz="3000" dirty="0" err="1" smtClean="0"/>
              <a:t>diferite</a:t>
            </a:r>
            <a:r>
              <a:rPr lang="en-US" altLang="it-IT" sz="3000" dirty="0" smtClean="0"/>
              <a:t> de </a:t>
            </a:r>
            <a:r>
              <a:rPr lang="ro-RO" altLang="it-IT" sz="3000" dirty="0" smtClean="0"/>
              <a:t>dezintegrare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radioactivă</a:t>
            </a:r>
            <a:r>
              <a:rPr lang="ro-RO" altLang="it-IT" sz="3000" dirty="0"/>
              <a:t> </a:t>
            </a:r>
            <a:r>
              <a:rPr lang="ro-RO" altLang="it-IT" sz="3000" dirty="0" smtClean="0"/>
              <a:t> </a:t>
            </a:r>
            <a:r>
              <a:rPr lang="en-US" altLang="it-IT" sz="3000" dirty="0" smtClean="0"/>
              <a:t> care </a:t>
            </a:r>
            <a:r>
              <a:rPr lang="en-US" altLang="it-IT" sz="3000" dirty="0" err="1" smtClean="0"/>
              <a:t>diferă</a:t>
            </a:r>
            <a:r>
              <a:rPr lang="en-US" altLang="it-IT" sz="3000" dirty="0" smtClean="0"/>
              <a:t> </a:t>
            </a:r>
            <a:r>
              <a:rPr lang="ro-RO" altLang="it-IT" sz="3000" dirty="0" smtClean="0"/>
              <a:t>prin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tipul</a:t>
            </a:r>
            <a:r>
              <a:rPr lang="ro-RO" altLang="it-IT" sz="3000" dirty="0" smtClean="0"/>
              <a:t> 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particulelor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emise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după</a:t>
            </a:r>
            <a:r>
              <a:rPr lang="en-US" altLang="it-IT" sz="3000" dirty="0" smtClean="0"/>
              <a:t> </a:t>
            </a:r>
            <a:r>
              <a:rPr lang="ro-RO" altLang="it-IT" sz="3000" dirty="0" smtClean="0"/>
              <a:t>dezintegrare</a:t>
            </a:r>
            <a:r>
              <a:rPr lang="en-US" altLang="it-IT" sz="3000" dirty="0" smtClean="0"/>
              <a:t>. </a:t>
            </a:r>
            <a:r>
              <a:rPr lang="en-US" altLang="it-IT" sz="3000" dirty="0" err="1" smtClean="0"/>
              <a:t>Particulele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emise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sunt</a:t>
            </a:r>
            <a:r>
              <a:rPr lang="en-US" altLang="it-IT" sz="3000" dirty="0" smtClean="0"/>
              <a:t> indicate </a:t>
            </a:r>
            <a:r>
              <a:rPr lang="en-US" altLang="it-IT" sz="3000" dirty="0" err="1" smtClean="0"/>
              <a:t>prin</a:t>
            </a:r>
            <a:r>
              <a:rPr lang="ro-RO" altLang="it-IT" sz="3000" dirty="0" smtClean="0"/>
              <a:t>tr-o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denumire</a:t>
            </a:r>
            <a:r>
              <a:rPr lang="en-US" altLang="it-IT" sz="3000" dirty="0" smtClean="0"/>
              <a:t> </a:t>
            </a:r>
            <a:r>
              <a:rPr lang="en-US" altLang="it-IT" sz="3000" dirty="0" err="1" smtClean="0"/>
              <a:t>generică</a:t>
            </a:r>
            <a:r>
              <a:rPr lang="en-US" altLang="it-IT" sz="3000" dirty="0" smtClean="0"/>
              <a:t> a </a:t>
            </a:r>
            <a:r>
              <a:rPr lang="en-US" altLang="it-IT" sz="3000" dirty="0" err="1" smtClean="0"/>
              <a:t>radiației</a:t>
            </a:r>
            <a:r>
              <a:rPr lang="en-US" altLang="it-IT" sz="3000" dirty="0" smtClean="0"/>
              <a:t>.</a:t>
            </a:r>
          </a:p>
          <a:p>
            <a:pPr marL="0" indent="0">
              <a:buNone/>
            </a:pPr>
            <a:endParaRPr lang="en-US" altLang="it-IT" sz="3000" dirty="0"/>
          </a:p>
          <a:p>
            <a:pPr>
              <a:lnSpc>
                <a:spcPct val="90000"/>
              </a:lnSpc>
            </a:pPr>
            <a:r>
              <a:rPr lang="en-US" altLang="it-IT" sz="3000" dirty="0"/>
              <a:t>Alfa</a:t>
            </a:r>
          </a:p>
          <a:p>
            <a:pPr>
              <a:lnSpc>
                <a:spcPct val="90000"/>
              </a:lnSpc>
            </a:pPr>
            <a:r>
              <a:rPr lang="en-US" altLang="it-IT" sz="3000" dirty="0"/>
              <a:t>Beta </a:t>
            </a:r>
          </a:p>
          <a:p>
            <a:pPr>
              <a:lnSpc>
                <a:spcPct val="90000"/>
              </a:lnSpc>
            </a:pPr>
            <a:r>
              <a:rPr lang="en-US" altLang="it-IT" sz="3000" dirty="0"/>
              <a:t>Gamma</a:t>
            </a:r>
          </a:p>
          <a:p>
            <a:pPr marL="0" indent="0">
              <a:buNone/>
            </a:pPr>
            <a:endParaRPr lang="en-US" altLang="it-IT" sz="2000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1" y="3182021"/>
            <a:ext cx="6873489" cy="312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627</Words>
  <Application>Microsoft Office PowerPoint</Application>
  <PresentationFormat>Widescreen</PresentationFormat>
  <Paragraphs>37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Structura materiei</vt:lpstr>
      <vt:lpstr>Radioactivitatea</vt:lpstr>
      <vt:lpstr>Structura atomului</vt:lpstr>
      <vt:lpstr>Structura atomului</vt:lpstr>
      <vt:lpstr>Izotopi</vt:lpstr>
      <vt:lpstr>Izotopi radioactivi</vt:lpstr>
      <vt:lpstr>Dezintegrarea radioactivă</vt:lpstr>
      <vt:lpstr> Timpul de înjumătățire</vt:lpstr>
      <vt:lpstr>Radiație și scut</vt:lpstr>
      <vt:lpstr>Dezintegrarea alfa</vt:lpstr>
      <vt:lpstr>Dezintegrarea beta</vt:lpstr>
      <vt:lpstr>Dezintegrarea gamma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Razvan Cojocaru</dc:creator>
  <cp:lastModifiedBy>Razvan Cojocaru</cp:lastModifiedBy>
  <cp:revision>11</cp:revision>
  <dcterms:created xsi:type="dcterms:W3CDTF">2018-05-22T22:12:53Z</dcterms:created>
  <dcterms:modified xsi:type="dcterms:W3CDTF">2018-05-22T22:57:05Z</dcterms:modified>
</cp:coreProperties>
</file>