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8"/>
    <p:restoredTop sz="50000"/>
  </p:normalViewPr>
  <p:slideViewPr>
    <p:cSldViewPr>
      <p:cViewPr varScale="1">
        <p:scale>
          <a:sx n="105" d="100"/>
          <a:sy n="105" d="100"/>
        </p:scale>
        <p:origin x="496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5/23/18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8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9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21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Struttura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materia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9C1AF"/>
                </a:solidFill>
              </a:rPr>
              <a:t>Radioattività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640762" cy="1143000"/>
          </a:xfrm>
        </p:spPr>
        <p:txBody>
          <a:bodyPr/>
          <a:lstStyle/>
          <a:p>
            <a:pPr eaLnBrk="1" hangingPunct="1"/>
            <a:r>
              <a:rPr lang="en-US" altLang="it-IT" sz="4000" dirty="0" err="1"/>
              <a:t>Decadimento</a:t>
            </a:r>
            <a:r>
              <a:rPr lang="en-US" altLang="it-IT" sz="4000" dirty="0"/>
              <a:t> Alfa</a:t>
            </a:r>
            <a:endParaRPr lang="en-US" altLang="it-IT" sz="4000" dirty="0">
              <a:latin typeface="Symbol" charset="2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95288" y="1331913"/>
            <a:ext cx="832193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A </a:t>
            </a:r>
            <a:r>
              <a:rPr lang="en-US" sz="3000" dirty="0" err="1"/>
              <a:t>seguito</a:t>
            </a:r>
            <a:r>
              <a:rPr lang="en-US" sz="3000" dirty="0"/>
              <a:t> di un </a:t>
            </a:r>
            <a:r>
              <a:rPr lang="en-US" sz="3000" dirty="0" err="1"/>
              <a:t>decadimento</a:t>
            </a:r>
            <a:r>
              <a:rPr lang="en-US" sz="3000" dirty="0"/>
              <a:t> Alfa, un </a:t>
            </a:r>
            <a:r>
              <a:rPr lang="en-US" sz="3000" dirty="0" err="1"/>
              <a:t>atomo</a:t>
            </a:r>
            <a:r>
              <a:rPr lang="en-US" sz="3000" dirty="0"/>
              <a:t> (Z,A) </a:t>
            </a:r>
            <a:r>
              <a:rPr lang="en-US" sz="3000" dirty="0" err="1"/>
              <a:t>emette</a:t>
            </a:r>
            <a:r>
              <a:rPr lang="en-US" sz="3000" dirty="0"/>
              <a:t> </a:t>
            </a:r>
            <a:r>
              <a:rPr lang="en-US" sz="3000" dirty="0" err="1"/>
              <a:t>una</a:t>
            </a:r>
            <a:r>
              <a:rPr lang="en-US" sz="3000" dirty="0"/>
              <a:t> </a:t>
            </a:r>
            <a:r>
              <a:rPr lang="en-US" sz="3000" dirty="0" err="1"/>
              <a:t>particella</a:t>
            </a:r>
            <a:r>
              <a:rPr lang="en-US" sz="3000" dirty="0"/>
              <a:t> alfa ( un </a:t>
            </a:r>
            <a:r>
              <a:rPr lang="en-US" sz="3000" dirty="0" err="1"/>
              <a:t>atomo</a:t>
            </a:r>
            <a:r>
              <a:rPr lang="en-US" sz="3000" dirty="0"/>
              <a:t> di </a:t>
            </a:r>
            <a:r>
              <a:rPr lang="en-US" sz="3000" dirty="0" err="1"/>
              <a:t>elio</a:t>
            </a:r>
            <a:r>
              <a:rPr lang="en-US" sz="3000" dirty="0"/>
              <a:t> con 2 </a:t>
            </a:r>
            <a:r>
              <a:rPr lang="en-US" sz="3000" dirty="0" err="1"/>
              <a:t>protoni</a:t>
            </a:r>
            <a:r>
              <a:rPr lang="en-US" sz="3000" dirty="0"/>
              <a:t> e 2 </a:t>
            </a:r>
            <a:r>
              <a:rPr lang="en-US" sz="3000" dirty="0" err="1"/>
              <a:t>neutroni</a:t>
            </a:r>
            <a:r>
              <a:rPr lang="en-US" sz="3000" dirty="0"/>
              <a:t>) e </a:t>
            </a:r>
            <a:r>
              <a:rPr lang="en-US" sz="3000" dirty="0" err="1"/>
              <a:t>si</a:t>
            </a:r>
            <a:r>
              <a:rPr lang="en-US" sz="3000" dirty="0"/>
              <a:t> </a:t>
            </a:r>
            <a:r>
              <a:rPr lang="en-US" sz="3000" dirty="0" err="1"/>
              <a:t>converte</a:t>
            </a:r>
            <a:r>
              <a:rPr lang="en-US" sz="3000" dirty="0"/>
              <a:t> in un </a:t>
            </a:r>
            <a:r>
              <a:rPr lang="en-US" sz="3000" dirty="0" err="1"/>
              <a:t>atomo</a:t>
            </a:r>
            <a:r>
              <a:rPr lang="en-US" sz="3000" dirty="0"/>
              <a:t> </a:t>
            </a:r>
            <a:r>
              <a:rPr lang="en-US" sz="3000" dirty="0" err="1"/>
              <a:t>differente</a:t>
            </a:r>
            <a:r>
              <a:rPr lang="en-US" sz="3000" dirty="0"/>
              <a:t> con </a:t>
            </a:r>
            <a:r>
              <a:rPr lang="en-US" sz="3000" dirty="0" err="1"/>
              <a:t>numero</a:t>
            </a:r>
            <a:r>
              <a:rPr lang="en-US" sz="3000" dirty="0"/>
              <a:t> </a:t>
            </a:r>
            <a:r>
              <a:rPr lang="en-US" sz="3000" dirty="0" err="1"/>
              <a:t>atomico</a:t>
            </a:r>
            <a:r>
              <a:rPr lang="en-US" sz="3000" dirty="0"/>
              <a:t> (Z-2) e </a:t>
            </a:r>
            <a:r>
              <a:rPr lang="en-US" sz="3000" dirty="0" err="1"/>
              <a:t>numero</a:t>
            </a:r>
            <a:r>
              <a:rPr lang="en-US" sz="3000" dirty="0"/>
              <a:t> di </a:t>
            </a:r>
            <a:r>
              <a:rPr lang="en-US" sz="3000" dirty="0" err="1"/>
              <a:t>massa</a:t>
            </a:r>
            <a:r>
              <a:rPr lang="en-US" sz="3000" dirty="0"/>
              <a:t> (A-4).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t="2280" r="14406" b="42104"/>
          <a:stretch>
            <a:fillRect/>
          </a:stretch>
        </p:blipFill>
        <p:spPr bwMode="auto">
          <a:xfrm>
            <a:off x="1424006" y="3722642"/>
            <a:ext cx="6264498" cy="298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0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53425" cy="4897437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  <a:defRPr/>
            </a:pPr>
            <a:r>
              <a:rPr lang="en-US" sz="3000" dirty="0" err="1"/>
              <a:t>Gli</a:t>
            </a:r>
            <a:r>
              <a:rPr lang="en-US" sz="3000" dirty="0"/>
              <a:t> </a:t>
            </a:r>
            <a:r>
              <a:rPr lang="en-US" sz="3000" dirty="0" err="1"/>
              <a:t>atomi</a:t>
            </a:r>
            <a:r>
              <a:rPr lang="en-US" sz="3000" dirty="0"/>
              <a:t> </a:t>
            </a:r>
            <a:r>
              <a:rPr lang="en-US" sz="3000" dirty="0" err="1"/>
              <a:t>emettono</a:t>
            </a:r>
            <a:r>
              <a:rPr lang="en-US" sz="3000" dirty="0"/>
              <a:t> un </a:t>
            </a:r>
            <a:r>
              <a:rPr lang="en-US" sz="3000" dirty="0" err="1"/>
              <a:t>elettrone</a:t>
            </a:r>
            <a:r>
              <a:rPr lang="en-US" sz="3000" dirty="0"/>
              <a:t> </a:t>
            </a:r>
            <a:r>
              <a:rPr lang="en-US" sz="3000" dirty="0" err="1"/>
              <a:t>ed</a:t>
            </a:r>
            <a:r>
              <a:rPr lang="en-US" sz="3000" dirty="0"/>
              <a:t> un anti-</a:t>
            </a:r>
            <a:r>
              <a:rPr lang="en-US" sz="3000" dirty="0" err="1"/>
              <a:t>neutrone</a:t>
            </a:r>
            <a:r>
              <a:rPr lang="en-US" sz="3000" dirty="0"/>
              <a:t> e </a:t>
            </a:r>
            <a:r>
              <a:rPr lang="en-US" sz="3000" dirty="0" err="1"/>
              <a:t>diventano</a:t>
            </a:r>
            <a:r>
              <a:rPr lang="en-US" sz="3000" dirty="0"/>
              <a:t> </a:t>
            </a:r>
            <a:r>
              <a:rPr lang="en-US" sz="3000" dirty="0" err="1"/>
              <a:t>atomni</a:t>
            </a:r>
            <a:r>
              <a:rPr lang="en-US" sz="3000" dirty="0"/>
              <a:t> con </a:t>
            </a:r>
            <a:r>
              <a:rPr lang="en-US" sz="3000" dirty="0" err="1"/>
              <a:t>carica</a:t>
            </a:r>
            <a:r>
              <a:rPr lang="en-US" sz="3000" dirty="0"/>
              <a:t> (Z+1) ma </a:t>
            </a:r>
            <a:r>
              <a:rPr lang="en-US" sz="3000" dirty="0" err="1"/>
              <a:t>stesso</a:t>
            </a:r>
            <a:r>
              <a:rPr lang="en-US" sz="3000" dirty="0"/>
              <a:t> </a:t>
            </a:r>
            <a:r>
              <a:rPr lang="en-US" sz="3000" dirty="0" err="1"/>
              <a:t>numero</a:t>
            </a:r>
            <a:r>
              <a:rPr lang="en-US" sz="3000" dirty="0"/>
              <a:t> di </a:t>
            </a:r>
            <a:r>
              <a:rPr lang="en-US" sz="3000" dirty="0" err="1"/>
              <a:t>massa</a:t>
            </a:r>
            <a:r>
              <a:rPr lang="en-US" sz="3000" dirty="0"/>
              <a:t>. </a:t>
            </a:r>
            <a:endParaRPr lang="it-IT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it-IT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it-IT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it-IT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it-IT" sz="2800" dirty="0">
              <a:solidFill>
                <a:srgbClr val="FFFF00"/>
              </a:solidFill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69" y="2852936"/>
            <a:ext cx="6697662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640762" cy="1143000"/>
          </a:xfrm>
        </p:spPr>
        <p:txBody>
          <a:bodyPr/>
          <a:lstStyle/>
          <a:p>
            <a:pPr eaLnBrk="1" hangingPunct="1"/>
            <a:r>
              <a:rPr lang="en-US" altLang="it-IT" sz="4000" dirty="0" err="1"/>
              <a:t>Decadimento</a:t>
            </a:r>
            <a:r>
              <a:rPr lang="en-US" altLang="it-IT" sz="4000" dirty="0"/>
              <a:t> Beta</a:t>
            </a:r>
            <a:endParaRPr lang="en-US" altLang="it-IT" sz="4000" dirty="0">
              <a:latin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1976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4000" dirty="0"/>
              <a:t>Gamma decay</a:t>
            </a:r>
            <a:endParaRPr lang="en-US" altLang="it-IT" sz="4000" dirty="0">
              <a:latin typeface="Symbol" charset="2"/>
            </a:endParaRPr>
          </a:p>
        </p:txBody>
      </p:sp>
      <p:pic>
        <p:nvPicPr>
          <p:cNvPr id="16387" name="Picture 3" descr="b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71850"/>
            <a:ext cx="57245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07375" cy="2736850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2800" dirty="0" err="1"/>
              <a:t>Gli</a:t>
            </a:r>
            <a:r>
              <a:rPr lang="en-US" sz="2800" dirty="0"/>
              <a:t> </a:t>
            </a:r>
            <a:r>
              <a:rPr lang="en-US" sz="2800" dirty="0" err="1"/>
              <a:t>atomi</a:t>
            </a:r>
            <a:r>
              <a:rPr lang="en-US" sz="2800" dirty="0"/>
              <a:t> non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trasformano</a:t>
            </a:r>
            <a:r>
              <a:rPr lang="en-US" sz="2800" dirty="0"/>
              <a:t> ma </a:t>
            </a:r>
            <a:r>
              <a:rPr lang="en-US" sz="2800" dirty="0" err="1"/>
              <a:t>passano</a:t>
            </a:r>
            <a:r>
              <a:rPr lang="en-US" sz="2800" dirty="0"/>
              <a:t> in un </a:t>
            </a:r>
            <a:r>
              <a:rPr lang="en-US" sz="2800" dirty="0" err="1"/>
              <a:t>stato</a:t>
            </a:r>
            <a:r>
              <a:rPr lang="en-US" sz="2800" dirty="0"/>
              <a:t> </a:t>
            </a:r>
            <a:r>
              <a:rPr lang="en-US" sz="2800" dirty="0" err="1"/>
              <a:t>energetico</a:t>
            </a:r>
            <a:r>
              <a:rPr lang="en-US" sz="2800" dirty="0"/>
              <a:t> </a:t>
            </a:r>
            <a:r>
              <a:rPr lang="en-US" sz="2800" dirty="0" err="1"/>
              <a:t>inferiore</a:t>
            </a:r>
            <a:r>
              <a:rPr lang="en-US" sz="2800" dirty="0"/>
              <a:t> </a:t>
            </a:r>
            <a:r>
              <a:rPr lang="en-US" sz="2800" dirty="0" err="1"/>
              <a:t>ed</a:t>
            </a:r>
            <a:r>
              <a:rPr lang="en-US" sz="2800" dirty="0"/>
              <a:t> </a:t>
            </a:r>
            <a:r>
              <a:rPr lang="en-US" sz="2800" dirty="0" err="1"/>
              <a:t>emettono</a:t>
            </a:r>
            <a:r>
              <a:rPr lang="en-US" sz="2800" dirty="0"/>
              <a:t> un </a:t>
            </a:r>
            <a:r>
              <a:rPr lang="en-US" sz="2800" dirty="0" err="1"/>
              <a:t>fotone</a:t>
            </a:r>
            <a:r>
              <a:rPr lang="en-US" sz="2800" dirty="0"/>
              <a:t>; le </a:t>
            </a:r>
            <a:r>
              <a:rPr lang="en-US" sz="2800" dirty="0" err="1"/>
              <a:t>radiazioni</a:t>
            </a:r>
            <a:r>
              <a:rPr lang="en-US" sz="2800" dirty="0"/>
              <a:t> gamma </a:t>
            </a:r>
            <a:r>
              <a:rPr lang="en-US" sz="2800" dirty="0" err="1"/>
              <a:t>si</a:t>
            </a:r>
            <a:r>
              <a:rPr lang="en-US" sz="2800" dirty="0"/>
              <a:t> accompagnato </a:t>
            </a:r>
            <a:r>
              <a:rPr lang="en-US" sz="2800" dirty="0" err="1"/>
              <a:t>spesso</a:t>
            </a:r>
            <a:r>
              <a:rPr lang="en-US" sz="2800" dirty="0"/>
              <a:t> con quelle alfa o beta.</a:t>
            </a:r>
          </a:p>
        </p:txBody>
      </p:sp>
    </p:spTree>
    <p:extLst>
      <p:ext uri="{BB962C8B-B14F-4D97-AF65-F5344CB8AC3E}">
        <p14:creationId xmlns:p14="http://schemas.microsoft.com/office/powerpoint/2010/main" val="128380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675" y="502021"/>
            <a:ext cx="835212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/>
              <a:t>L’attività</a:t>
            </a:r>
            <a:r>
              <a:rPr lang="en-US" sz="3000" dirty="0"/>
              <a:t> di </a:t>
            </a:r>
            <a:r>
              <a:rPr lang="en-US" sz="3000" dirty="0" err="1"/>
              <a:t>una</a:t>
            </a:r>
            <a:r>
              <a:rPr lang="en-US" sz="3000" dirty="0"/>
              <a:t> </a:t>
            </a:r>
            <a:r>
              <a:rPr lang="en-US" sz="3000" dirty="0" err="1"/>
              <a:t>sorgente</a:t>
            </a:r>
            <a:r>
              <a:rPr lang="en-US" sz="3000" dirty="0"/>
              <a:t> </a:t>
            </a:r>
            <a:r>
              <a:rPr lang="en-US" sz="3000" dirty="0" err="1"/>
              <a:t>radiattiva</a:t>
            </a:r>
            <a:r>
              <a:rPr lang="en-US" sz="3000" dirty="0"/>
              <a:t> </a:t>
            </a:r>
            <a:r>
              <a:rPr lang="en-US" sz="3000" dirty="0" err="1"/>
              <a:t>è</a:t>
            </a:r>
            <a:r>
              <a:rPr lang="en-US" sz="3000" dirty="0"/>
              <a:t> </a:t>
            </a:r>
            <a:r>
              <a:rPr lang="en-US" sz="3000" dirty="0" err="1"/>
              <a:t>definita</a:t>
            </a:r>
            <a:r>
              <a:rPr lang="en-US" sz="3000" dirty="0"/>
              <a:t> come </a:t>
            </a:r>
            <a:r>
              <a:rPr lang="en-US" sz="3000" dirty="0" err="1"/>
              <a:t>il</a:t>
            </a:r>
            <a:r>
              <a:rPr lang="en-US" sz="3000" dirty="0"/>
              <a:t> </a:t>
            </a:r>
            <a:r>
              <a:rPr lang="en-US" sz="3000" dirty="0" err="1"/>
              <a:t>numero</a:t>
            </a:r>
            <a:r>
              <a:rPr lang="en-US" sz="3000" dirty="0"/>
              <a:t> di </a:t>
            </a:r>
            <a:r>
              <a:rPr lang="en-US" sz="3000" dirty="0" err="1"/>
              <a:t>decadimenti</a:t>
            </a:r>
            <a:r>
              <a:rPr lang="en-US" sz="3000" dirty="0"/>
              <a:t> </a:t>
            </a:r>
            <a:r>
              <a:rPr lang="en-US" sz="3000" dirty="0" err="1"/>
              <a:t>nell’unità</a:t>
            </a:r>
            <a:r>
              <a:rPr lang="en-US" sz="3000" dirty="0"/>
              <a:t> di tempo. Essa di </a:t>
            </a:r>
            <a:r>
              <a:rPr lang="en-US" sz="3000" dirty="0" err="1"/>
              <a:t>misura</a:t>
            </a:r>
            <a:r>
              <a:rPr lang="en-US" sz="3000" dirty="0"/>
              <a:t> in </a:t>
            </a:r>
            <a:r>
              <a:rPr lang="en-US" sz="3000" dirty="0" err="1"/>
              <a:t>Bequerel</a:t>
            </a:r>
            <a:r>
              <a:rPr lang="en-US" sz="3000" dirty="0"/>
              <a:t> (</a:t>
            </a:r>
            <a:r>
              <a:rPr lang="en-US" sz="3000" dirty="0" err="1"/>
              <a:t>Bq</a:t>
            </a:r>
            <a:r>
              <a:rPr lang="en-US" sz="3000" dirty="0"/>
              <a:t>) </a:t>
            </a:r>
            <a:r>
              <a:rPr lang="en-US" sz="3000" dirty="0" err="1"/>
              <a:t>che</a:t>
            </a:r>
            <a:r>
              <a:rPr lang="en-US" sz="3000" dirty="0"/>
              <a:t> </a:t>
            </a:r>
            <a:r>
              <a:rPr lang="en-US" sz="3000" dirty="0" err="1"/>
              <a:t>è</a:t>
            </a:r>
            <a:r>
              <a:rPr lang="en-US" sz="3000" dirty="0"/>
              <a:t> </a:t>
            </a:r>
            <a:r>
              <a:rPr lang="en-US" sz="3000" dirty="0" err="1"/>
              <a:t>equivalente</a:t>
            </a:r>
            <a:r>
              <a:rPr lang="en-US" sz="3000" dirty="0"/>
              <a:t> ad un </a:t>
            </a:r>
            <a:r>
              <a:rPr lang="en-US" sz="3000" dirty="0" err="1"/>
              <a:t>decadimento</a:t>
            </a:r>
            <a:r>
              <a:rPr lang="en-US" sz="3000" dirty="0"/>
              <a:t> per secondo. Lo </a:t>
            </a:r>
            <a:r>
              <a:rPr lang="en-US" sz="3000" dirty="0" err="1"/>
              <a:t>stumento</a:t>
            </a:r>
            <a:r>
              <a:rPr lang="en-US" sz="3000" dirty="0"/>
              <a:t> </a:t>
            </a:r>
            <a:r>
              <a:rPr lang="en-US" sz="3000" dirty="0" err="1"/>
              <a:t>che</a:t>
            </a:r>
            <a:r>
              <a:rPr lang="en-US" sz="3000" dirty="0"/>
              <a:t> </a:t>
            </a:r>
            <a:r>
              <a:rPr lang="en-US" sz="3000" dirty="0" err="1"/>
              <a:t>misura</a:t>
            </a:r>
            <a:r>
              <a:rPr lang="en-US" sz="3000" dirty="0"/>
              <a:t> </a:t>
            </a:r>
            <a:r>
              <a:rPr lang="en-US" sz="3000" dirty="0" err="1"/>
              <a:t>l’attività</a:t>
            </a:r>
            <a:r>
              <a:rPr lang="en-US" sz="3000" dirty="0"/>
              <a:t> </a:t>
            </a:r>
            <a:r>
              <a:rPr lang="en-US" sz="3000" dirty="0" err="1"/>
              <a:t>radiattiva</a:t>
            </a:r>
            <a:r>
              <a:rPr lang="en-US" sz="3000" dirty="0"/>
              <a:t> </a:t>
            </a:r>
            <a:r>
              <a:rPr lang="en-US" sz="3000" dirty="0" err="1"/>
              <a:t>è</a:t>
            </a:r>
            <a:r>
              <a:rPr lang="en-US" sz="3000" dirty="0"/>
              <a:t> </a:t>
            </a:r>
            <a:r>
              <a:rPr lang="en-US" sz="3000" dirty="0" err="1"/>
              <a:t>chiamato</a:t>
            </a:r>
            <a:r>
              <a:rPr lang="en-US" sz="3000" dirty="0"/>
              <a:t> </a:t>
            </a:r>
            <a:r>
              <a:rPr lang="en-US" sz="3000" dirty="0" err="1"/>
              <a:t>Contatore</a:t>
            </a:r>
            <a:r>
              <a:rPr lang="en-US" sz="3000" dirty="0"/>
              <a:t> </a:t>
            </a:r>
            <a:r>
              <a:rPr lang="en-US" sz="3000"/>
              <a:t>Giger.</a:t>
            </a:r>
            <a:endParaRPr lang="en-US" sz="3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-127591"/>
            <a:ext cx="8229600" cy="6296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t-IT" sz="4000" dirty="0" err="1"/>
              <a:t>Contatore</a:t>
            </a:r>
            <a:r>
              <a:rPr lang="en-US" altLang="it-IT" sz="4000" dirty="0"/>
              <a:t> Giger</a:t>
            </a:r>
            <a:endParaRPr lang="en-US" altLang="it-IT" sz="4000" dirty="0">
              <a:latin typeface="Symbol" charset="2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902678"/>
            <a:ext cx="4630659" cy="36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9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Radioattività</a:t>
            </a:r>
            <a:endParaRPr lang="en-US" altLang="it-I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2132856"/>
            <a:ext cx="8785225" cy="4320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it-IT" sz="3000" dirty="0"/>
              <a:t>La </a:t>
            </a:r>
            <a:r>
              <a:rPr lang="en-US" altLang="it-IT" sz="3000" dirty="0" err="1"/>
              <a:t>radioattività</a:t>
            </a:r>
            <a:r>
              <a:rPr lang="en-US" altLang="it-IT" sz="3000" dirty="0"/>
              <a:t> </a:t>
            </a:r>
            <a:r>
              <a:rPr lang="en-US" altLang="it-IT" sz="3000" dirty="0" err="1"/>
              <a:t>è</a:t>
            </a:r>
            <a:r>
              <a:rPr lang="en-US" altLang="it-IT" sz="3000" dirty="0"/>
              <a:t> </a:t>
            </a:r>
            <a:r>
              <a:rPr lang="en-US" altLang="it-IT" sz="3000" dirty="0" err="1"/>
              <a:t>una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proprietà</a:t>
            </a:r>
            <a:r>
              <a:rPr lang="en-US" altLang="it-IT" sz="3000" dirty="0"/>
              <a:t> di </a:t>
            </a:r>
            <a:r>
              <a:rPr lang="en-US" altLang="it-IT" sz="3000" dirty="0" err="1"/>
              <a:t>alcuni</a:t>
            </a:r>
            <a:r>
              <a:rPr lang="en-US" altLang="it-IT" sz="3000" dirty="0"/>
              <a:t> tipi di </a:t>
            </a:r>
            <a:r>
              <a:rPr lang="en-US" altLang="it-IT" sz="3000" dirty="0" err="1"/>
              <a:t>materiali</a:t>
            </a:r>
            <a:r>
              <a:rPr lang="en-US" altLang="it-IT" sz="3000" dirty="0"/>
              <a:t>, </a:t>
            </a:r>
            <a:r>
              <a:rPr lang="en-US" altLang="it-IT" sz="3000" dirty="0" err="1"/>
              <a:t>caratterizzata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dall’emissione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spontanea</a:t>
            </a:r>
            <a:r>
              <a:rPr lang="en-US" altLang="it-IT" sz="3000" dirty="0"/>
              <a:t> di </a:t>
            </a:r>
            <a:r>
              <a:rPr lang="en-US" altLang="it-IT" sz="3000" dirty="0" err="1"/>
              <a:t>energia</a:t>
            </a:r>
            <a:r>
              <a:rPr lang="en-US" altLang="it-IT" sz="3000" dirty="0"/>
              <a:t> e </a:t>
            </a:r>
            <a:r>
              <a:rPr lang="en-US" altLang="it-IT" sz="3000" dirty="0" err="1"/>
              <a:t>particelle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subatomiche</a:t>
            </a:r>
            <a:r>
              <a:rPr lang="en-US" altLang="it-IT" sz="3000" dirty="0"/>
              <a:t>.</a:t>
            </a:r>
          </a:p>
          <a:p>
            <a:pPr marL="0" indent="0">
              <a:buNone/>
            </a:pPr>
            <a:r>
              <a:rPr lang="en-US" altLang="it-IT" sz="3000" dirty="0"/>
              <a:t>E’ un </a:t>
            </a:r>
            <a:r>
              <a:rPr lang="en-US" altLang="it-IT" sz="3000" dirty="0" err="1"/>
              <a:t>fenomeno</a:t>
            </a:r>
            <a:r>
              <a:rPr lang="en-US" altLang="it-IT" sz="3000" dirty="0"/>
              <a:t> </a:t>
            </a:r>
            <a:r>
              <a:rPr lang="en-US" altLang="it-IT" sz="3000" dirty="0" err="1"/>
              <a:t>naturale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presente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ovunque</a:t>
            </a:r>
            <a:r>
              <a:rPr lang="en-US" altLang="it-IT" sz="3000" dirty="0"/>
              <a:t>:</a:t>
            </a:r>
          </a:p>
          <a:p>
            <a:r>
              <a:rPr lang="en-US" altLang="it-IT" sz="3000" dirty="0"/>
              <a:t>Nelle </a:t>
            </a:r>
            <a:r>
              <a:rPr lang="en-US" altLang="it-IT" sz="3000" dirty="0" err="1"/>
              <a:t>stelle</a:t>
            </a:r>
            <a:endParaRPr lang="en-US" altLang="it-IT" sz="3000" dirty="0"/>
          </a:p>
          <a:p>
            <a:r>
              <a:rPr lang="en-US" altLang="it-IT" sz="3000" dirty="0"/>
              <a:t>Sulla terra</a:t>
            </a:r>
          </a:p>
          <a:p>
            <a:r>
              <a:rPr lang="en-US" altLang="it-IT" sz="3000" dirty="0" err="1"/>
              <a:t>Negli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organismi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viventi</a:t>
            </a:r>
            <a:r>
              <a:rPr lang="en-US" altLang="it-IT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35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tangolo 3"/>
          <p:cNvSpPr>
            <a:spLocks noChangeArrowheads="1"/>
          </p:cNvSpPr>
          <p:nvPr/>
        </p:nvSpPr>
        <p:spPr bwMode="auto">
          <a:xfrm>
            <a:off x="611188" y="1628774"/>
            <a:ext cx="813727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it-IT" sz="2800" dirty="0"/>
              <a:t>Il </a:t>
            </a:r>
            <a:r>
              <a:rPr lang="en-US" altLang="it-IT" sz="2800" dirty="0" err="1"/>
              <a:t>nucleo</a:t>
            </a:r>
            <a:r>
              <a:rPr lang="en-US" altLang="it-IT" sz="2800" dirty="0"/>
              <a:t> di un </a:t>
            </a:r>
            <a:r>
              <a:rPr lang="en-US" altLang="it-IT" sz="2800" dirty="0" err="1"/>
              <a:t>atomo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è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composto</a:t>
            </a:r>
            <a:r>
              <a:rPr lang="en-US" altLang="it-IT" sz="2800" dirty="0"/>
              <a:t> da </a:t>
            </a:r>
            <a:r>
              <a:rPr lang="en-US" altLang="it-IT" sz="2800" dirty="0" err="1"/>
              <a:t>protoni</a:t>
            </a:r>
            <a:r>
              <a:rPr lang="en-US" altLang="it-IT" sz="2800" dirty="0"/>
              <a:t> (</a:t>
            </a:r>
            <a:r>
              <a:rPr lang="en-US" altLang="it-IT" sz="2800" dirty="0" err="1"/>
              <a:t>caricati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positivamente</a:t>
            </a:r>
            <a:r>
              <a:rPr lang="en-US" altLang="it-IT" sz="2800" dirty="0"/>
              <a:t> +) e </a:t>
            </a:r>
            <a:r>
              <a:rPr lang="en-US" altLang="it-IT" sz="2800" dirty="0" err="1"/>
              <a:t>neutroni</a:t>
            </a:r>
            <a:r>
              <a:rPr lang="en-US" altLang="it-IT" sz="2800" dirty="0"/>
              <a:t> (</a:t>
            </a:r>
            <a:r>
              <a:rPr lang="en-US" altLang="it-IT" sz="2800" dirty="0" err="1"/>
              <a:t>neutri</a:t>
            </a:r>
            <a:r>
              <a:rPr lang="en-US" altLang="it-IT" sz="2800" dirty="0"/>
              <a:t> con </a:t>
            </a:r>
            <a:r>
              <a:rPr lang="en-US" altLang="it-IT" sz="2800" dirty="0" err="1"/>
              <a:t>carica</a:t>
            </a:r>
            <a:r>
              <a:rPr lang="en-US" altLang="it-IT" sz="2800" dirty="0"/>
              <a:t> zero).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it-IT" sz="2800" dirty="0" err="1"/>
              <a:t>L’atomo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è</a:t>
            </a:r>
            <a:r>
              <a:rPr lang="en-US" altLang="it-IT" sz="2800" dirty="0"/>
              <a:t> </a:t>
            </a:r>
            <a:r>
              <a:rPr lang="en-US" altLang="it-IT" sz="2800" dirty="0" err="1"/>
              <a:t>elettricamente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neutro</a:t>
            </a:r>
            <a:r>
              <a:rPr lang="en-US" altLang="it-IT" sz="2800" dirty="0"/>
              <a:t>: </a:t>
            </a:r>
            <a:r>
              <a:rPr lang="en-US" altLang="it-IT" sz="2800" dirty="0" err="1"/>
              <a:t>il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nucleo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è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circondato</a:t>
            </a:r>
            <a:r>
              <a:rPr lang="en-US" altLang="it-IT" sz="2800" dirty="0"/>
              <a:t> da </a:t>
            </a:r>
            <a:r>
              <a:rPr lang="en-US" altLang="it-IT" sz="2800" dirty="0" err="1"/>
              <a:t>elettroni</a:t>
            </a:r>
            <a:r>
              <a:rPr lang="en-US" altLang="it-IT" sz="2800" dirty="0"/>
              <a:t> (</a:t>
            </a:r>
            <a:r>
              <a:rPr lang="en-US" altLang="it-IT" sz="2800" dirty="0" err="1"/>
              <a:t>caricati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negativamente</a:t>
            </a:r>
            <a:r>
              <a:rPr lang="en-US" altLang="it-IT" sz="2800" dirty="0"/>
              <a:t> –), in </a:t>
            </a:r>
            <a:r>
              <a:rPr lang="en-US" altLang="it-IT" sz="2800" dirty="0" err="1"/>
              <a:t>numero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uguale</a:t>
            </a:r>
            <a:r>
              <a:rPr lang="en-US" altLang="it-IT" sz="2800" dirty="0"/>
              <a:t> al </a:t>
            </a:r>
            <a:r>
              <a:rPr lang="en-US" altLang="it-IT" sz="2800" dirty="0" err="1"/>
              <a:t>numero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protoni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presenti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nel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nucleo</a:t>
            </a:r>
            <a:r>
              <a:rPr lang="en-US" altLang="it-IT" sz="2800" dirty="0"/>
              <a:t>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Struttura</a:t>
            </a:r>
            <a:r>
              <a:rPr lang="en-US" altLang="it-IT" dirty="0"/>
              <a:t> </a:t>
            </a:r>
            <a:r>
              <a:rPr lang="en-US" altLang="it-IT" dirty="0" err="1"/>
              <a:t>dell’atomo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08665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struttura</a:t>
            </a:r>
            <a:r>
              <a:rPr lang="en-US" dirty="0"/>
              <a:t> di un </a:t>
            </a:r>
            <a:r>
              <a:rPr lang="en-US" dirty="0" err="1"/>
              <a:t>atomo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stessa</a:t>
            </a:r>
            <a:r>
              <a:rPr lang="en-US" dirty="0"/>
              <a:t> per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chimici</a:t>
            </a:r>
            <a:r>
              <a:rPr lang="en-US" dirty="0"/>
              <a:t>.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cambia da un element ad un </a:t>
            </a:r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elettroni</a:t>
            </a:r>
            <a:r>
              <a:rPr lang="en-US" dirty="0"/>
              <a:t>, </a:t>
            </a:r>
            <a:r>
              <a:rPr lang="en-US" dirty="0" err="1"/>
              <a:t>protoni</a:t>
            </a:r>
            <a:r>
              <a:rPr lang="en-US" dirty="0"/>
              <a:t> e </a:t>
            </a:r>
            <a:r>
              <a:rPr lang="en-US" dirty="0" err="1"/>
              <a:t>neutroni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totale</a:t>
            </a:r>
            <a:r>
              <a:rPr lang="en-US" dirty="0"/>
              <a:t> di </a:t>
            </a:r>
            <a:r>
              <a:rPr lang="en-US" dirty="0" err="1"/>
              <a:t>protoni</a:t>
            </a:r>
            <a:r>
              <a:rPr lang="en-US" dirty="0"/>
              <a:t> e </a:t>
            </a:r>
            <a:r>
              <a:rPr lang="en-US" dirty="0" err="1"/>
              <a:t>neutroni</a:t>
            </a:r>
            <a:r>
              <a:rPr lang="en-US" dirty="0"/>
              <a:t> </a:t>
            </a:r>
            <a:r>
              <a:rPr lang="en-US" dirty="0" err="1"/>
              <a:t>presenti</a:t>
            </a:r>
            <a:r>
              <a:rPr lang="en-US" dirty="0"/>
              <a:t> in un </a:t>
            </a:r>
            <a:r>
              <a:rPr lang="en-US" dirty="0" err="1"/>
              <a:t>nucleo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chiamato</a:t>
            </a:r>
            <a:r>
              <a:rPr lang="en-US" dirty="0"/>
              <a:t> “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atomico</a:t>
            </a:r>
            <a:r>
              <a:rPr lang="en-US" dirty="0"/>
              <a:t>”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indicato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lettera</a:t>
            </a:r>
            <a:r>
              <a:rPr lang="en-US" dirty="0"/>
              <a:t> Z.</a:t>
            </a:r>
          </a:p>
          <a:p>
            <a:pPr marL="0" indent="0">
              <a:buNone/>
            </a:pPr>
            <a:r>
              <a:rPr lang="en-US" dirty="0" err="1"/>
              <a:t>L’elemento</a:t>
            </a:r>
            <a:r>
              <a:rPr lang="en-US" dirty="0"/>
              <a:t> </a:t>
            </a:r>
            <a:r>
              <a:rPr lang="en-US" dirty="0" err="1"/>
              <a:t>chimico</a:t>
            </a:r>
            <a:r>
              <a:rPr lang="en-US" dirty="0"/>
              <a:t> con 8 </a:t>
            </a:r>
            <a:r>
              <a:rPr lang="en-US" dirty="0" err="1"/>
              <a:t>protoni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l’ossigeno</a:t>
            </a:r>
            <a:r>
              <a:rPr lang="en-US" dirty="0"/>
              <a:t> (O), </a:t>
            </a:r>
            <a:r>
              <a:rPr lang="en-US" dirty="0" err="1"/>
              <a:t>quello</a:t>
            </a:r>
            <a:r>
              <a:rPr lang="en-US" dirty="0"/>
              <a:t> con 26 </a:t>
            </a:r>
            <a:r>
              <a:rPr lang="en-US" dirty="0" err="1"/>
              <a:t>protoni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ferro, </a:t>
            </a:r>
            <a:r>
              <a:rPr lang="en-US" dirty="0" err="1"/>
              <a:t>quello</a:t>
            </a:r>
            <a:r>
              <a:rPr lang="en-US" dirty="0"/>
              <a:t> con 79 </a:t>
            </a:r>
            <a:r>
              <a:rPr lang="en-US" dirty="0" err="1"/>
              <a:t>protoni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l’oro</a:t>
            </a:r>
            <a:r>
              <a:rPr lang="en-US" dirty="0"/>
              <a:t> e </a:t>
            </a:r>
            <a:r>
              <a:rPr lang="en-US" dirty="0" err="1"/>
              <a:t>così</a:t>
            </a:r>
            <a:r>
              <a:rPr lang="en-US" dirty="0"/>
              <a:t> via…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Struttura</a:t>
            </a:r>
            <a:r>
              <a:rPr lang="en-US" altLang="it-IT" dirty="0"/>
              <a:t> </a:t>
            </a:r>
            <a:r>
              <a:rPr lang="en-US" altLang="it-IT" dirty="0" err="1"/>
              <a:t>dell’atomo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23452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204864"/>
            <a:ext cx="83164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In un </a:t>
            </a:r>
            <a:r>
              <a:rPr lang="en-US" sz="3000" dirty="0" err="1"/>
              <a:t>nucleo</a:t>
            </a:r>
            <a:r>
              <a:rPr lang="en-US" sz="3000" dirty="0"/>
              <a:t> di un </a:t>
            </a:r>
            <a:r>
              <a:rPr lang="en-US" sz="3000" dirty="0" err="1"/>
              <a:t>elemento</a:t>
            </a:r>
            <a:r>
              <a:rPr lang="en-US" sz="3000" dirty="0"/>
              <a:t> </a:t>
            </a:r>
            <a:r>
              <a:rPr lang="en-US" sz="3000" dirty="0" err="1"/>
              <a:t>possono</a:t>
            </a:r>
            <a:r>
              <a:rPr lang="en-US" sz="3000" dirty="0"/>
              <a:t> </a:t>
            </a:r>
            <a:r>
              <a:rPr lang="en-US" sz="3000" dirty="0" err="1"/>
              <a:t>esserci</a:t>
            </a:r>
            <a:r>
              <a:rPr lang="en-US" sz="3000" dirty="0"/>
              <a:t> N </a:t>
            </a:r>
            <a:r>
              <a:rPr lang="en-US" sz="3000" dirty="0" err="1"/>
              <a:t>neutroni</a:t>
            </a:r>
            <a:r>
              <a:rPr lang="en-US" sz="3000" dirty="0"/>
              <a:t>, la </a:t>
            </a:r>
            <a:r>
              <a:rPr lang="en-US" sz="3000" dirty="0" err="1"/>
              <a:t>somma</a:t>
            </a:r>
            <a:r>
              <a:rPr lang="en-US" sz="3000" dirty="0"/>
              <a:t> A = N + Z </a:t>
            </a:r>
            <a:r>
              <a:rPr lang="en-US" sz="3000" dirty="0" err="1"/>
              <a:t>è</a:t>
            </a:r>
            <a:r>
              <a:rPr lang="en-US" sz="3000" dirty="0"/>
              <a:t> </a:t>
            </a:r>
            <a:r>
              <a:rPr lang="en-US" sz="3000" dirty="0" err="1"/>
              <a:t>chiamata</a:t>
            </a:r>
            <a:r>
              <a:rPr lang="en-US" sz="3000" dirty="0"/>
              <a:t> </a:t>
            </a:r>
            <a:r>
              <a:rPr lang="en-US" sz="3000" dirty="0" err="1"/>
              <a:t>numero</a:t>
            </a:r>
            <a:r>
              <a:rPr lang="en-US" sz="3000" dirty="0"/>
              <a:t> di </a:t>
            </a:r>
            <a:r>
              <a:rPr lang="en-US" sz="3000" dirty="0" err="1"/>
              <a:t>massa</a:t>
            </a:r>
            <a:r>
              <a:rPr lang="en-US" sz="3000" dirty="0"/>
              <a:t>. </a:t>
            </a:r>
            <a:r>
              <a:rPr lang="en-US" sz="3000" dirty="0" err="1"/>
              <a:t>Gli</a:t>
            </a:r>
            <a:r>
              <a:rPr lang="en-US" sz="3000" dirty="0"/>
              <a:t> </a:t>
            </a:r>
            <a:r>
              <a:rPr lang="en-US" sz="3000" dirty="0" err="1"/>
              <a:t>atomi</a:t>
            </a:r>
            <a:r>
              <a:rPr lang="en-US" sz="3000" dirty="0"/>
              <a:t> con lo </a:t>
            </a:r>
            <a:r>
              <a:rPr lang="en-US" sz="3000" dirty="0" err="1"/>
              <a:t>stesso</a:t>
            </a:r>
            <a:r>
              <a:rPr lang="en-US" sz="3000" dirty="0"/>
              <a:t> </a:t>
            </a:r>
            <a:r>
              <a:rPr lang="en-US" sz="3000" dirty="0" err="1"/>
              <a:t>numero</a:t>
            </a:r>
            <a:r>
              <a:rPr lang="en-US" sz="3000" dirty="0"/>
              <a:t> di </a:t>
            </a:r>
            <a:r>
              <a:rPr lang="en-US" sz="3000" dirty="0" err="1"/>
              <a:t>protoni</a:t>
            </a:r>
            <a:r>
              <a:rPr lang="en-US" sz="3000" dirty="0"/>
              <a:t> Z ma </a:t>
            </a:r>
            <a:r>
              <a:rPr lang="en-US" sz="3000" dirty="0" err="1"/>
              <a:t>differente</a:t>
            </a:r>
            <a:r>
              <a:rPr lang="en-US" sz="3000" dirty="0"/>
              <a:t> </a:t>
            </a:r>
            <a:r>
              <a:rPr lang="en-US" sz="3000" dirty="0" err="1"/>
              <a:t>numero</a:t>
            </a:r>
            <a:r>
              <a:rPr lang="en-US" sz="3000" dirty="0"/>
              <a:t> di </a:t>
            </a:r>
            <a:r>
              <a:rPr lang="en-US" sz="3000" dirty="0" err="1"/>
              <a:t>massa</a:t>
            </a:r>
            <a:r>
              <a:rPr lang="en-US" sz="3000" dirty="0"/>
              <a:t> ( </a:t>
            </a:r>
            <a:r>
              <a:rPr lang="en-US" sz="3000" dirty="0" err="1"/>
              <a:t>quindi</a:t>
            </a:r>
            <a:r>
              <a:rPr lang="en-US" sz="3000" dirty="0"/>
              <a:t> un </a:t>
            </a:r>
            <a:r>
              <a:rPr lang="en-US" sz="3000" dirty="0" err="1"/>
              <a:t>numero</a:t>
            </a:r>
            <a:r>
              <a:rPr lang="en-US" sz="3000" dirty="0"/>
              <a:t> </a:t>
            </a:r>
            <a:r>
              <a:rPr lang="en-US" sz="3000" dirty="0" err="1"/>
              <a:t>differente</a:t>
            </a:r>
            <a:r>
              <a:rPr lang="en-US" sz="3000" dirty="0"/>
              <a:t> di </a:t>
            </a:r>
            <a:r>
              <a:rPr lang="en-US" sz="3000" dirty="0" err="1"/>
              <a:t>neutroni</a:t>
            </a:r>
            <a:r>
              <a:rPr lang="en-US" sz="3000" dirty="0"/>
              <a:t>) </a:t>
            </a:r>
            <a:r>
              <a:rPr lang="en-US" sz="3000" dirty="0" err="1"/>
              <a:t>sono</a:t>
            </a:r>
            <a:r>
              <a:rPr lang="en-US" sz="3000" dirty="0"/>
              <a:t> </a:t>
            </a:r>
            <a:r>
              <a:rPr lang="en-US" sz="3000" dirty="0" err="1"/>
              <a:t>chiamati</a:t>
            </a:r>
            <a:r>
              <a:rPr lang="en-US" sz="3000" dirty="0"/>
              <a:t> </a:t>
            </a:r>
            <a:r>
              <a:rPr lang="en-US" sz="3000" dirty="0" err="1"/>
              <a:t>isotopi</a:t>
            </a:r>
            <a:r>
              <a:rPr lang="en-US" sz="3000" dirty="0"/>
              <a:t>.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Isotopi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82673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Isotopi</a:t>
            </a:r>
            <a:r>
              <a:rPr lang="en-US" altLang="it-IT" dirty="0"/>
              <a:t> </a:t>
            </a:r>
            <a:r>
              <a:rPr lang="en-US" altLang="it-IT" dirty="0" err="1"/>
              <a:t>Radioattivi</a:t>
            </a:r>
            <a:endParaRPr lang="en-US" altLang="it-IT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85225" cy="38877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err="1"/>
              <a:t>Gli</a:t>
            </a:r>
            <a:r>
              <a:rPr lang="en-US" sz="3000" dirty="0"/>
              <a:t> </a:t>
            </a:r>
            <a:r>
              <a:rPr lang="en-US" sz="3000" dirty="0" err="1"/>
              <a:t>isotopi</a:t>
            </a:r>
            <a:r>
              <a:rPr lang="en-US" sz="3000" dirty="0"/>
              <a:t> </a:t>
            </a:r>
            <a:r>
              <a:rPr lang="en-US" sz="3000" dirty="0" err="1"/>
              <a:t>presenti</a:t>
            </a:r>
            <a:r>
              <a:rPr lang="en-US" sz="3000" dirty="0"/>
              <a:t> in </a:t>
            </a:r>
            <a:r>
              <a:rPr lang="en-US" sz="3000" dirty="0" err="1"/>
              <a:t>natura</a:t>
            </a:r>
            <a:r>
              <a:rPr lang="en-US" sz="3000" dirty="0"/>
              <a:t> </a:t>
            </a:r>
            <a:r>
              <a:rPr lang="en-US" sz="3000" dirty="0" err="1"/>
              <a:t>sono</a:t>
            </a:r>
            <a:r>
              <a:rPr lang="en-US" sz="3000" dirty="0"/>
              <a:t> quasi </a:t>
            </a:r>
            <a:r>
              <a:rPr lang="en-US" sz="3000" dirty="0" err="1"/>
              <a:t>tutti</a:t>
            </a:r>
            <a:r>
              <a:rPr lang="en-US" sz="3000" dirty="0"/>
              <a:t> </a:t>
            </a:r>
            <a:r>
              <a:rPr lang="en-US" sz="3000" dirty="0" err="1"/>
              <a:t>stabili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ma, </a:t>
            </a:r>
            <a:r>
              <a:rPr lang="en-US" sz="3000" dirty="0" err="1"/>
              <a:t>alcuni</a:t>
            </a:r>
            <a:r>
              <a:rPr lang="en-US" sz="3000" dirty="0"/>
              <a:t> </a:t>
            </a:r>
            <a:r>
              <a:rPr lang="en-US" sz="3000" dirty="0" err="1"/>
              <a:t>isotopi</a:t>
            </a:r>
            <a:r>
              <a:rPr lang="en-US" sz="3000" dirty="0"/>
              <a:t> </a:t>
            </a:r>
            <a:r>
              <a:rPr lang="en-US" sz="3000" dirty="0" err="1"/>
              <a:t>naturali</a:t>
            </a:r>
            <a:r>
              <a:rPr lang="en-US" sz="3000" dirty="0"/>
              <a:t> e quasi </a:t>
            </a:r>
            <a:r>
              <a:rPr lang="en-US" sz="3000" dirty="0" err="1"/>
              <a:t>tutti</a:t>
            </a:r>
            <a:r>
              <a:rPr lang="en-US" sz="3000" dirty="0"/>
              <a:t> </a:t>
            </a:r>
            <a:r>
              <a:rPr lang="en-US" sz="3000" dirty="0" err="1"/>
              <a:t>quelli</a:t>
            </a:r>
            <a:r>
              <a:rPr lang="en-US" sz="3000" dirty="0"/>
              <a:t> </a:t>
            </a:r>
            <a:r>
              <a:rPr lang="en-US" sz="3000" dirty="0" err="1"/>
              <a:t>artificiali</a:t>
            </a:r>
            <a:r>
              <a:rPr lang="en-US" sz="3000" dirty="0"/>
              <a:t> </a:t>
            </a:r>
            <a:r>
              <a:rPr lang="en-US" sz="3000" dirty="0" err="1"/>
              <a:t>sono</a:t>
            </a:r>
            <a:r>
              <a:rPr lang="en-US" sz="3000" dirty="0"/>
              <a:t> </a:t>
            </a:r>
            <a:r>
              <a:rPr lang="en-US" sz="3000" dirty="0" err="1"/>
              <a:t>instabili</a:t>
            </a:r>
            <a:r>
              <a:rPr lang="en-US" sz="3000" dirty="0"/>
              <a:t> </a:t>
            </a:r>
            <a:r>
              <a:rPr lang="en-US" sz="3000" dirty="0" err="1"/>
              <a:t>dovuti</a:t>
            </a:r>
            <a:r>
              <a:rPr lang="en-US" sz="3000" dirty="0"/>
              <a:t> ad un </a:t>
            </a:r>
            <a:r>
              <a:rPr lang="en-US" sz="3000" dirty="0" err="1"/>
              <a:t>eccesso</a:t>
            </a:r>
            <a:r>
              <a:rPr lang="en-US" sz="3000" dirty="0"/>
              <a:t> di </a:t>
            </a:r>
            <a:r>
              <a:rPr lang="en-US" sz="3000" dirty="0" err="1"/>
              <a:t>protoni</a:t>
            </a:r>
            <a:r>
              <a:rPr lang="en-US" sz="3000" dirty="0"/>
              <a:t> o </a:t>
            </a:r>
            <a:r>
              <a:rPr lang="en-US" sz="3000" dirty="0" err="1"/>
              <a:t>neutroni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r>
              <a:rPr lang="en-US" sz="3000" dirty="0"/>
              <a:t>Questa </a:t>
            </a:r>
            <a:r>
              <a:rPr lang="en-US" sz="3000" dirty="0" err="1"/>
              <a:t>instabilità</a:t>
            </a:r>
            <a:r>
              <a:rPr lang="en-US" sz="3000" dirty="0"/>
              <a:t> causa la </a:t>
            </a:r>
            <a:r>
              <a:rPr lang="en-US" sz="3000" dirty="0" err="1"/>
              <a:t>loro</a:t>
            </a:r>
            <a:r>
              <a:rPr lang="en-US" sz="3000" dirty="0"/>
              <a:t> </a:t>
            </a:r>
            <a:r>
              <a:rPr lang="en-US" sz="3000" dirty="0" err="1"/>
              <a:t>trasformazione</a:t>
            </a:r>
            <a:r>
              <a:rPr lang="en-US" sz="3000" dirty="0"/>
              <a:t> </a:t>
            </a:r>
            <a:r>
              <a:rPr lang="en-US" sz="3000" dirty="0" err="1"/>
              <a:t>spontanea</a:t>
            </a:r>
            <a:r>
              <a:rPr lang="en-US" sz="3000" dirty="0"/>
              <a:t> in </a:t>
            </a:r>
            <a:r>
              <a:rPr lang="en-US" sz="3000" dirty="0" err="1"/>
              <a:t>altri</a:t>
            </a:r>
            <a:r>
              <a:rPr lang="en-US" sz="3000" dirty="0"/>
              <a:t> </a:t>
            </a:r>
            <a:r>
              <a:rPr lang="en-US" sz="3000" dirty="0" err="1"/>
              <a:t>isotopi</a:t>
            </a:r>
            <a:r>
              <a:rPr lang="en-US" sz="3000" dirty="0"/>
              <a:t> </a:t>
            </a:r>
            <a:r>
              <a:rPr lang="en-US" sz="3000" dirty="0" err="1"/>
              <a:t>che</a:t>
            </a:r>
            <a:r>
              <a:rPr lang="en-US" sz="3000" dirty="0"/>
              <a:t> </a:t>
            </a:r>
            <a:r>
              <a:rPr lang="en-US" sz="3000" dirty="0" err="1"/>
              <a:t>si</a:t>
            </a:r>
            <a:r>
              <a:rPr lang="en-US" sz="3000" dirty="0"/>
              <a:t> </a:t>
            </a:r>
            <a:r>
              <a:rPr lang="en-US" sz="3000" dirty="0" err="1"/>
              <a:t>accompagna</a:t>
            </a:r>
            <a:r>
              <a:rPr lang="en-US" sz="3000" dirty="0"/>
              <a:t> con </a:t>
            </a:r>
            <a:r>
              <a:rPr lang="en-US" sz="3000" dirty="0" err="1"/>
              <a:t>l’emissione</a:t>
            </a:r>
            <a:r>
              <a:rPr lang="en-US" sz="3000" dirty="0"/>
              <a:t> di </a:t>
            </a:r>
            <a:r>
              <a:rPr lang="en-US" sz="3000" dirty="0" err="1"/>
              <a:t>particelle</a:t>
            </a:r>
            <a:r>
              <a:rPr lang="en-US" sz="3000" dirty="0"/>
              <a:t> (</a:t>
            </a:r>
            <a:r>
              <a:rPr lang="en-US" sz="3000" dirty="0" err="1"/>
              <a:t>radiazioni</a:t>
            </a:r>
            <a:r>
              <a:rPr lang="en-US" sz="3000" dirty="0"/>
              <a:t>). </a:t>
            </a:r>
            <a:r>
              <a:rPr lang="en-US" sz="3000" dirty="0" err="1"/>
              <a:t>Questi</a:t>
            </a:r>
            <a:r>
              <a:rPr lang="en-US" sz="3000" dirty="0"/>
              <a:t> </a:t>
            </a:r>
            <a:r>
              <a:rPr lang="en-US" sz="3000" dirty="0" err="1"/>
              <a:t>isotopi</a:t>
            </a:r>
            <a:r>
              <a:rPr lang="en-US" sz="3000" dirty="0"/>
              <a:t> </a:t>
            </a:r>
            <a:r>
              <a:rPr lang="en-US" sz="3000" dirty="0" err="1"/>
              <a:t>sono</a:t>
            </a:r>
            <a:r>
              <a:rPr lang="en-US" sz="3000" dirty="0"/>
              <a:t> </a:t>
            </a:r>
            <a:r>
              <a:rPr lang="en-US" sz="3000" dirty="0" err="1"/>
              <a:t>chiamati</a:t>
            </a:r>
            <a:r>
              <a:rPr lang="en-US" sz="3000" dirty="0"/>
              <a:t> </a:t>
            </a:r>
            <a:r>
              <a:rPr lang="en-US" sz="3000" dirty="0" err="1"/>
              <a:t>isotopi</a:t>
            </a:r>
            <a:r>
              <a:rPr lang="en-US" sz="3000" dirty="0"/>
              <a:t> </a:t>
            </a:r>
            <a:r>
              <a:rPr lang="en-US" sz="3000" dirty="0" err="1"/>
              <a:t>radioattivi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57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3"/>
          <p:cNvSpPr>
            <a:spLocks noChangeArrowheads="1"/>
          </p:cNvSpPr>
          <p:nvPr/>
        </p:nvSpPr>
        <p:spPr bwMode="auto">
          <a:xfrm>
            <a:off x="539552" y="1772816"/>
            <a:ext cx="820896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t-IT" sz="3000" dirty="0">
                <a:latin typeface="+mn-lt"/>
              </a:rPr>
              <a:t>La </a:t>
            </a:r>
            <a:r>
              <a:rPr lang="en-US" altLang="it-IT" sz="3000" dirty="0" err="1">
                <a:latin typeface="+mn-lt"/>
              </a:rPr>
              <a:t>trasformazione</a:t>
            </a:r>
            <a:r>
              <a:rPr lang="en-US" altLang="it-IT" sz="3000" dirty="0">
                <a:latin typeface="+mn-lt"/>
              </a:rPr>
              <a:t> di un </a:t>
            </a:r>
            <a:r>
              <a:rPr lang="en-US" altLang="it-IT" sz="3000" dirty="0" err="1">
                <a:latin typeface="+mn-lt"/>
              </a:rPr>
              <a:t>isotopo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radioattivo</a:t>
            </a:r>
            <a:r>
              <a:rPr lang="en-US" altLang="it-IT" sz="3000" dirty="0">
                <a:latin typeface="+mn-lt"/>
              </a:rPr>
              <a:t> produce un </a:t>
            </a:r>
            <a:r>
              <a:rPr lang="en-US" altLang="it-IT" sz="3000" dirty="0" err="1">
                <a:latin typeface="+mn-lt"/>
              </a:rPr>
              <a:t>altro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isotopo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il</a:t>
            </a:r>
            <a:r>
              <a:rPr lang="en-US" altLang="it-IT" sz="3000" dirty="0">
                <a:latin typeface="+mn-lt"/>
              </a:rPr>
              <a:t> quale </a:t>
            </a:r>
            <a:r>
              <a:rPr lang="en-US" altLang="it-IT" sz="3000" dirty="0" err="1">
                <a:latin typeface="+mn-lt"/>
              </a:rPr>
              <a:t>può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essere</a:t>
            </a:r>
            <a:r>
              <a:rPr lang="en-US" altLang="it-IT" sz="3000" dirty="0">
                <a:latin typeface="+mn-lt"/>
              </a:rPr>
              <a:t> stabile o </a:t>
            </a:r>
            <a:r>
              <a:rPr lang="en-US" altLang="it-IT" sz="3000" dirty="0" err="1">
                <a:latin typeface="+mn-lt"/>
              </a:rPr>
              <a:t>radioattivo</a:t>
            </a:r>
            <a:r>
              <a:rPr lang="en-US" altLang="it-IT" sz="3000" dirty="0">
                <a:latin typeface="+mn-lt"/>
              </a:rPr>
              <a:t>. Questa </a:t>
            </a:r>
            <a:r>
              <a:rPr lang="en-US" altLang="it-IT" sz="3000" dirty="0" err="1">
                <a:latin typeface="+mn-lt"/>
              </a:rPr>
              <a:t>trasformazione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è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chiamata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decadimento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radioattivo</a:t>
            </a:r>
            <a:r>
              <a:rPr lang="en-US" altLang="it-IT" sz="3000" dirty="0">
                <a:latin typeface="+mn-lt"/>
              </a:rPr>
              <a:t>.</a:t>
            </a:r>
          </a:p>
          <a:p>
            <a:pPr eaLnBrk="1" hangingPunct="1"/>
            <a:r>
              <a:rPr lang="en-US" altLang="it-IT" sz="3000" dirty="0">
                <a:latin typeface="+mn-lt"/>
              </a:rPr>
              <a:t>Non </a:t>
            </a:r>
            <a:r>
              <a:rPr lang="en-US" altLang="it-IT" sz="3000" dirty="0" err="1">
                <a:latin typeface="+mn-lt"/>
              </a:rPr>
              <a:t>è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possibile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determinare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l’esatto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istante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nel</a:t>
            </a:r>
            <a:r>
              <a:rPr lang="en-US" altLang="it-IT" sz="3000" dirty="0">
                <a:latin typeface="+mn-lt"/>
              </a:rPr>
              <a:t> quale un </a:t>
            </a:r>
            <a:r>
              <a:rPr lang="en-US" altLang="it-IT" sz="3000" dirty="0" err="1">
                <a:latin typeface="+mn-lt"/>
              </a:rPr>
              <a:t>isotopo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decadrà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comunque</a:t>
            </a:r>
            <a:r>
              <a:rPr lang="en-US" altLang="it-IT" sz="3000" dirty="0">
                <a:latin typeface="+mn-lt"/>
              </a:rPr>
              <a:t>, </a:t>
            </a:r>
            <a:r>
              <a:rPr lang="en-US" altLang="it-IT" sz="3000" dirty="0" err="1">
                <a:latin typeface="+mn-lt"/>
              </a:rPr>
              <a:t>il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decadimento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radioattivo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rispetta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una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frequenza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statistica</a:t>
            </a:r>
            <a:r>
              <a:rPr lang="en-US" altLang="it-IT" sz="3000" dirty="0">
                <a:latin typeface="+mn-lt"/>
              </a:rPr>
              <a:t> ben </a:t>
            </a:r>
            <a:r>
              <a:rPr lang="en-US" altLang="it-IT" sz="3000" dirty="0" err="1">
                <a:latin typeface="+mn-lt"/>
              </a:rPr>
              <a:t>precisa</a:t>
            </a:r>
            <a:r>
              <a:rPr lang="en-US" altLang="it-IT" sz="3000" dirty="0">
                <a:latin typeface="+mn-lt"/>
              </a:rPr>
              <a:t>.</a:t>
            </a:r>
          </a:p>
          <a:p>
            <a:pPr eaLnBrk="1" hangingPunct="1"/>
            <a:endParaRPr lang="en-US" altLang="it-IT" sz="3000" dirty="0">
              <a:latin typeface="+mn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Decadimento</a:t>
            </a:r>
            <a:r>
              <a:rPr lang="en-US" altLang="it-IT" dirty="0"/>
              <a:t> </a:t>
            </a:r>
            <a:r>
              <a:rPr lang="en-US" altLang="it-IT" dirty="0" err="1"/>
              <a:t>radioattivo</a:t>
            </a:r>
            <a:r>
              <a:rPr lang="en-US" alt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877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4000" dirty="0"/>
              <a:t>Tempo di </a:t>
            </a:r>
            <a:r>
              <a:rPr lang="en-US" altLang="it-IT" sz="4000" dirty="0" err="1"/>
              <a:t>dimezzamento</a:t>
            </a:r>
            <a:endParaRPr lang="en-US" altLang="it-IT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4"/>
            <a:ext cx="8569200" cy="460853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it-IT" sz="3000" dirty="0"/>
              <a:t>Il tempo di </a:t>
            </a:r>
            <a:r>
              <a:rPr lang="en-US" altLang="it-IT" sz="3000" dirty="0" err="1"/>
              <a:t>dimezzamento</a:t>
            </a:r>
            <a:r>
              <a:rPr lang="en-US" altLang="it-IT" sz="3000" dirty="0"/>
              <a:t> </a:t>
            </a:r>
            <a:r>
              <a:rPr lang="en-US" altLang="it-IT" sz="3000" dirty="0" err="1"/>
              <a:t>è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il</a:t>
            </a:r>
            <a:r>
              <a:rPr lang="en-US" altLang="it-IT" sz="3000" dirty="0"/>
              <a:t> tempo </a:t>
            </a:r>
            <a:r>
              <a:rPr lang="en-US" altLang="it-IT" sz="3000" dirty="0" err="1"/>
              <a:t>necessario</a:t>
            </a:r>
            <a:r>
              <a:rPr lang="en-US" altLang="it-IT" sz="3000" dirty="0"/>
              <a:t> a far </a:t>
            </a:r>
            <a:r>
              <a:rPr lang="en-US" altLang="it-IT" sz="3000" dirty="0" err="1"/>
              <a:t>decadere</a:t>
            </a:r>
            <a:r>
              <a:rPr lang="en-US" altLang="it-IT" sz="3000" dirty="0"/>
              <a:t> (</a:t>
            </a:r>
            <a:r>
              <a:rPr lang="en-US" altLang="it-IT" sz="3000" dirty="0" err="1"/>
              <a:t>cambiamento</a:t>
            </a:r>
            <a:r>
              <a:rPr lang="en-US" altLang="it-IT" sz="3000" dirty="0"/>
              <a:t> </a:t>
            </a:r>
            <a:r>
              <a:rPr lang="en-US" altLang="it-IT" sz="3000" dirty="0" err="1"/>
              <a:t>spontaneo</a:t>
            </a:r>
            <a:r>
              <a:rPr lang="en-US" altLang="it-IT" sz="3000" dirty="0"/>
              <a:t> di un </a:t>
            </a:r>
            <a:r>
              <a:rPr lang="en-US" altLang="it-IT" sz="3000" dirty="0" err="1"/>
              <a:t>atomo</a:t>
            </a:r>
            <a:r>
              <a:rPr lang="en-US" altLang="it-IT" sz="3000" dirty="0"/>
              <a:t> in un </a:t>
            </a:r>
            <a:r>
              <a:rPr lang="en-US" altLang="it-IT" sz="3000" dirty="0" err="1"/>
              <a:t>isotopo</a:t>
            </a:r>
            <a:r>
              <a:rPr lang="en-US" altLang="it-IT" sz="3000" dirty="0"/>
              <a:t> accompagnato </a:t>
            </a:r>
            <a:r>
              <a:rPr lang="en-US" altLang="it-IT" sz="3000" dirty="0" err="1"/>
              <a:t>dall’emissione</a:t>
            </a:r>
            <a:r>
              <a:rPr lang="en-US" altLang="it-IT" sz="3000" dirty="0"/>
              <a:t> di </a:t>
            </a:r>
            <a:r>
              <a:rPr lang="en-US" altLang="it-IT" sz="3000" dirty="0" err="1"/>
              <a:t>particelle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ed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energia</a:t>
            </a:r>
            <a:r>
              <a:rPr lang="en-US" altLang="it-IT" sz="3000" dirty="0"/>
              <a:t>) la </a:t>
            </a:r>
            <a:r>
              <a:rPr lang="en-US" altLang="it-IT" sz="3000" dirty="0" err="1"/>
              <a:t>metà</a:t>
            </a:r>
            <a:r>
              <a:rPr lang="en-US" altLang="it-IT" sz="3000" dirty="0"/>
              <a:t> </a:t>
            </a:r>
            <a:r>
              <a:rPr lang="en-US" altLang="it-IT" sz="3000" dirty="0" err="1"/>
              <a:t>degli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atomi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presenti</a:t>
            </a:r>
            <a:r>
              <a:rPr lang="en-US" altLang="it-IT" sz="3000" dirty="0"/>
              <a:t> in un </a:t>
            </a:r>
            <a:r>
              <a:rPr lang="en-US" altLang="it-IT" sz="3000" dirty="0" err="1"/>
              <a:t>campione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radioattivo</a:t>
            </a:r>
            <a:r>
              <a:rPr lang="en-US" altLang="it-IT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893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sz="4000" dirty="0" err="1"/>
              <a:t>Radiazioni</a:t>
            </a:r>
            <a:r>
              <a:rPr lang="en-US" altLang="it-IT" sz="4000" dirty="0"/>
              <a:t> e </a:t>
            </a:r>
            <a:r>
              <a:rPr lang="en-US" altLang="it-IT" sz="4000" dirty="0" err="1"/>
              <a:t>schermatura</a:t>
            </a:r>
            <a:endParaRPr lang="en-US" altLang="it-IT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96300" cy="506888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it-IT" sz="3000" dirty="0"/>
              <a:t>Ci </a:t>
            </a:r>
            <a:r>
              <a:rPr lang="en-US" altLang="it-IT" sz="3000" dirty="0" err="1"/>
              <a:t>sono</a:t>
            </a:r>
            <a:r>
              <a:rPr lang="en-US" altLang="it-IT" sz="3000" dirty="0"/>
              <a:t> </a:t>
            </a:r>
            <a:r>
              <a:rPr lang="en-US" altLang="it-IT" sz="3000" dirty="0" err="1"/>
              <a:t>tre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differenti</a:t>
            </a:r>
            <a:r>
              <a:rPr lang="en-US" altLang="it-IT" sz="3000" dirty="0"/>
              <a:t> tipi di </a:t>
            </a:r>
            <a:r>
              <a:rPr lang="en-US" altLang="it-IT" sz="3000" dirty="0" err="1"/>
              <a:t>decadimenti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radiattivi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che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differiscono</a:t>
            </a:r>
            <a:r>
              <a:rPr lang="en-US" altLang="it-IT" sz="3000" dirty="0"/>
              <a:t> per </a:t>
            </a:r>
            <a:r>
              <a:rPr lang="en-US" altLang="it-IT" sz="3000" dirty="0" err="1"/>
              <a:t>tipologi</a:t>
            </a:r>
            <a:r>
              <a:rPr lang="en-US" altLang="it-IT" sz="3000" dirty="0"/>
              <a:t> a </a:t>
            </a:r>
            <a:r>
              <a:rPr lang="en-US" altLang="it-IT" sz="3000" dirty="0" err="1"/>
              <a:t>particelle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emesse</a:t>
            </a:r>
            <a:r>
              <a:rPr lang="en-US" altLang="it-IT" sz="3000" dirty="0"/>
              <a:t> a </a:t>
            </a:r>
            <a:r>
              <a:rPr lang="en-US" altLang="it-IT" sz="3000" dirty="0" err="1"/>
              <a:t>seguito</a:t>
            </a:r>
            <a:r>
              <a:rPr lang="en-US" altLang="it-IT" sz="3000" dirty="0"/>
              <a:t> del </a:t>
            </a:r>
            <a:r>
              <a:rPr lang="en-US" altLang="it-IT" sz="3000" dirty="0" err="1"/>
              <a:t>decadimento</a:t>
            </a:r>
            <a:r>
              <a:rPr lang="en-US" altLang="it-IT" sz="3000" dirty="0"/>
              <a:t>. Il </a:t>
            </a:r>
            <a:r>
              <a:rPr lang="en-US" altLang="it-IT" sz="3000" dirty="0" err="1"/>
              <a:t>tipo</a:t>
            </a:r>
            <a:r>
              <a:rPr lang="en-US" altLang="it-IT" sz="3000" dirty="0"/>
              <a:t> di </a:t>
            </a:r>
            <a:r>
              <a:rPr lang="en-US" altLang="it-IT" sz="3000" dirty="0" err="1"/>
              <a:t>particella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emessa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identifica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il</a:t>
            </a:r>
            <a:r>
              <a:rPr lang="en-US" altLang="it-IT" sz="3000" dirty="0"/>
              <a:t> </a:t>
            </a:r>
            <a:r>
              <a:rPr lang="en-US" altLang="it-IT" sz="3000" dirty="0" err="1"/>
              <a:t>nome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della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radiazione</a:t>
            </a:r>
            <a:r>
              <a:rPr lang="en-US" altLang="it-IT" sz="30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it-IT" sz="3000" dirty="0"/>
          </a:p>
          <a:p>
            <a:pPr>
              <a:lnSpc>
                <a:spcPct val="90000"/>
              </a:lnSpc>
            </a:pPr>
            <a:r>
              <a:rPr lang="en-US" altLang="it-IT" sz="3000" dirty="0"/>
              <a:t>Alfa</a:t>
            </a:r>
          </a:p>
          <a:p>
            <a:pPr>
              <a:lnSpc>
                <a:spcPct val="90000"/>
              </a:lnSpc>
            </a:pPr>
            <a:r>
              <a:rPr lang="en-US" altLang="it-IT" sz="3000" dirty="0"/>
              <a:t>Beta </a:t>
            </a:r>
          </a:p>
          <a:p>
            <a:pPr>
              <a:lnSpc>
                <a:spcPct val="90000"/>
              </a:lnSpc>
            </a:pPr>
            <a:r>
              <a:rPr lang="en-US" altLang="it-IT" sz="3000" dirty="0"/>
              <a:t>Gamma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it-IT" sz="2000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182020"/>
            <a:ext cx="6873489" cy="312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27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573</Words>
  <Application>Microsoft Macintosh PowerPoint</Application>
  <PresentationFormat>Presentazione su schermo (4:3)</PresentationFormat>
  <Paragraphs>45</Paragraphs>
  <Slides>13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Office Theme</vt:lpstr>
      <vt:lpstr>Struttura della materia</vt:lpstr>
      <vt:lpstr>Radioattività</vt:lpstr>
      <vt:lpstr>Struttura dell’atomo</vt:lpstr>
      <vt:lpstr>Struttura dell’atomo</vt:lpstr>
      <vt:lpstr>Isotopi</vt:lpstr>
      <vt:lpstr>Isotopi Radioattivi</vt:lpstr>
      <vt:lpstr>Decadimento radioattivo.</vt:lpstr>
      <vt:lpstr>Tempo di dimezzamento</vt:lpstr>
      <vt:lpstr>Radiazioni e schermatura</vt:lpstr>
      <vt:lpstr>Decadimento Alfa</vt:lpstr>
      <vt:lpstr>Decadimento Beta</vt:lpstr>
      <vt:lpstr>Gamma decay</vt:lpstr>
      <vt:lpstr>Presentazione standard di PowerPoint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Dario La Guardia</cp:lastModifiedBy>
  <cp:revision>33</cp:revision>
  <dcterms:created xsi:type="dcterms:W3CDTF">2017-03-08T21:43:37Z</dcterms:created>
  <dcterms:modified xsi:type="dcterms:W3CDTF">2018-05-23T09:05:27Z</dcterms:modified>
</cp:coreProperties>
</file>