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81143" autoAdjust="0"/>
  </p:normalViewPr>
  <p:slideViewPr>
    <p:cSldViewPr>
      <p:cViewPr>
        <p:scale>
          <a:sx n="60" d="100"/>
          <a:sy n="60" d="100"/>
        </p:scale>
        <p:origin x="-308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9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2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ΔΟΜΗ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ΤΗΣ ΥΛΗΣ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29C1AF"/>
                </a:solidFill>
              </a:rPr>
              <a:t>Ραδιενέργεια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640762" cy="1143000"/>
          </a:xfrm>
        </p:spPr>
        <p:txBody>
          <a:bodyPr/>
          <a:lstStyle/>
          <a:p>
            <a:pPr eaLnBrk="1" hangingPunct="1"/>
            <a:r>
              <a:rPr lang="en-US" altLang="it-IT" sz="4000" dirty="0" smtClean="0"/>
              <a:t>Alfa </a:t>
            </a:r>
            <a:r>
              <a:rPr lang="el-GR" altLang="it-IT" sz="4000" dirty="0" smtClean="0"/>
              <a:t>Διάσπαση</a:t>
            </a:r>
            <a:endParaRPr lang="en-US" altLang="it-IT" sz="4000" dirty="0">
              <a:latin typeface="Symbol" charset="2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95288" y="1331913"/>
            <a:ext cx="832193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 smtClean="0"/>
              <a:t>Ακλουθώντας την </a:t>
            </a:r>
            <a:r>
              <a:rPr lang="en-US" sz="3000" dirty="0"/>
              <a:t>Alfa </a:t>
            </a:r>
            <a:r>
              <a:rPr lang="el-GR" sz="3000" dirty="0"/>
              <a:t>Διάσπαση, ο πυρήνας (Z, A) εκπέμπει σωματίδιο </a:t>
            </a:r>
            <a:r>
              <a:rPr lang="el-GR" sz="3000" dirty="0" err="1"/>
              <a:t>alfa</a:t>
            </a:r>
            <a:r>
              <a:rPr lang="el-GR" sz="3000" dirty="0"/>
              <a:t> (πυρήνας ηλίου = 2 πρωτόνια + 2 νετρόνια) και μετατρέπεται σε διαφορετικό πυρήνα με ατομικό αριθμό (Z - 2) και αριθμό μάζας (A-4).</a:t>
            </a:r>
            <a:endParaRPr lang="en-US" sz="3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t="2280" r="14406" b="42104"/>
          <a:stretch>
            <a:fillRect/>
          </a:stretch>
        </p:blipFill>
        <p:spPr bwMode="auto">
          <a:xfrm>
            <a:off x="1475854" y="3789040"/>
            <a:ext cx="6264498" cy="298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53425" cy="4897437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  <a:defRPr/>
            </a:pPr>
            <a:r>
              <a:rPr lang="el-GR" sz="3000" dirty="0"/>
              <a:t>Ο πυρήνας εκπέμπει ηλεκτρόνια και </a:t>
            </a:r>
            <a:r>
              <a:rPr lang="el-GR" sz="3000" dirty="0" err="1"/>
              <a:t>αντι</a:t>
            </a:r>
            <a:r>
              <a:rPr lang="el-GR" sz="3000" dirty="0"/>
              <a:t>-νετρόνιο και γίνεται πυρήνας με φορτίο (Z + 1), αλλά με τον ίδιο αριθμό μάζας </a:t>
            </a:r>
            <a:r>
              <a:rPr lang="el-GR" sz="3000" dirty="0" smtClean="0"/>
              <a:t>Α</a:t>
            </a:r>
            <a:r>
              <a:rPr lang="en-US" sz="3000" dirty="0" smtClean="0"/>
              <a:t>.</a:t>
            </a:r>
            <a:endParaRPr lang="en-US" sz="3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it-IT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5000"/>
              </a:lnSpc>
              <a:buFontTx/>
              <a:buNone/>
              <a:defRPr/>
            </a:pPr>
            <a:endParaRPr lang="it-IT" sz="2800" dirty="0" smtClean="0">
              <a:solidFill>
                <a:srgbClr val="FFFF00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69" y="2985140"/>
            <a:ext cx="6697662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640762" cy="1143000"/>
          </a:xfrm>
        </p:spPr>
        <p:txBody>
          <a:bodyPr/>
          <a:lstStyle/>
          <a:p>
            <a:r>
              <a:rPr lang="en-US" altLang="it-IT" sz="4000" dirty="0" smtClean="0"/>
              <a:t>Beta </a:t>
            </a:r>
            <a:r>
              <a:rPr lang="el-GR" altLang="it-IT" sz="4000" dirty="0"/>
              <a:t>Διάσπαση</a:t>
            </a:r>
            <a:endParaRPr lang="en-US" altLang="it-IT" sz="4000" dirty="0">
              <a:latin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19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4000" dirty="0" smtClean="0"/>
              <a:t>Gamma </a:t>
            </a:r>
            <a:r>
              <a:rPr lang="el-GR" altLang="it-IT" sz="4000" dirty="0"/>
              <a:t>Διάσπαση</a:t>
            </a:r>
            <a:endParaRPr lang="en-US" altLang="it-IT" sz="4000" dirty="0">
              <a:latin typeface="Symbol" charset="2"/>
            </a:endParaRPr>
          </a:p>
        </p:txBody>
      </p:sp>
      <p:pic>
        <p:nvPicPr>
          <p:cNvPr id="16387" name="Picture 3" descr="b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71850"/>
            <a:ext cx="57245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07375" cy="2736850"/>
          </a:xfrm>
          <a:noFill/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l-GR" sz="2800" dirty="0"/>
              <a:t>Ο πυρήνας δεν </a:t>
            </a:r>
            <a:r>
              <a:rPr lang="el-GR" sz="2800" dirty="0" smtClean="0"/>
              <a:t>θα μετατρέψει</a:t>
            </a:r>
            <a:r>
              <a:rPr lang="el-GR" sz="2800" dirty="0"/>
              <a:t>, αλλά περνά σε </a:t>
            </a:r>
            <a:r>
              <a:rPr lang="el-GR" sz="2800" dirty="0" smtClean="0"/>
              <a:t>μια χαμηλότερη </a:t>
            </a:r>
            <a:r>
              <a:rPr lang="el-GR" sz="2800" dirty="0"/>
              <a:t>κατάσταση της ενέργειας και εκπέμπει ένα </a:t>
            </a:r>
            <a:r>
              <a:rPr lang="el-GR" sz="2800" dirty="0" smtClean="0"/>
              <a:t>φωτόνιο. Η </a:t>
            </a:r>
            <a:r>
              <a:rPr lang="el-GR" sz="2800" dirty="0"/>
              <a:t>ακτινοβολία </a:t>
            </a:r>
            <a:r>
              <a:rPr lang="en-US" sz="2800" dirty="0" smtClean="0"/>
              <a:t>Gamma</a:t>
            </a:r>
            <a:r>
              <a:rPr lang="el-GR" sz="2800" dirty="0" smtClean="0"/>
              <a:t> συχνά </a:t>
            </a:r>
            <a:r>
              <a:rPr lang="el-GR" sz="2800" dirty="0"/>
              <a:t>συνοδεύει την α ή β</a:t>
            </a:r>
            <a:r>
              <a:rPr lang="el-GR" sz="2800" dirty="0" smtClean="0"/>
              <a:t>.</a:t>
            </a:r>
            <a:endParaRPr lang="en-US" altLang="it-IT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675" y="502021"/>
            <a:ext cx="83521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 smtClean="0"/>
              <a:t>Η </a:t>
            </a:r>
            <a:r>
              <a:rPr lang="el-GR" sz="3000" dirty="0"/>
              <a:t>δραστηριότητα μιας ραδιενεργού πηγής ορίζεται ως ο αριθμός των </a:t>
            </a:r>
            <a:r>
              <a:rPr lang="el-GR" sz="3000" dirty="0" smtClean="0"/>
              <a:t>διασπάσεων </a:t>
            </a:r>
            <a:r>
              <a:rPr lang="el-GR" sz="3000" dirty="0"/>
              <a:t>στη μονάδα χρόνου. Μετράται σε </a:t>
            </a:r>
            <a:r>
              <a:rPr lang="el-GR" sz="3000" dirty="0" err="1"/>
              <a:t>Bequerel</a:t>
            </a:r>
            <a:r>
              <a:rPr lang="el-GR" sz="3000" dirty="0"/>
              <a:t> (</a:t>
            </a:r>
            <a:r>
              <a:rPr lang="el-GR" sz="3000" dirty="0" err="1"/>
              <a:t>Bq</a:t>
            </a:r>
            <a:r>
              <a:rPr lang="el-GR" sz="3000" dirty="0"/>
              <a:t>) που ισοδυναμεί με </a:t>
            </a:r>
            <a:r>
              <a:rPr lang="el-GR" sz="3000" dirty="0" smtClean="0"/>
              <a:t>διάσπαση </a:t>
            </a:r>
            <a:r>
              <a:rPr lang="el-GR" sz="3000" dirty="0"/>
              <a:t>ανά δευτερόλεπτο. Το όργανο μέτρησης της ραδιενέργειας είναι ο μετρητής </a:t>
            </a:r>
            <a:r>
              <a:rPr lang="el-GR" sz="3000" dirty="0" err="1" smtClean="0"/>
              <a:t>Geiger</a:t>
            </a:r>
            <a:r>
              <a:rPr lang="el-GR" sz="3000" dirty="0" smtClean="0"/>
              <a:t>.</a:t>
            </a:r>
            <a:endParaRPr lang="en-US" sz="3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-127591"/>
            <a:ext cx="8229600" cy="6296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it-IT" sz="4000" dirty="0" err="1" smtClean="0"/>
              <a:t>Gieger</a:t>
            </a:r>
            <a:r>
              <a:rPr lang="en-US" altLang="it-IT" sz="4000" dirty="0" smtClean="0"/>
              <a:t> Counter</a:t>
            </a:r>
            <a:endParaRPr lang="en-US" altLang="it-IT" sz="4000" dirty="0">
              <a:latin typeface="Symbol" charset="2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02678"/>
            <a:ext cx="4630659" cy="369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r>
              <a:rPr lang="el-GR" altLang="it-IT" dirty="0" smtClean="0"/>
              <a:t>Ραδιενέργεια</a:t>
            </a:r>
            <a:endParaRPr lang="en-US" alt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2132856"/>
            <a:ext cx="8785225" cy="4320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it-IT" sz="3000" dirty="0" smtClean="0"/>
              <a:t>Η </a:t>
            </a:r>
            <a:r>
              <a:rPr lang="el-GR" altLang="it-IT" sz="3000" dirty="0"/>
              <a:t>ραδιενέργεια είναι μια ιδιότητα, που εκδηλώνεται από ορισμένους τύπους ύλης, που εκπέμπει ενέργεια και υποατομικά σωματίδια αυθόρμητα. Είναι χαρακτηριστικό των μεμονωμένων ατομικών </a:t>
            </a:r>
            <a:r>
              <a:rPr lang="el-GR" altLang="it-IT" sz="3000" dirty="0" smtClean="0"/>
              <a:t>πυρήνων</a:t>
            </a:r>
            <a:r>
              <a:rPr lang="en-US" altLang="it-IT" sz="3000" dirty="0" smtClean="0"/>
              <a:t>,</a:t>
            </a:r>
            <a:r>
              <a:rPr lang="el-GR" altLang="it-IT" sz="3000" dirty="0" smtClean="0"/>
              <a:t> </a:t>
            </a:r>
            <a:r>
              <a:rPr lang="el-GR" altLang="it-IT" sz="3000" dirty="0"/>
              <a:t>είναι ένα φυσικό φαινόμενο που υπάρχει παντού: στα αστέρια, στη Γη και στον ζωντανό οργανισμό.</a:t>
            </a:r>
            <a:endParaRPr lang="en-US" altLang="it-IT" sz="3000" dirty="0"/>
          </a:p>
        </p:txBody>
      </p:sp>
    </p:spTree>
    <p:extLst>
      <p:ext uri="{BB962C8B-B14F-4D97-AF65-F5344CB8AC3E}">
        <p14:creationId xmlns:p14="http://schemas.microsoft.com/office/powerpoint/2010/main" val="3703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3"/>
          <p:cNvSpPr>
            <a:spLocks noChangeArrowheads="1"/>
          </p:cNvSpPr>
          <p:nvPr/>
        </p:nvSpPr>
        <p:spPr bwMode="auto">
          <a:xfrm>
            <a:off x="611188" y="1628774"/>
            <a:ext cx="813727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l-GR" altLang="it-IT" sz="2800" dirty="0" smtClean="0"/>
              <a:t>Ο </a:t>
            </a:r>
            <a:r>
              <a:rPr lang="el-GR" altLang="it-IT" sz="2800" dirty="0"/>
              <a:t>πυρήνας του ατόμου αποτελείται από πρωτόνια (θετικό ηλεκτρικό φορτίο +) και νετρόνια (μηδενικό φορτίο).</a:t>
            </a:r>
            <a:endParaRPr lang="en-US" altLang="it-IT" sz="2800" dirty="0" smtClean="0"/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l-GR" altLang="it-IT" sz="2800" dirty="0" smtClean="0"/>
              <a:t>Το </a:t>
            </a:r>
            <a:r>
              <a:rPr lang="el-GR" altLang="it-IT" sz="2800" dirty="0"/>
              <a:t>άτομο είναι ηλεκτρικά ουδέτερο: ο πυρήνας περιβάλλεται από ηλεκτρόνια (αρνητικό ηλεκτρικό φορτίο -), ίσο σε αριθμό με τα πρωτόνια που υπάρχουν στον πυρήνα.</a:t>
            </a:r>
            <a:endParaRPr lang="en-US" altLang="it-IT" sz="28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it-IT" dirty="0" smtClean="0"/>
              <a:t>Δομή </a:t>
            </a:r>
            <a:r>
              <a:rPr lang="el-GR" altLang="it-IT" dirty="0"/>
              <a:t>του ατόμου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0866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δομή του ατόμου είναι η ίδια για όλα τα χημικά στοιχεία. </a:t>
            </a:r>
            <a:r>
              <a:rPr lang="el-GR" dirty="0" smtClean="0"/>
              <a:t>Αυτό που αλλάζει από </a:t>
            </a:r>
            <a:r>
              <a:rPr lang="el-GR" dirty="0"/>
              <a:t>το ένα στοιχείο στο άλλο είναι ο αριθμός των πρωτονίων και των νετρονίων. Ο συνολικός αριθμός των πρωτονίων στον πυρήνα ονομάζεται "ατομικός αριθμός" και υποδεικνύεται από το γράμμα Ζ. Το χημικό στοιχείο με 8 πρωτόνια είναι οξυγόνο (O), </a:t>
            </a:r>
            <a:r>
              <a:rPr lang="el-GR" dirty="0" smtClean="0"/>
              <a:t>αυτό με </a:t>
            </a:r>
            <a:r>
              <a:rPr lang="el-GR" dirty="0"/>
              <a:t>26 πρωτόνια είναι σίδηρος, </a:t>
            </a:r>
            <a:r>
              <a:rPr lang="el-GR" dirty="0" smtClean="0"/>
              <a:t>αυτό με </a:t>
            </a:r>
            <a:r>
              <a:rPr lang="el-GR" dirty="0"/>
              <a:t>79 πρωτόνια είναι χρυσός και ούτω καθεξής ...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it-IT" dirty="0" smtClean="0"/>
              <a:t>Δομή </a:t>
            </a:r>
            <a:r>
              <a:rPr lang="el-GR" altLang="it-IT" dirty="0"/>
              <a:t>του ατόμου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2345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204864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/>
              <a:t>Σε έναν πυρήνα ενός στοιχείου μπορεί να υπάρχουν Ν νετρόνια, το άθροισμα Α = Ν + Ζ ονομάζεται αριθμός μάζας. Οι πυρήνες με την ίδια τιμή του Z (πρωτόνια) αλλά διαφορετικές τιμές του Α (δηλαδή, με διαφορετικό αριθμό νετρονίων) </a:t>
            </a:r>
            <a:r>
              <a:rPr lang="el-GR" sz="3000" dirty="0" smtClean="0"/>
              <a:t>ονομάζονται </a:t>
            </a:r>
            <a:r>
              <a:rPr lang="el-GR" sz="3000" dirty="0"/>
              <a:t>ισότοπα.</a:t>
            </a:r>
            <a:endParaRPr lang="en-US" sz="3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r>
              <a:rPr lang="el-GR" altLang="it-IT" dirty="0" smtClean="0"/>
              <a:t>Ισότοπα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8267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it-IT" dirty="0" smtClean="0"/>
              <a:t>Ραδιενεργά </a:t>
            </a:r>
            <a:r>
              <a:rPr lang="el-GR" altLang="it-IT" dirty="0"/>
              <a:t>ισότοπα</a:t>
            </a:r>
            <a:endParaRPr lang="en-US" altLang="it-IT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3887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dirty="0"/>
              <a:t>Τα ισότοπα που υπάρχουν στη φύση είναι σχεδόν όλα σταθερά. Ωστόσο, ορισμένα φυσικά ισότοπα, και σχεδόν όλα τα τεχνητά ισότοπα, είναι ασταθή λόγω της περίσσειας πρωτονίων και / ή νετρονίων. Αυτή η αστάθεια προκαλεί τον αυθόρμητο μετασχηματισμό τους σε άλλα ισότοπα που συνοδεύονται από εκπομπή σωματιδίων (ακτινοβολία). Αυτά τα ισότοπα ονομάζονται ραδιενεργά ισότοπα.</a:t>
            </a:r>
            <a:endParaRPr lang="en-US" altLang="it-IT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>
            <a:off x="539552" y="1772816"/>
            <a:ext cx="820896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it-IT" sz="3000" dirty="0" smtClean="0">
                <a:latin typeface="+mn-lt"/>
              </a:rPr>
              <a:t>Ο </a:t>
            </a:r>
            <a:r>
              <a:rPr lang="el-GR" altLang="it-IT" sz="3000" dirty="0">
                <a:latin typeface="+mn-lt"/>
              </a:rPr>
              <a:t>μετασχηματισμός ενός ραδιενεργού ισότοπου παράγει ένα άλλο ισότοπο, το οποίο μπορεί να είναι ραδιενεργό ή σταθερό. Αυτός ο μετασχηματισμός ονομάζεται ραδιενεργό διάσπαση. Δεν είναι δυνατόν να προσδιοριστεί η ακριβής στιγμή κατά την οποία θα </a:t>
            </a:r>
            <a:r>
              <a:rPr lang="el-GR" altLang="it-IT" sz="3000" dirty="0" err="1">
                <a:latin typeface="+mn-lt"/>
              </a:rPr>
              <a:t>εξασθενιστούν</a:t>
            </a:r>
            <a:r>
              <a:rPr lang="el-GR" altLang="it-IT" sz="3000" dirty="0">
                <a:latin typeface="+mn-lt"/>
              </a:rPr>
              <a:t> τα μεμονωμένα ισότοπα. Η ραδιενεργός διάσπαση, σε κάθε ισότοπο, </a:t>
            </a:r>
            <a:r>
              <a:rPr lang="el-GR" altLang="it-IT" sz="3000" dirty="0" smtClean="0">
                <a:latin typeface="+mn-lt"/>
              </a:rPr>
              <a:t>βασίζεται σε μια γνωστή </a:t>
            </a:r>
            <a:r>
              <a:rPr lang="el-GR" altLang="it-IT" sz="3000" dirty="0">
                <a:latin typeface="+mn-lt"/>
              </a:rPr>
              <a:t>στατιστική συχνότητα.</a:t>
            </a:r>
            <a:endParaRPr lang="en-US" altLang="it-IT" sz="3000" dirty="0">
              <a:latin typeface="+mn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it-IT" dirty="0" smtClean="0"/>
              <a:t>Ραδιενεργός </a:t>
            </a:r>
            <a:r>
              <a:rPr lang="el-GR" altLang="it-IT" dirty="0"/>
              <a:t>διάσπαση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948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it-IT" sz="4000" dirty="0" err="1" smtClean="0"/>
              <a:t>Ημιζωή</a:t>
            </a:r>
            <a:endParaRPr lang="en-US" altLang="it-IT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4"/>
            <a:ext cx="8569200" cy="460853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it-IT" sz="3000" dirty="0"/>
              <a:t>Η </a:t>
            </a:r>
            <a:r>
              <a:rPr lang="el-GR" altLang="it-IT" sz="3000" dirty="0" err="1"/>
              <a:t>ημιζωή</a:t>
            </a:r>
            <a:r>
              <a:rPr lang="el-GR" altLang="it-IT" sz="3000" dirty="0"/>
              <a:t> είναι το χρονικό διάστημα που απαιτείται για να </a:t>
            </a:r>
            <a:r>
              <a:rPr lang="el-GR" altLang="it-IT" sz="3000" dirty="0" smtClean="0"/>
              <a:t>διασπαστούν </a:t>
            </a:r>
            <a:r>
              <a:rPr lang="el-GR" altLang="it-IT" sz="3000" dirty="0"/>
              <a:t>οι μισοί πυρήνες ενός ραδιενεργού δείγματος (να αλλάξουν αυθόρμητα σε άλλα πυρηνικά είδη εκπέμποντας σωματίδια και ενέργεια) ή, ισοδύναμα, το χρονικό διάστημα που απαιτείται για τον αριθμό των </a:t>
            </a:r>
            <a:r>
              <a:rPr lang="el-GR" altLang="it-IT" sz="3000" dirty="0" smtClean="0"/>
              <a:t>αποσυνθέσεων </a:t>
            </a:r>
            <a:r>
              <a:rPr lang="el-GR" altLang="it-IT" sz="3000" dirty="0"/>
              <a:t>ανά δευτερόλεπτο ενός ραδιενεργού υλικού να μειωθεί κατά το ήμισυ.</a:t>
            </a:r>
            <a:endParaRPr lang="en-US" altLang="it-IT" sz="3000" dirty="0"/>
          </a:p>
        </p:txBody>
      </p:sp>
    </p:spTree>
    <p:extLst>
      <p:ext uri="{BB962C8B-B14F-4D97-AF65-F5344CB8AC3E}">
        <p14:creationId xmlns:p14="http://schemas.microsoft.com/office/powerpoint/2010/main" val="18589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/>
          </a:bodyPr>
          <a:lstStyle/>
          <a:p>
            <a:r>
              <a:rPr lang="el-GR" altLang="it-IT" sz="4000" dirty="0" smtClean="0"/>
              <a:t>Ακτινοβολία </a:t>
            </a:r>
            <a:r>
              <a:rPr lang="el-GR" altLang="it-IT" sz="4000" dirty="0"/>
              <a:t>και ασπίδα</a:t>
            </a:r>
            <a:endParaRPr lang="en-US" altLang="it-IT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96300" cy="50688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it-IT" sz="3000" dirty="0" smtClean="0"/>
              <a:t>Υπάρχουν </a:t>
            </a:r>
            <a:r>
              <a:rPr lang="el-GR" altLang="it-IT" sz="3000" dirty="0"/>
              <a:t>τρεις διαφορετικοί τύποι </a:t>
            </a:r>
            <a:r>
              <a:rPr lang="el-GR" altLang="it-IT" sz="3000" dirty="0" smtClean="0"/>
              <a:t>ραδιενεργού διάσπασης, </a:t>
            </a:r>
            <a:r>
              <a:rPr lang="el-GR" altLang="it-IT" sz="3000" dirty="0"/>
              <a:t>οι οποίοι διαφέρουν από τον τύπο του σωματιδίου που εκπέμπεται μετά την αποσύνθεση. Τα εκπεμπόμενα σωματίδια υποδεικνύονται με το γενικό όνομα της ακτινοβολίας</a:t>
            </a:r>
            <a:r>
              <a:rPr lang="en-US" altLang="it-IT" sz="3000" dirty="0" smtClean="0"/>
              <a:t>.</a:t>
            </a:r>
            <a:r>
              <a:rPr lang="en-US" altLang="it-IT" sz="3000" dirty="0" smtClean="0"/>
              <a:t> 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it-IT" sz="3000" dirty="0" smtClean="0"/>
          </a:p>
          <a:p>
            <a:pPr>
              <a:lnSpc>
                <a:spcPct val="90000"/>
              </a:lnSpc>
            </a:pPr>
            <a:r>
              <a:rPr lang="en-US" altLang="it-IT" sz="3000" dirty="0" smtClean="0"/>
              <a:t>Alfa</a:t>
            </a:r>
          </a:p>
          <a:p>
            <a:pPr>
              <a:lnSpc>
                <a:spcPct val="90000"/>
              </a:lnSpc>
            </a:pPr>
            <a:r>
              <a:rPr lang="en-US" altLang="it-IT" sz="3000" dirty="0" smtClean="0"/>
              <a:t>Beta </a:t>
            </a:r>
          </a:p>
          <a:p>
            <a:pPr>
              <a:lnSpc>
                <a:spcPct val="90000"/>
              </a:lnSpc>
            </a:pPr>
            <a:r>
              <a:rPr lang="en-US" altLang="it-IT" sz="3000" dirty="0" smtClean="0"/>
              <a:t>Gamma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it-IT" sz="2000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17032"/>
            <a:ext cx="6048672" cy="27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590</Words>
  <Application>Microsoft Office PowerPoint</Application>
  <PresentationFormat>On-screen Show (4:3)</PresentationFormat>
  <Paragraphs>37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ΔΟΜΗ ΤΗΣ ΥΛΗΣ</vt:lpstr>
      <vt:lpstr>Ραδιενέργεια</vt:lpstr>
      <vt:lpstr>Δομή του ατόμου</vt:lpstr>
      <vt:lpstr>Δομή του ατόμου</vt:lpstr>
      <vt:lpstr>Ισότοπα</vt:lpstr>
      <vt:lpstr>Ραδιενεργά ισότοπα</vt:lpstr>
      <vt:lpstr>Ραδιενεργός διάσπαση</vt:lpstr>
      <vt:lpstr>Ημιζωή</vt:lpstr>
      <vt:lpstr>Ακτινοβολία και ασπίδα</vt:lpstr>
      <vt:lpstr>Alfa Διάσπαση</vt:lpstr>
      <vt:lpstr>Beta Διάσπαση</vt:lpstr>
      <vt:lpstr>Gamma Διάσπαση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Alexandros Yeratziotis</cp:lastModifiedBy>
  <cp:revision>44</cp:revision>
  <dcterms:created xsi:type="dcterms:W3CDTF">2017-03-08T21:43:37Z</dcterms:created>
  <dcterms:modified xsi:type="dcterms:W3CDTF">2019-01-11T12:30:38Z</dcterms:modified>
</cp:coreProperties>
</file>