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81" r:id="rId4"/>
    <p:sldId id="272" r:id="rId5"/>
    <p:sldId id="275" r:id="rId6"/>
    <p:sldId id="276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99"/>
    <p:restoredTop sz="74971" autoAdjust="0"/>
  </p:normalViewPr>
  <p:slideViewPr>
    <p:cSldViewPr>
      <p:cViewPr>
        <p:scale>
          <a:sx n="90" d="100"/>
          <a:sy n="90" d="100"/>
        </p:scale>
        <p:origin x="-224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1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FECBA-5EFF-F04F-B601-5FB725DB5837}" type="slidenum">
              <a:rPr lang="en-US" altLang="it-IT"/>
              <a:pPr/>
              <a:t>2</a:t>
            </a:fld>
            <a:endParaRPr lang="en-US" altLang="it-IT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488" tIns="44450" rIns="90488" bIns="44450"/>
          <a:lstStyle/>
          <a:p>
            <a:endParaRPr lang="it-IT" altLang="it-IT"/>
          </a:p>
        </p:txBody>
      </p:sp>
      <p:sp>
        <p:nvSpPr>
          <p:cNvPr id="717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870119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382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71454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3501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5881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99077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02511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olo, ClipArt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clipArt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5FB15B-643C-0D43-8859-15BEB70E5CEB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32051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immagine 3"/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91BB86C-C9FF-9941-BDCC-C9B780FD53B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6688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wmf"/><Relationship Id="rId4" Type="http://schemas.openxmlformats.org/officeDocument/2006/relationships/notesSlide" Target="../notesSlides/notesSlide1.xml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ΔΟΜΗ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ΤΗΣ ΥΛΗΣ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29C1AF"/>
                </a:solidFill>
              </a:rPr>
              <a:t>Κίνδυνοι </a:t>
            </a:r>
            <a:r>
              <a:rPr lang="el-GR" dirty="0">
                <a:solidFill>
                  <a:srgbClr val="29C1AF"/>
                </a:solidFill>
              </a:rPr>
              <a:t>για την υγεία από την έκθεση σε </a:t>
            </a:r>
            <a:r>
              <a:rPr lang="el-GR" dirty="0" err="1">
                <a:solidFill>
                  <a:srgbClr val="29C1AF"/>
                </a:solidFill>
              </a:rPr>
              <a:t>ιονίζουσα</a:t>
            </a:r>
            <a:r>
              <a:rPr lang="el-GR" dirty="0">
                <a:solidFill>
                  <a:srgbClr val="29C1AF"/>
                </a:solidFill>
              </a:rPr>
              <a:t> ακτινοβολία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l-GR" altLang="it-IT" b="1" dirty="0" smtClean="0"/>
              <a:t>Εισαγωγή</a:t>
            </a:r>
            <a:r>
              <a:rPr lang="en-US" altLang="it-IT" b="1" dirty="0" smtClean="0"/>
              <a:t> </a:t>
            </a:r>
            <a:endParaRPr lang="en-US" altLang="it-IT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l-GR" altLang="it-IT" dirty="0" smtClean="0"/>
              <a:t>Μύθοι </a:t>
            </a:r>
            <a:r>
              <a:rPr lang="el-GR" altLang="it-IT" dirty="0"/>
              <a:t>που δημιουργούνται από την κινηματογραφική βιομηχανία</a:t>
            </a:r>
            <a:endParaRPr lang="en-US" altLang="it-IT" dirty="0"/>
          </a:p>
          <a:p>
            <a:pPr lvl="1"/>
            <a:r>
              <a:rPr lang="el-GR" altLang="it-IT" sz="3200" dirty="0" smtClean="0"/>
              <a:t>Ο </a:t>
            </a:r>
            <a:r>
              <a:rPr lang="en-US" altLang="it-IT" sz="3200" dirty="0" smtClean="0"/>
              <a:t>Spider </a:t>
            </a:r>
            <a:r>
              <a:rPr lang="en-US" altLang="it-IT" sz="3200" dirty="0"/>
              <a:t>Man, </a:t>
            </a:r>
            <a:r>
              <a:rPr lang="el-GR" altLang="it-IT" sz="3200" dirty="0" smtClean="0"/>
              <a:t>ο </a:t>
            </a:r>
            <a:r>
              <a:rPr lang="en-US" altLang="it-IT" sz="3200" dirty="0" smtClean="0"/>
              <a:t>Hulk</a:t>
            </a:r>
            <a:r>
              <a:rPr lang="en-US" altLang="it-IT" sz="3200" dirty="0"/>
              <a:t>, </a:t>
            </a:r>
            <a:r>
              <a:rPr lang="el-GR" altLang="it-IT" sz="3200" dirty="0" smtClean="0"/>
              <a:t>τα </a:t>
            </a:r>
            <a:r>
              <a:rPr lang="el-GR" altLang="it-IT" sz="3200" dirty="0" err="1" smtClean="0"/>
              <a:t>χελωνονιντζάκια</a:t>
            </a:r>
            <a:endParaRPr lang="el-GR" altLang="it-IT" sz="3200" dirty="0" smtClean="0"/>
          </a:p>
          <a:p>
            <a:pPr lvl="1"/>
            <a:r>
              <a:rPr lang="el-GR" altLang="it-IT" sz="3200" dirty="0" smtClean="0"/>
              <a:t>Ραδιενεργό </a:t>
            </a:r>
            <a:r>
              <a:rPr lang="el-GR" altLang="it-IT" sz="3200" dirty="0"/>
              <a:t>υλικό </a:t>
            </a:r>
            <a:r>
              <a:rPr lang="el-GR" altLang="it-IT" sz="3200" dirty="0" smtClean="0"/>
              <a:t>λάμπει  </a:t>
            </a:r>
            <a:endParaRPr lang="en-US" altLang="it-IT" sz="3200" dirty="0"/>
          </a:p>
        </p:txBody>
      </p:sp>
      <p:graphicFrame>
        <p:nvGraphicFramePr>
          <p:cNvPr id="6149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2613" y="4270375"/>
          <a:ext cx="927100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Microsoft ClipArt Gallery" r:id="rId5" imgW="1430280" imgH="3435120" progId="MS_ClipArt_Gallery">
                  <p:embed/>
                </p:oleObj>
              </mc:Choice>
              <mc:Fallback>
                <p:oleObj name="Microsoft ClipArt Gallery" r:id="rId5" imgW="1430280" imgH="343512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4270375"/>
                        <a:ext cx="927100" cy="223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4495800" y="5029200"/>
          <a:ext cx="162401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Microsoft ClipArt Gallery" r:id="rId7" imgW="6771960" imgH="4127400" progId="MS_ClipArt_Gallery">
                  <p:embed/>
                </p:oleObj>
              </mc:Choice>
              <mc:Fallback>
                <p:oleObj name="Microsoft ClipArt Gallery" r:id="rId7" imgW="6771960" imgH="412740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029200"/>
                        <a:ext cx="162401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97050" y="5257800"/>
          <a:ext cx="4873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" name="Microsoft ClipArt Gallery" r:id="rId9" imgW="3214440" imgH="3205080" progId="MS_ClipArt_Gallery">
                  <p:embed/>
                </p:oleObj>
              </mc:Choice>
              <mc:Fallback>
                <p:oleObj name="Microsoft ClipArt Gallery" r:id="rId9" imgW="3214440" imgH="320508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5257800"/>
                        <a:ext cx="4873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2781300" y="4724400"/>
          <a:ext cx="1495425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7" name="Microsoft ClipArt Gallery" r:id="rId11" imgW="3236760" imgH="3236760" progId="MS_ClipArt_Gallery">
                  <p:embed/>
                </p:oleObj>
              </mc:Choice>
              <mc:Fallback>
                <p:oleObj name="Microsoft ClipArt Gallery" r:id="rId11" imgW="3236760" imgH="323676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4724400"/>
                        <a:ext cx="1495425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778" y="4060324"/>
            <a:ext cx="1889878" cy="24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35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it-IT" dirty="0" smtClean="0"/>
              <a:t>Ανεπιθύμητες </a:t>
            </a:r>
            <a:r>
              <a:rPr lang="el-GR" altLang="it-IT" dirty="0"/>
              <a:t>ενέργειες</a:t>
            </a:r>
            <a:endParaRPr lang="en-US" altLang="it-IT" dirty="0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it-IT" sz="2800" dirty="0"/>
              <a:t>Καρκίνος</a:t>
            </a:r>
          </a:p>
          <a:p>
            <a:pPr>
              <a:lnSpc>
                <a:spcPct val="90000"/>
              </a:lnSpc>
            </a:pPr>
            <a:r>
              <a:rPr lang="el-GR" altLang="it-IT" sz="2800" dirty="0"/>
              <a:t>Γενετικές ανωμαλίες</a:t>
            </a:r>
          </a:p>
          <a:p>
            <a:pPr>
              <a:lnSpc>
                <a:spcPct val="90000"/>
              </a:lnSpc>
            </a:pPr>
            <a:r>
              <a:rPr lang="el-GR" altLang="it-IT" sz="2800" dirty="0"/>
              <a:t>Καταρράκτης</a:t>
            </a:r>
          </a:p>
          <a:p>
            <a:pPr>
              <a:lnSpc>
                <a:spcPct val="90000"/>
              </a:lnSpc>
            </a:pPr>
            <a:r>
              <a:rPr lang="el-GR" altLang="it-IT" sz="2800" dirty="0"/>
              <a:t>Περιορισμός της διάρκειας </a:t>
            </a:r>
            <a:r>
              <a:rPr lang="el-GR" altLang="it-IT" sz="2800" dirty="0" smtClean="0"/>
              <a:t>ζωής</a:t>
            </a:r>
          </a:p>
          <a:p>
            <a:pPr>
              <a:lnSpc>
                <a:spcPct val="90000"/>
              </a:lnSpc>
            </a:pPr>
            <a:r>
              <a:rPr lang="el-GR" altLang="it-IT" sz="2800" dirty="0" smtClean="0"/>
              <a:t>Εάν </a:t>
            </a:r>
            <a:r>
              <a:rPr lang="el-GR" altLang="it-IT" sz="2800" dirty="0"/>
              <a:t>τα όργανα </a:t>
            </a:r>
            <a:r>
              <a:rPr lang="el-GR" altLang="it-IT" sz="2800" dirty="0" smtClean="0"/>
              <a:t>αναπαραγωγής εκθέτονται σε ακτινοβολία:</a:t>
            </a:r>
            <a:endParaRPr lang="el-GR" altLang="it-IT" sz="2800" dirty="0"/>
          </a:p>
          <a:p>
            <a:pPr lvl="1">
              <a:lnSpc>
                <a:spcPct val="90000"/>
              </a:lnSpc>
            </a:pPr>
            <a:r>
              <a:rPr lang="el-GR" altLang="it-IT" sz="2400" dirty="0" smtClean="0"/>
              <a:t>Γενετικές </a:t>
            </a:r>
            <a:r>
              <a:rPr lang="el-GR" altLang="it-IT" sz="2400" dirty="0"/>
              <a:t>μεταλλάξεις μπορεί να εμφανιστούν σε κύτταρα σπέρματος ή </a:t>
            </a:r>
            <a:r>
              <a:rPr lang="el-GR" altLang="it-IT" sz="2400" dirty="0" smtClean="0"/>
              <a:t>στα ωάρια</a:t>
            </a:r>
            <a:endParaRPr lang="el-GR" altLang="it-IT" sz="2400" dirty="0"/>
          </a:p>
          <a:p>
            <a:pPr lvl="1">
              <a:lnSpc>
                <a:spcPct val="90000"/>
              </a:lnSpc>
            </a:pPr>
            <a:endParaRPr lang="en-US" altLang="it-IT" sz="2400" dirty="0"/>
          </a:p>
        </p:txBody>
      </p:sp>
      <p:pic>
        <p:nvPicPr>
          <p:cNvPr id="67590" name="Picture 6" descr="j018600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5750" y="2438400"/>
            <a:ext cx="3092450" cy="3276600"/>
          </a:xfrm>
        </p:spPr>
      </p:pic>
    </p:spTree>
    <p:extLst>
      <p:ext uri="{BB962C8B-B14F-4D97-AF65-F5344CB8AC3E}">
        <p14:creationId xmlns:p14="http://schemas.microsoft.com/office/powerpoint/2010/main" val="48609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8130480" cy="6413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r>
              <a:rPr lang="el-GR" altLang="it-IT" b="1" dirty="0" smtClean="0"/>
              <a:t>Αποτελέσματα από έκθεση σε </a:t>
            </a:r>
            <a:r>
              <a:rPr lang="el-GR" altLang="it-IT" b="1" dirty="0" err="1" smtClean="0"/>
              <a:t>ιονίζουσα</a:t>
            </a:r>
            <a:r>
              <a:rPr lang="el-GR" altLang="it-IT" b="1" dirty="0" smtClean="0"/>
              <a:t> ακτινοβολία</a:t>
            </a:r>
            <a:endParaRPr lang="en-US" altLang="it-IT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05280"/>
            <a:ext cx="7772400" cy="5480104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it-IT" sz="2800" dirty="0"/>
              <a:t> </a:t>
            </a:r>
            <a:r>
              <a:rPr lang="el-GR" altLang="it-IT" sz="2800" b="1" dirty="0" smtClean="0"/>
              <a:t>Γενετικές </a:t>
            </a:r>
            <a:r>
              <a:rPr lang="el-GR" altLang="it-IT" sz="2800" b="1" dirty="0"/>
              <a:t>επιδράσεις </a:t>
            </a:r>
            <a:r>
              <a:rPr lang="el-GR" altLang="it-IT" sz="2800" dirty="0" smtClean="0"/>
              <a:t>(σε μελλοντικές </a:t>
            </a:r>
            <a:r>
              <a:rPr lang="el-GR" altLang="it-IT" sz="2800" dirty="0"/>
              <a:t>γενιές)</a:t>
            </a:r>
            <a:endParaRPr lang="en-US" altLang="it-IT" sz="2800" dirty="0"/>
          </a:p>
          <a:p>
            <a:pPr lvl="1">
              <a:lnSpc>
                <a:spcPct val="90000"/>
              </a:lnSpc>
            </a:pPr>
            <a:r>
              <a:rPr lang="el-GR" altLang="it-IT" dirty="0"/>
              <a:t>Αναιμία</a:t>
            </a:r>
          </a:p>
          <a:p>
            <a:pPr lvl="1">
              <a:lnSpc>
                <a:spcPct val="90000"/>
              </a:lnSpc>
            </a:pPr>
            <a:r>
              <a:rPr lang="el-GR" altLang="it-IT" dirty="0"/>
              <a:t>Επιληψία</a:t>
            </a:r>
          </a:p>
          <a:p>
            <a:pPr lvl="1">
              <a:lnSpc>
                <a:spcPct val="90000"/>
              </a:lnSpc>
            </a:pPr>
            <a:r>
              <a:rPr lang="el-GR" altLang="it-IT" dirty="0"/>
              <a:t>Διαβήτης</a:t>
            </a:r>
          </a:p>
          <a:p>
            <a:pPr lvl="1">
              <a:lnSpc>
                <a:spcPct val="90000"/>
              </a:lnSpc>
            </a:pPr>
            <a:r>
              <a:rPr lang="el-GR" altLang="it-IT" dirty="0"/>
              <a:t>Άσθμα</a:t>
            </a:r>
            <a:endParaRPr lang="en-US" altLang="it-IT" sz="2800" dirty="0" smtClean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altLang="it-IT" sz="2800" dirty="0" smtClean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altLang="it-IT" sz="2800" dirty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l-GR" altLang="it-IT" sz="2800" dirty="0" smtClean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altLang="it-IT" sz="2800" dirty="0"/>
          </a:p>
          <a:p>
            <a:pPr>
              <a:lnSpc>
                <a:spcPct val="90000"/>
              </a:lnSpc>
            </a:pPr>
            <a:r>
              <a:rPr lang="el-GR" altLang="it-IT" sz="2800" dirty="0" smtClean="0"/>
              <a:t>Ποσοστό </a:t>
            </a:r>
            <a:r>
              <a:rPr lang="el-GR" altLang="it-IT" sz="2800" dirty="0"/>
              <a:t>φυσικής γενετικής μετάλλαξης (Η.Π.Α.) - 10,5%</a:t>
            </a:r>
            <a:endParaRPr lang="en-US" altLang="it-IT" sz="2800" dirty="0"/>
          </a:p>
          <a:p>
            <a:pPr>
              <a:lnSpc>
                <a:spcPct val="90000"/>
              </a:lnSpc>
            </a:pPr>
            <a:r>
              <a:rPr lang="el-GR" altLang="it-IT" sz="2800" dirty="0" smtClean="0"/>
              <a:t>Δεν </a:t>
            </a:r>
            <a:r>
              <a:rPr lang="el-GR" altLang="it-IT" sz="2800" dirty="0"/>
              <a:t>παρατηρήθηκαν </a:t>
            </a:r>
            <a:r>
              <a:rPr lang="el-GR" altLang="it-IT" sz="2800" dirty="0" smtClean="0"/>
              <a:t>γενετικές επιδράσεις στον </a:t>
            </a:r>
            <a:r>
              <a:rPr lang="el-GR" altLang="it-IT" sz="2800" dirty="0"/>
              <a:t>άνθρωπο</a:t>
            </a:r>
            <a:endParaRPr lang="en-US" altLang="it-IT" sz="2800" dirty="0"/>
          </a:p>
        </p:txBody>
      </p:sp>
      <p:graphicFrame>
        <p:nvGraphicFramePr>
          <p:cNvPr id="12292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9925833"/>
              </p:ext>
            </p:extLst>
          </p:nvPr>
        </p:nvGraphicFramePr>
        <p:xfrm>
          <a:off x="3886200" y="2060848"/>
          <a:ext cx="280193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Microsoft ClipArt Gallery" r:id="rId3" imgW="3944880" imgH="3968640" progId="MS_ClipArt_Gallery">
                  <p:embed/>
                </p:oleObj>
              </mc:Choice>
              <mc:Fallback>
                <p:oleObj name="Microsoft ClipArt Gallery" r:id="rId3" imgW="3944880" imgH="396864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60848"/>
                        <a:ext cx="2801938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95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it-IT" dirty="0" smtClean="0"/>
              <a:t>Ποια </a:t>
            </a:r>
            <a:r>
              <a:rPr lang="el-GR" altLang="it-IT" dirty="0"/>
              <a:t>επαγγέλματα διατρέχουν κίνδυνο;</a:t>
            </a:r>
            <a:endParaRPr lang="en-US" altLang="it-IT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altLang="it-IT" sz="2400" dirty="0" smtClean="0"/>
              <a:t>Υγεία </a:t>
            </a:r>
            <a:r>
              <a:rPr lang="el-GR" altLang="it-IT" sz="2400" dirty="0"/>
              <a:t>/ Ιατρική</a:t>
            </a:r>
            <a:endParaRPr lang="en-US" altLang="it-IT" sz="2400" dirty="0"/>
          </a:p>
          <a:p>
            <a:pPr lvl="1"/>
            <a:r>
              <a:rPr lang="el-GR" altLang="it-IT" sz="2000" dirty="0" smtClean="0"/>
              <a:t>Ογκολογία</a:t>
            </a:r>
            <a:endParaRPr lang="el-GR" altLang="it-IT" sz="2000" dirty="0"/>
          </a:p>
          <a:p>
            <a:pPr lvl="1"/>
            <a:r>
              <a:rPr lang="el-GR" altLang="it-IT" sz="2000" dirty="0"/>
              <a:t>Ακτινοθεραπεία</a:t>
            </a:r>
          </a:p>
          <a:p>
            <a:pPr lvl="1"/>
            <a:r>
              <a:rPr lang="el-GR" altLang="it-IT" sz="2000" dirty="0"/>
              <a:t>Οδοντιατρική</a:t>
            </a:r>
            <a:endParaRPr lang="en-US" altLang="it-IT" sz="2000" dirty="0"/>
          </a:p>
          <a:p>
            <a:r>
              <a:rPr lang="el-GR" altLang="it-IT" sz="2400" dirty="0" smtClean="0"/>
              <a:t>Ερευνητές</a:t>
            </a:r>
            <a:endParaRPr lang="en-US" altLang="it-IT" sz="2400" dirty="0"/>
          </a:p>
          <a:p>
            <a:r>
              <a:rPr lang="el-GR" altLang="it-IT" sz="2400" dirty="0" smtClean="0"/>
              <a:t>Μεταλλωρύχοι </a:t>
            </a:r>
            <a:endParaRPr lang="en-US" altLang="it-IT" sz="2400" dirty="0"/>
          </a:p>
          <a:p>
            <a:pPr lvl="1"/>
            <a:r>
              <a:rPr lang="el-GR" altLang="it-IT" sz="2000" dirty="0" smtClean="0"/>
              <a:t>Ουράνιο</a:t>
            </a:r>
            <a:r>
              <a:rPr lang="el-GR" altLang="it-IT" sz="2000" dirty="0"/>
              <a:t>, φωσφορικό, κ.λπ.</a:t>
            </a:r>
            <a:endParaRPr lang="en-US" altLang="it-IT" sz="2000" dirty="0"/>
          </a:p>
          <a:p>
            <a:r>
              <a:rPr lang="el-GR" altLang="it-IT" sz="2400" dirty="0" smtClean="0"/>
              <a:t>Οι </a:t>
            </a:r>
            <a:r>
              <a:rPr lang="el-GR" altLang="it-IT" sz="2400" dirty="0"/>
              <a:t>υπάλληλοι των πυρηνικών σταθμών</a:t>
            </a:r>
            <a:endParaRPr lang="en-US" altLang="it-IT" sz="2400" dirty="0"/>
          </a:p>
        </p:txBody>
      </p:sp>
      <p:pic>
        <p:nvPicPr>
          <p:cNvPr id="50182" name="Picture 6" descr="j028536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209800"/>
            <a:ext cx="3024188" cy="3727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12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it-IT" dirty="0" smtClean="0"/>
              <a:t>Συμπτώματα </a:t>
            </a:r>
            <a:r>
              <a:rPr lang="el-GR" altLang="it-IT" dirty="0"/>
              <a:t>έκθεσης</a:t>
            </a:r>
            <a:endParaRPr lang="en-US" altLang="it-IT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it-IT" sz="2800" dirty="0" smtClean="0"/>
              <a:t>Οι </a:t>
            </a:r>
            <a:r>
              <a:rPr lang="el-GR" altLang="it-IT" sz="2800" dirty="0"/>
              <a:t>υψηλές δόσεις ακτινοβολίας προκαλούν βραχυπρόθεσμα </a:t>
            </a:r>
            <a:r>
              <a:rPr lang="el-GR" altLang="it-IT" sz="2800" dirty="0" smtClean="0"/>
              <a:t>συμπτώματα </a:t>
            </a:r>
            <a:r>
              <a:rPr lang="el-GR" altLang="it-IT" sz="2800" dirty="0"/>
              <a:t>που εμφανίζονται μέσα σε ώρες, ημέρες ή εβδομάδες. Είναι γνωστό ως σύνδρομο οξείας ακτινοβολίας</a:t>
            </a:r>
            <a:endParaRPr lang="en-US" altLang="it-IT" sz="2800" dirty="0"/>
          </a:p>
          <a:p>
            <a:pPr lvl="1">
              <a:lnSpc>
                <a:spcPct val="90000"/>
              </a:lnSpc>
            </a:pPr>
            <a:r>
              <a:rPr lang="el-GR" altLang="it-IT" dirty="0" smtClean="0"/>
              <a:t>Τα </a:t>
            </a:r>
            <a:r>
              <a:rPr lang="el-GR" altLang="it-IT" dirty="0"/>
              <a:t>αρχικά συμπτώματα: ναυτία, εμετός, και </a:t>
            </a:r>
            <a:r>
              <a:rPr lang="el-GR" altLang="it-IT" dirty="0" smtClean="0"/>
              <a:t>αδιαθεσία</a:t>
            </a:r>
            <a:r>
              <a:rPr lang="en-US" altLang="it-IT" dirty="0" smtClean="0"/>
              <a:t>.</a:t>
            </a:r>
            <a:endParaRPr lang="en-US" altLang="it-IT" dirty="0"/>
          </a:p>
          <a:p>
            <a:pPr lvl="1">
              <a:lnSpc>
                <a:spcPct val="90000"/>
              </a:lnSpc>
            </a:pPr>
            <a:r>
              <a:rPr lang="el-GR" altLang="it-IT" dirty="0" smtClean="0"/>
              <a:t>Μετά </a:t>
            </a:r>
            <a:r>
              <a:rPr lang="el-GR" altLang="it-IT" dirty="0"/>
              <a:t>από λανθάνουσα περίοδο: λοιμώξεις, πυρετός, αιμορραγία, απώλεια μαλλιών, διάρροια, απώλεια σωματικού υγρού, επιδράσεις στο </a:t>
            </a:r>
            <a:r>
              <a:rPr lang="el-GR" altLang="it-IT" dirty="0" smtClean="0"/>
              <a:t>ΚΝΣ.</a:t>
            </a:r>
            <a:endParaRPr lang="en-US" altLang="it-IT" dirty="0"/>
          </a:p>
          <a:p>
            <a:pPr lvl="1">
              <a:lnSpc>
                <a:spcPct val="90000"/>
              </a:lnSpc>
            </a:pPr>
            <a:r>
              <a:rPr lang="el-GR" altLang="it-IT" dirty="0" smtClean="0"/>
              <a:t>υψηλότερη </a:t>
            </a:r>
            <a:r>
              <a:rPr lang="el-GR" altLang="it-IT" dirty="0"/>
              <a:t>έκθεση ακτινοβολίας οδηγεί σε </a:t>
            </a:r>
            <a:r>
              <a:rPr lang="el-GR" altLang="it-IT" dirty="0" smtClean="0"/>
              <a:t>θάνατο.</a:t>
            </a:r>
            <a:endParaRPr lang="en-US" altLang="it-IT" dirty="0"/>
          </a:p>
          <a:p>
            <a:pPr>
              <a:lnSpc>
                <a:spcPct val="90000"/>
              </a:lnSpc>
            </a:pPr>
            <a:r>
              <a:rPr lang="el-GR" altLang="it-IT" sz="2800" dirty="0" smtClean="0"/>
              <a:t>Χαμηλές </a:t>
            </a:r>
            <a:r>
              <a:rPr lang="el-GR" altLang="it-IT" sz="2800" dirty="0"/>
              <a:t>δόσεις - ο κίνδυνος είναι ανάλογος προς τη δόση, αλλά </a:t>
            </a:r>
            <a:r>
              <a:rPr lang="el-GR" altLang="it-IT" sz="2800" dirty="0" smtClean="0"/>
              <a:t>υπάρχει </a:t>
            </a:r>
            <a:r>
              <a:rPr lang="el-GR" altLang="it-IT" sz="2800" dirty="0"/>
              <a:t>διαφωνία </a:t>
            </a:r>
            <a:r>
              <a:rPr lang="el-GR" altLang="it-IT" sz="2800" dirty="0" smtClean="0"/>
              <a:t>ή αβεβαιότητα </a:t>
            </a:r>
            <a:r>
              <a:rPr lang="el-GR" altLang="it-IT" sz="2800" dirty="0"/>
              <a:t>σχετικά με τις ακριβείς απαντήσεις.</a:t>
            </a:r>
            <a:endParaRPr lang="en-US" altLang="it-IT" sz="2800" dirty="0"/>
          </a:p>
          <a:p>
            <a:pPr lvl="1">
              <a:lnSpc>
                <a:spcPct val="90000"/>
              </a:lnSpc>
              <a:buFontTx/>
              <a:buNone/>
            </a:pPr>
            <a:endParaRPr lang="en-US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8678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it-IT" dirty="0" smtClean="0"/>
              <a:t>Ζημιά </a:t>
            </a:r>
            <a:r>
              <a:rPr lang="el-GR" altLang="it-IT" dirty="0"/>
              <a:t>από την ακτινοβολία</a:t>
            </a:r>
            <a:endParaRPr lang="en-US" altLang="it-IT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it-IT" dirty="0" smtClean="0"/>
              <a:t>Όταν </a:t>
            </a:r>
            <a:r>
              <a:rPr lang="el-GR" altLang="it-IT" dirty="0"/>
              <a:t>ακτινοβολία χτυπά ένα κύτταρο</a:t>
            </a:r>
            <a:endParaRPr lang="en-US" altLang="it-IT" dirty="0"/>
          </a:p>
          <a:p>
            <a:pPr lvl="1">
              <a:lnSpc>
                <a:spcPct val="90000"/>
              </a:lnSpc>
            </a:pPr>
            <a:r>
              <a:rPr lang="el-GR" altLang="it-IT" dirty="0" smtClean="0"/>
              <a:t>Μπορεί </a:t>
            </a:r>
            <a:r>
              <a:rPr lang="el-GR" altLang="it-IT" dirty="0"/>
              <a:t>να περάσει από το </a:t>
            </a:r>
            <a:r>
              <a:rPr lang="el-GR" altLang="it-IT" dirty="0" smtClean="0"/>
              <a:t>κύτταρο χωρίς </a:t>
            </a:r>
            <a:r>
              <a:rPr lang="el-GR" altLang="it-IT" dirty="0"/>
              <a:t>να προκαλέσει ζημιά</a:t>
            </a:r>
          </a:p>
          <a:p>
            <a:pPr lvl="1">
              <a:lnSpc>
                <a:spcPct val="90000"/>
              </a:lnSpc>
            </a:pPr>
            <a:r>
              <a:rPr lang="el-GR" altLang="it-IT" dirty="0"/>
              <a:t>Μπορεί να προκαλέσει </a:t>
            </a:r>
            <a:r>
              <a:rPr lang="el-GR" altLang="it-IT" dirty="0" smtClean="0"/>
              <a:t>ζημιά </a:t>
            </a:r>
            <a:r>
              <a:rPr lang="el-GR" altLang="it-IT" dirty="0"/>
              <a:t>στο </a:t>
            </a:r>
            <a:r>
              <a:rPr lang="el-GR" altLang="it-IT" dirty="0" smtClean="0"/>
              <a:t>κύτταρο, </a:t>
            </a:r>
            <a:r>
              <a:rPr lang="el-GR" altLang="it-IT" dirty="0"/>
              <a:t>αλλά το </a:t>
            </a:r>
            <a:r>
              <a:rPr lang="el-GR" altLang="it-IT" dirty="0" smtClean="0"/>
              <a:t>κύτταρο να επιδιορθώσει </a:t>
            </a:r>
            <a:r>
              <a:rPr lang="el-GR" altLang="it-IT" dirty="0"/>
              <a:t>εν μέρει τη ζημιά</a:t>
            </a:r>
          </a:p>
          <a:p>
            <a:pPr lvl="1">
              <a:lnSpc>
                <a:spcPct val="90000"/>
              </a:lnSpc>
            </a:pPr>
            <a:r>
              <a:rPr lang="el-GR" altLang="it-IT" dirty="0"/>
              <a:t>Μπορεί να προκαλέσει </a:t>
            </a:r>
            <a:r>
              <a:rPr lang="el-GR" altLang="it-IT" dirty="0" smtClean="0"/>
              <a:t>ζημιά στο κύτταρο </a:t>
            </a:r>
            <a:r>
              <a:rPr lang="el-GR" altLang="it-IT" dirty="0"/>
              <a:t>έτσι ώστε </a:t>
            </a:r>
            <a:r>
              <a:rPr lang="el-GR" altLang="it-IT" dirty="0" smtClean="0"/>
              <a:t>να μην μπορεί να αποκαταστηθεί, και </a:t>
            </a:r>
            <a:r>
              <a:rPr lang="el-GR" altLang="it-IT" dirty="0"/>
              <a:t>να αναπαράγει σε κατεστραμμένη μορφή για μια περίοδο ετών</a:t>
            </a:r>
          </a:p>
          <a:p>
            <a:pPr lvl="1">
              <a:lnSpc>
                <a:spcPct val="90000"/>
              </a:lnSpc>
            </a:pPr>
            <a:r>
              <a:rPr lang="el-GR" altLang="it-IT" dirty="0"/>
              <a:t>Μπορεί να σκοτώσει το </a:t>
            </a:r>
            <a:r>
              <a:rPr lang="el-GR" altLang="it-IT" dirty="0" smtClean="0"/>
              <a:t>κύτταρο 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43572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it-IT" dirty="0" smtClean="0"/>
              <a:t>Παράγοντες Προσδιορισμού Ζημιών</a:t>
            </a:r>
            <a:endParaRPr lang="en-US" altLang="it-IT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altLang="it-IT" dirty="0" smtClean="0"/>
              <a:t>Ποσότητα απορροφημένης/διεισδυτικής </a:t>
            </a:r>
            <a:r>
              <a:rPr lang="el-GR" altLang="it-IT" dirty="0"/>
              <a:t>ακτινοβολίας</a:t>
            </a:r>
          </a:p>
          <a:p>
            <a:r>
              <a:rPr lang="el-GR" altLang="it-IT" dirty="0"/>
              <a:t>Η έκταση της περιοχής του σώματος </a:t>
            </a:r>
            <a:r>
              <a:rPr lang="el-GR" altLang="it-IT" dirty="0" smtClean="0"/>
              <a:t>που εκτιθείτε </a:t>
            </a:r>
            <a:endParaRPr lang="el-GR" altLang="it-IT" dirty="0"/>
          </a:p>
          <a:p>
            <a:r>
              <a:rPr lang="el-GR" altLang="it-IT" dirty="0"/>
              <a:t>Ενέργεια της ακτινοβολίας</a:t>
            </a:r>
          </a:p>
          <a:p>
            <a:r>
              <a:rPr lang="el-GR" altLang="it-IT" dirty="0" smtClean="0"/>
              <a:t>Συγκεκριμένος </a:t>
            </a:r>
            <a:r>
              <a:rPr lang="el-GR" altLang="it-IT" dirty="0"/>
              <a:t>ιονισμός που σχετίζεται με την ακτινοβολία (πώς </a:t>
            </a:r>
            <a:r>
              <a:rPr lang="el-GR" altLang="it-IT" dirty="0" smtClean="0"/>
              <a:t>βλάπτει/τι </a:t>
            </a:r>
            <a:r>
              <a:rPr lang="el-GR" altLang="it-IT" dirty="0"/>
              <a:t>στοχεύει)</a:t>
            </a:r>
            <a:endParaRPr lang="en-US" altLang="it-IT" dirty="0"/>
          </a:p>
          <a:p>
            <a:pPr>
              <a:buFontTx/>
              <a:buNone/>
            </a:pPr>
            <a:endParaRPr lang="en-US" altLang="it-IT" dirty="0"/>
          </a:p>
          <a:p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1790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it-IT" dirty="0" smtClean="0"/>
              <a:t>Σημαντικοί Παράγοντες</a:t>
            </a:r>
            <a:endParaRPr lang="en-US" altLang="it-IT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r>
              <a:rPr lang="el-GR" altLang="it-IT" dirty="0" smtClean="0"/>
              <a:t>Εάν </a:t>
            </a:r>
            <a:r>
              <a:rPr lang="el-GR" altLang="it-IT" dirty="0"/>
              <a:t>η ραδιενεργός πηγή είναι εκτός του σώματος, οι στρατηγικές ελέγχου περιλαμβάνουν 1) απόσταση, 2) χρόνο και 3) θωράκιση.</a:t>
            </a:r>
            <a:endParaRPr lang="en-US" altLang="it-IT" dirty="0"/>
          </a:p>
          <a:p>
            <a:r>
              <a:rPr lang="el-GR" altLang="it-IT" dirty="0" smtClean="0"/>
              <a:t>Εάν </a:t>
            </a:r>
            <a:r>
              <a:rPr lang="el-GR" altLang="it-IT" dirty="0"/>
              <a:t>η ραδιενεργός πηγή βρίσκεται μέσα στο σώμα, ο κίνδυνος είναι ο τύπος ακτινοβολίας, η ενέργεια, η </a:t>
            </a:r>
            <a:r>
              <a:rPr lang="el-GR" altLang="it-IT" dirty="0" err="1"/>
              <a:t>ημιζωή</a:t>
            </a:r>
            <a:r>
              <a:rPr lang="el-GR" altLang="it-IT" dirty="0"/>
              <a:t>, η ραδιοευαισθησία των ιστών κλπ. Και οι στρατηγικές ελέγχου πρέπει να περιλαμβάνουν όλα όσα γνωρίζουμε για τον έλεγχο των κινδύνων.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29962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374</Words>
  <Application>Microsoft Office PowerPoint</Application>
  <PresentationFormat>On-screen Show (4:3)</PresentationFormat>
  <Paragraphs>55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ClipArt Gallery</vt:lpstr>
      <vt:lpstr>ΔΟΜΗ ΤΗΣ ΥΛΗΣ</vt:lpstr>
      <vt:lpstr>Εισαγωγή </vt:lpstr>
      <vt:lpstr>Ανεπιθύμητες ενέργειες</vt:lpstr>
      <vt:lpstr>Αποτελέσματα από έκθεση σε ιονίζουσα ακτινοβολία</vt:lpstr>
      <vt:lpstr>Ποια επαγγέλματα διατρέχουν κίνδυνο;</vt:lpstr>
      <vt:lpstr>Συμπτώματα έκθεσης</vt:lpstr>
      <vt:lpstr>Ζημιά από την ακτινοβολία</vt:lpstr>
      <vt:lpstr>Παράγοντες Προσδιορισμού Ζημιών</vt:lpstr>
      <vt:lpstr>Σημαντικοί Παράγοντες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Alexandros Yeratziotis</cp:lastModifiedBy>
  <cp:revision>38</cp:revision>
  <dcterms:created xsi:type="dcterms:W3CDTF">2017-03-08T21:43:37Z</dcterms:created>
  <dcterms:modified xsi:type="dcterms:W3CDTF">2019-01-14T09:55:44Z</dcterms:modified>
</cp:coreProperties>
</file>