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81" r:id="rId4"/>
    <p:sldId id="272" r:id="rId5"/>
    <p:sldId id="275" r:id="rId6"/>
    <p:sldId id="276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9"/>
    <p:restoredTop sz="50000"/>
  </p:normalViewPr>
  <p:slideViewPr>
    <p:cSldViewPr>
      <p:cViewPr varScale="1">
        <p:scale>
          <a:sx n="60" d="100"/>
          <a:sy n="60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FECBA-5EFF-F04F-B601-5FB725DB5837}" type="slidenum">
              <a:rPr lang="en-US" altLang="it-IT"/>
              <a:pPr/>
              <a:t>2</a:t>
            </a:fld>
            <a:endParaRPr lang="en-US" altLang="it-IT"/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it-IT" altLang="it-IT"/>
          </a:p>
        </p:txBody>
      </p:sp>
      <p:sp>
        <p:nvSpPr>
          <p:cNvPr id="7171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87011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382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145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350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881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9077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251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5FB15B-643C-0D43-8859-15BEB70E5CEB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205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immagine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1BB86C-C9FF-9941-BDCC-C9B780FD53B3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6688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3" Type="http://schemas.openxmlformats.org/officeDocument/2006/relationships/image" Target="../media/image7.jpeg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Structure of matter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9C1AF"/>
                </a:solidFill>
              </a:rPr>
              <a:t>Health hazards of ionizing radiation exposure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 b="1"/>
              <a:t>Introduction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t-IT"/>
              <a:t>Myths created by the film industry</a:t>
            </a:r>
          </a:p>
          <a:p>
            <a:pPr lvl="1"/>
            <a:r>
              <a:rPr lang="en-US" altLang="it-IT" sz="3200"/>
              <a:t>Spider Man, The Hulk, Teenage Mutant Ninja Turtles</a:t>
            </a:r>
          </a:p>
          <a:p>
            <a:pPr lvl="1"/>
            <a:r>
              <a:rPr lang="en-US" altLang="it-IT" sz="3200"/>
              <a:t>Radioactive Material Glows</a:t>
            </a:r>
          </a:p>
        </p:txBody>
      </p:sp>
      <p:graphicFrame>
        <p:nvGraphicFramePr>
          <p:cNvPr id="614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2613" y="4270375"/>
          <a:ext cx="92710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Microsoft ClipArt Gallery" r:id="rId5" imgW="1430280" imgH="3435120" progId="MS_ClipArt_Gallery">
                  <p:embed/>
                </p:oleObj>
              </mc:Choice>
              <mc:Fallback>
                <p:oleObj name="Microsoft ClipArt Gallery" r:id="rId5" imgW="1430280" imgH="343512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4270375"/>
                        <a:ext cx="927100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95800" y="5029200"/>
          <a:ext cx="16240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Microsoft ClipArt Gallery" r:id="rId7" imgW="6771960" imgH="4127400" progId="MS_ClipArt_Gallery">
                  <p:embed/>
                </p:oleObj>
              </mc:Choice>
              <mc:Fallback>
                <p:oleObj name="Microsoft ClipArt Gallery" r:id="rId7" imgW="6771960" imgH="412740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029200"/>
                        <a:ext cx="16240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97050" y="5257800"/>
          <a:ext cx="4873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Microsoft ClipArt Gallery" r:id="rId9" imgW="3214440" imgH="3205080" progId="MS_ClipArt_Gallery">
                  <p:embed/>
                </p:oleObj>
              </mc:Choice>
              <mc:Fallback>
                <p:oleObj name="Microsoft ClipArt Gallery" r:id="rId9" imgW="3214440" imgH="320508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5257800"/>
                        <a:ext cx="4873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81300" y="4724400"/>
          <a:ext cx="1495425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Microsoft ClipArt Gallery" r:id="rId11" imgW="3236760" imgH="3236760" progId="MS_ClipArt_Gallery">
                  <p:embed/>
                </p:oleObj>
              </mc:Choice>
              <mc:Fallback>
                <p:oleObj name="Microsoft ClipArt Gallery" r:id="rId11" imgW="3236760" imgH="323676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4724400"/>
                        <a:ext cx="1495425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778" y="4060324"/>
            <a:ext cx="1889878" cy="2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5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Adverse Effects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800"/>
              <a:t>Cancer</a:t>
            </a:r>
          </a:p>
          <a:p>
            <a:pPr>
              <a:lnSpc>
                <a:spcPct val="90000"/>
              </a:lnSpc>
            </a:pPr>
            <a:r>
              <a:rPr lang="en-US" altLang="it-IT" sz="2800"/>
              <a:t>Birth defects</a:t>
            </a:r>
          </a:p>
          <a:p>
            <a:pPr>
              <a:lnSpc>
                <a:spcPct val="90000"/>
              </a:lnSpc>
            </a:pPr>
            <a:r>
              <a:rPr lang="en-US" altLang="it-IT" sz="2800"/>
              <a:t>Cataracts</a:t>
            </a:r>
          </a:p>
          <a:p>
            <a:pPr>
              <a:lnSpc>
                <a:spcPct val="90000"/>
              </a:lnSpc>
            </a:pPr>
            <a:r>
              <a:rPr lang="en-US" altLang="it-IT" sz="2800"/>
              <a:t>Shortening of lifespan</a:t>
            </a:r>
          </a:p>
          <a:p>
            <a:pPr>
              <a:lnSpc>
                <a:spcPct val="90000"/>
              </a:lnSpc>
            </a:pPr>
            <a:r>
              <a:rPr lang="en-US" altLang="it-IT" sz="2800"/>
              <a:t>If reproductive organs irradiated:</a:t>
            </a:r>
          </a:p>
          <a:p>
            <a:pPr lvl="1">
              <a:lnSpc>
                <a:spcPct val="90000"/>
              </a:lnSpc>
            </a:pPr>
            <a:r>
              <a:rPr lang="en-US" altLang="it-IT" sz="2400"/>
              <a:t>Genetic mutations may occur in sperm or egg cells</a:t>
            </a:r>
          </a:p>
        </p:txBody>
      </p:sp>
      <p:pic>
        <p:nvPicPr>
          <p:cNvPr id="67590" name="Picture 6" descr="j01860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5750" y="2438400"/>
            <a:ext cx="3092450" cy="3276600"/>
          </a:xfrm>
        </p:spPr>
      </p:pic>
    </p:spTree>
    <p:extLst>
      <p:ext uri="{BB962C8B-B14F-4D97-AF65-F5344CB8AC3E}">
        <p14:creationId xmlns:p14="http://schemas.microsoft.com/office/powerpoint/2010/main" val="4860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41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it-IT" b="1" dirty="0"/>
              <a:t>Ionizing Radiation </a:t>
            </a:r>
            <a:r>
              <a:rPr lang="en-US" altLang="it-IT" b="1"/>
              <a:t>Exposure </a:t>
            </a:r>
            <a:r>
              <a:rPr lang="en-US" altLang="it-IT" b="1" smtClean="0"/>
              <a:t>Effects</a:t>
            </a:r>
            <a:endParaRPr lang="en-US" altLang="it-IT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45240"/>
            <a:ext cx="7772400" cy="548010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it-IT" sz="2800" dirty="0"/>
              <a:t> </a:t>
            </a:r>
            <a:r>
              <a:rPr lang="en-US" altLang="it-IT" b="1" dirty="0"/>
              <a:t>Genetic Effects </a:t>
            </a:r>
            <a:r>
              <a:rPr lang="en-US" altLang="it-IT" sz="2800" dirty="0"/>
              <a:t>(Future Generations)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Anemia 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Epilepsy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Diabetes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Asthma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it-IT" sz="28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it-IT" sz="28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it-IT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it-IT" sz="2800" dirty="0"/>
          </a:p>
          <a:p>
            <a:pPr>
              <a:lnSpc>
                <a:spcPct val="90000"/>
              </a:lnSpc>
            </a:pPr>
            <a:r>
              <a:rPr lang="en-US" altLang="it-IT" sz="2800" dirty="0"/>
              <a:t>Natural genetic mutation rate (U.S.) - 10.5%</a:t>
            </a:r>
          </a:p>
          <a:p>
            <a:pPr>
              <a:lnSpc>
                <a:spcPct val="90000"/>
              </a:lnSpc>
            </a:pPr>
            <a:r>
              <a:rPr lang="en-US" altLang="it-IT" sz="2800" dirty="0"/>
              <a:t>No genetic effects witnessed in humans</a:t>
            </a:r>
          </a:p>
        </p:txBody>
      </p:sp>
      <p:graphicFrame>
        <p:nvGraphicFramePr>
          <p:cNvPr id="1229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86200" y="2317750"/>
          <a:ext cx="280193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Microsoft ClipArt Gallery" r:id="rId3" imgW="3944880" imgH="3968640" progId="MS_ClipArt_Gallery">
                  <p:embed/>
                </p:oleObj>
              </mc:Choice>
              <mc:Fallback>
                <p:oleObj name="Microsoft ClipArt Gallery" r:id="rId3" imgW="3944880" imgH="396864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317750"/>
                        <a:ext cx="280193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95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What occupations are at risk?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it-IT" sz="2400"/>
              <a:t>Healthcare/Medicine</a:t>
            </a:r>
          </a:p>
          <a:p>
            <a:pPr lvl="1"/>
            <a:r>
              <a:rPr lang="en-US" altLang="it-IT" sz="2000"/>
              <a:t>Oncology</a:t>
            </a:r>
          </a:p>
          <a:p>
            <a:pPr lvl="1"/>
            <a:r>
              <a:rPr lang="en-US" altLang="it-IT" sz="2000"/>
              <a:t>Radiation therapy</a:t>
            </a:r>
          </a:p>
          <a:p>
            <a:pPr lvl="1"/>
            <a:r>
              <a:rPr lang="en-US" altLang="it-IT" sz="2000"/>
              <a:t>Dentistry</a:t>
            </a:r>
          </a:p>
          <a:p>
            <a:r>
              <a:rPr lang="en-US" altLang="it-IT" sz="2400"/>
              <a:t>Researchers</a:t>
            </a:r>
          </a:p>
          <a:p>
            <a:r>
              <a:rPr lang="en-US" altLang="it-IT" sz="2400"/>
              <a:t>Miners</a:t>
            </a:r>
          </a:p>
          <a:p>
            <a:pPr lvl="1"/>
            <a:r>
              <a:rPr lang="en-US" altLang="it-IT" sz="2000"/>
              <a:t>Uranium, phosphate, etc.</a:t>
            </a:r>
          </a:p>
          <a:p>
            <a:r>
              <a:rPr lang="en-US" altLang="it-IT" sz="2400"/>
              <a:t>Nuclear power plant employees</a:t>
            </a:r>
          </a:p>
        </p:txBody>
      </p:sp>
      <p:pic>
        <p:nvPicPr>
          <p:cNvPr id="50182" name="Picture 6" descr="j0285360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209800"/>
            <a:ext cx="3024188" cy="3727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2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Symptoms of Exposure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800" dirty="0"/>
              <a:t>High level doses of </a:t>
            </a:r>
            <a:r>
              <a:rPr lang="en-US" altLang="it-IT" sz="2800" dirty="0" smtClean="0"/>
              <a:t>radiation cause </a:t>
            </a:r>
            <a:r>
              <a:rPr lang="en-US" altLang="it-IT" sz="2800" dirty="0"/>
              <a:t>short-term effects that appear within hours, days, or weeks.  Known as acute radiation syndrome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Initial symptoms: nausea, vomiting, and malaise.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After latent period: infections, fever, hemorrhage, loss of hair, diarrhea, loss of body fluid, CNS effects</a:t>
            </a:r>
          </a:p>
          <a:p>
            <a:pPr lvl="1">
              <a:lnSpc>
                <a:spcPct val="90000"/>
              </a:lnSpc>
            </a:pPr>
            <a:r>
              <a:rPr lang="en-US" altLang="it-IT" dirty="0" smtClean="0"/>
              <a:t>higher radiation exposition leads </a:t>
            </a:r>
            <a:r>
              <a:rPr lang="en-US" altLang="it-IT" dirty="0"/>
              <a:t>to death</a:t>
            </a:r>
          </a:p>
          <a:p>
            <a:pPr>
              <a:lnSpc>
                <a:spcPct val="90000"/>
              </a:lnSpc>
            </a:pPr>
            <a:r>
              <a:rPr lang="en-US" altLang="it-IT" sz="2800" dirty="0"/>
              <a:t>Low level doses – risk is proportional to dose, but disagreement or uncertainty about exact responses.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8678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Damage from Radiation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/>
              <a:t>When radiation strikes a cell</a:t>
            </a:r>
          </a:p>
          <a:p>
            <a:pPr lvl="1">
              <a:lnSpc>
                <a:spcPct val="90000"/>
              </a:lnSpc>
            </a:pPr>
            <a:r>
              <a:rPr lang="en-US" altLang="it-IT"/>
              <a:t>It may pass through the cell without doing any damage</a:t>
            </a:r>
          </a:p>
          <a:p>
            <a:pPr lvl="1">
              <a:lnSpc>
                <a:spcPct val="90000"/>
              </a:lnSpc>
            </a:pPr>
            <a:r>
              <a:rPr lang="en-US" altLang="it-IT"/>
              <a:t>It may damage the cell, but the cell partially repairs the damage</a:t>
            </a:r>
          </a:p>
          <a:p>
            <a:pPr lvl="1">
              <a:lnSpc>
                <a:spcPct val="90000"/>
              </a:lnSpc>
            </a:pPr>
            <a:r>
              <a:rPr lang="en-US" altLang="it-IT"/>
              <a:t>It may damage the cell so that the cell not only fails to repair itself but reproduces in damaged form over a period of years</a:t>
            </a:r>
          </a:p>
          <a:p>
            <a:pPr lvl="1">
              <a:lnSpc>
                <a:spcPct val="90000"/>
              </a:lnSpc>
            </a:pPr>
            <a:r>
              <a:rPr lang="en-US" altLang="it-IT"/>
              <a:t>It may kill the cell</a:t>
            </a:r>
          </a:p>
        </p:txBody>
      </p:sp>
    </p:spTree>
    <p:extLst>
      <p:ext uri="{BB962C8B-B14F-4D97-AF65-F5344CB8AC3E}">
        <p14:creationId xmlns:p14="http://schemas.microsoft.com/office/powerpoint/2010/main" val="43572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Factors Determining Damage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/>
              <a:t>Amount of radiation absorbed/penetrating ability</a:t>
            </a:r>
          </a:p>
          <a:p>
            <a:r>
              <a:rPr lang="en-US" altLang="it-IT"/>
              <a:t>Amount of body area exposed</a:t>
            </a:r>
          </a:p>
          <a:p>
            <a:r>
              <a:rPr lang="en-US" altLang="it-IT"/>
              <a:t>Energy of the radiation</a:t>
            </a:r>
          </a:p>
          <a:p>
            <a:r>
              <a:rPr lang="en-US" altLang="it-IT"/>
              <a:t>Specific ionization associated with the radiation (how it damages/what it targets)</a:t>
            </a:r>
          </a:p>
          <a:p>
            <a:pPr>
              <a:buFontTx/>
              <a:buNone/>
            </a:pPr>
            <a:endParaRPr lang="en-US" altLang="it-IT"/>
          </a:p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79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Significant Considerations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If the radioactive source is </a:t>
            </a:r>
            <a:r>
              <a:rPr lang="en-US" altLang="it-IT" u="sng"/>
              <a:t>outside </a:t>
            </a:r>
            <a:r>
              <a:rPr lang="en-US" altLang="it-IT"/>
              <a:t>the body, control strategies include 1) distance, 2) time, and 3) shielding.</a:t>
            </a:r>
          </a:p>
          <a:p>
            <a:r>
              <a:rPr lang="en-US" altLang="it-IT"/>
              <a:t>If the radioactive source is </a:t>
            </a:r>
            <a:r>
              <a:rPr lang="en-US" altLang="it-IT" u="sng"/>
              <a:t>inside</a:t>
            </a:r>
            <a:r>
              <a:rPr lang="en-US" altLang="it-IT"/>
              <a:t> the body, hazard is function of radiation type, energy, half-lives, radiosensitivity of tissues, etc., and control strategies must include all we know about controlling hazards.</a:t>
            </a:r>
          </a:p>
        </p:txBody>
      </p:sp>
    </p:spTree>
    <p:extLst>
      <p:ext uri="{BB962C8B-B14F-4D97-AF65-F5344CB8AC3E}">
        <p14:creationId xmlns:p14="http://schemas.microsoft.com/office/powerpoint/2010/main" val="12996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346</Words>
  <Application>Microsoft Macintosh PowerPoint</Application>
  <PresentationFormat>Presentazione su schermo (4:3)</PresentationFormat>
  <Paragraphs>55</Paragraphs>
  <Slides>9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Calibri</vt:lpstr>
      <vt:lpstr>Wingdings</vt:lpstr>
      <vt:lpstr>Arial</vt:lpstr>
      <vt:lpstr>Times New Roman</vt:lpstr>
      <vt:lpstr>Office Theme</vt:lpstr>
      <vt:lpstr>Microsoft ClipArt Gallery</vt:lpstr>
      <vt:lpstr>Structure of matter</vt:lpstr>
      <vt:lpstr>Introduction </vt:lpstr>
      <vt:lpstr>Adverse Effects</vt:lpstr>
      <vt:lpstr>Ionizing Radiation Exposure Effects</vt:lpstr>
      <vt:lpstr>What occupations are at risk?</vt:lpstr>
      <vt:lpstr>Symptoms of Exposure</vt:lpstr>
      <vt:lpstr>Damage from Radiation</vt:lpstr>
      <vt:lpstr>Factors Determining Damage</vt:lpstr>
      <vt:lpstr>Significant Considerations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Dario La Guardia</cp:lastModifiedBy>
  <cp:revision>19</cp:revision>
  <dcterms:created xsi:type="dcterms:W3CDTF">2017-03-08T21:43:37Z</dcterms:created>
  <dcterms:modified xsi:type="dcterms:W3CDTF">2017-09-27T07:39:10Z</dcterms:modified>
</cp:coreProperties>
</file>