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59" r:id="rId4"/>
    <p:sldId id="260" r:id="rId5"/>
    <p:sldId id="261"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54636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a:latin typeface="Times New Roman" pitchFamily="18" charset="0"/>
                <a:cs typeface="Times New Roman" pitchFamily="18" charset="0"/>
              </a:rPr>
              <a:t>Όνομα μαθήματος</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l-GR" dirty="0">
                <a:solidFill>
                  <a:srgbClr val="29C1AF"/>
                </a:solidFill>
              </a:rPr>
              <a:t>Φωτοηλεκτρική Εκπομπή</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rmAutofit fontScale="92500" lnSpcReduction="20000"/>
          </a:bodyPr>
          <a:lstStyle/>
          <a:p>
            <a:pPr algn="just"/>
            <a:r>
              <a:rPr lang="el-GR" dirty="0" smtClean="0"/>
              <a:t>Έρευνα </a:t>
            </a:r>
            <a:r>
              <a:rPr lang="el-GR" dirty="0"/>
              <a:t>για το φωτοηλεκτρικό φαινόμενο ξεκίνησε το 1887 από τον H. R. </a:t>
            </a:r>
            <a:r>
              <a:rPr lang="el-GR" dirty="0" err="1"/>
              <a:t>Hertz</a:t>
            </a:r>
            <a:r>
              <a:rPr lang="el-GR" dirty="0"/>
              <a:t> - </a:t>
            </a:r>
            <a:r>
              <a:rPr lang="el-GR" dirty="0" smtClean="0"/>
              <a:t>είναι γνωστό</a:t>
            </a:r>
            <a:r>
              <a:rPr lang="en-US" dirty="0" smtClean="0"/>
              <a:t> </a:t>
            </a:r>
            <a:r>
              <a:rPr lang="el-GR" dirty="0"/>
              <a:t>το όνομα </a:t>
            </a:r>
            <a:r>
              <a:rPr lang="el-GR" dirty="0" smtClean="0"/>
              <a:t>του; </a:t>
            </a:r>
            <a:r>
              <a:rPr lang="el-GR" dirty="0"/>
              <a:t>Η μονάδα της συχνότητας πήρε το όνομά του!</a:t>
            </a:r>
            <a:endParaRPr lang="en-GB" dirty="0" smtClean="0"/>
          </a:p>
          <a:p>
            <a:pPr algn="just"/>
            <a:r>
              <a:rPr lang="el-GR" dirty="0" smtClean="0"/>
              <a:t>Ο </a:t>
            </a:r>
            <a:r>
              <a:rPr lang="el-GR" dirty="0" err="1"/>
              <a:t>Hertz</a:t>
            </a:r>
            <a:r>
              <a:rPr lang="el-GR" dirty="0" smtClean="0"/>
              <a:t> ανακάλυψε </a:t>
            </a:r>
            <a:r>
              <a:rPr lang="el-GR" dirty="0"/>
              <a:t>ότι αν </a:t>
            </a:r>
            <a:r>
              <a:rPr lang="el-GR" dirty="0" smtClean="0"/>
              <a:t>ένα υπεριώδες </a:t>
            </a:r>
            <a:r>
              <a:rPr lang="el-GR" dirty="0"/>
              <a:t>φως </a:t>
            </a:r>
            <a:r>
              <a:rPr lang="el-GR" dirty="0" smtClean="0"/>
              <a:t>έλαμπε πάνω σε </a:t>
            </a:r>
            <a:r>
              <a:rPr lang="el-GR" dirty="0"/>
              <a:t>ένα διάκενο </a:t>
            </a:r>
            <a:r>
              <a:rPr lang="el-GR" dirty="0" smtClean="0"/>
              <a:t>σπινθήρα μέσα σε </a:t>
            </a:r>
            <a:r>
              <a:rPr lang="el-GR" dirty="0"/>
              <a:t>ένα </a:t>
            </a:r>
            <a:r>
              <a:rPr lang="el-GR" dirty="0" err="1"/>
              <a:t>λυχνίων</a:t>
            </a:r>
            <a:r>
              <a:rPr lang="el-GR" dirty="0"/>
              <a:t> κενού, </a:t>
            </a:r>
            <a:r>
              <a:rPr lang="el-GR" dirty="0" smtClean="0"/>
              <a:t>τότε διευκολυνόταν η </a:t>
            </a:r>
            <a:r>
              <a:rPr lang="el-GR" dirty="0"/>
              <a:t>διέλευση του σπινθήρα. Αυτό οδήγησε αμέσως σε μια σειρά από έρευνες στα Πανεπιστήμια </a:t>
            </a:r>
            <a:r>
              <a:rPr lang="el-GR" dirty="0" smtClean="0"/>
              <a:t>όπου </a:t>
            </a:r>
            <a:r>
              <a:rPr lang="el-GR" dirty="0"/>
              <a:t>ανακαλύφθηκε το φωτοηλεκτρικό φαινόμενο.</a:t>
            </a:r>
            <a:endParaRPr lang="en-GB" dirty="0"/>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pic>
        <p:nvPicPr>
          <p:cNvPr id="7" name="Picture 2" descr="Image result for photoelectric effect"/>
          <p:cNvPicPr>
            <a:picLocks noChangeAspect="1" noChangeArrowheads="1"/>
          </p:cNvPicPr>
          <p:nvPr/>
        </p:nvPicPr>
        <p:blipFill>
          <a:blip r:embed="rId2"/>
          <a:srcRect/>
          <a:stretch>
            <a:fillRect/>
          </a:stretch>
        </p:blipFill>
        <p:spPr bwMode="auto">
          <a:xfrm>
            <a:off x="6012160" y="4534619"/>
            <a:ext cx="2571750" cy="1990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pPr algn="just"/>
            <a:r>
              <a:rPr lang="el-GR" sz="2800" dirty="0" smtClean="0"/>
              <a:t>Το </a:t>
            </a:r>
            <a:r>
              <a:rPr lang="el-GR" sz="2800" b="1" dirty="0"/>
              <a:t>φωτοηλεκτρικό </a:t>
            </a:r>
            <a:r>
              <a:rPr lang="el-GR" sz="2800" b="1" dirty="0" smtClean="0"/>
              <a:t>φαινόμενο </a:t>
            </a:r>
            <a:r>
              <a:rPr lang="el-GR" sz="2800" dirty="0"/>
              <a:t>βασίζεται στην ιδέα ότι η ηλεκτρομαγνητική ακτινοβολία αποτελείται από μια σειρά σωματιδίων που ονομάζονται </a:t>
            </a:r>
            <a:r>
              <a:rPr lang="el-GR" sz="2800" dirty="0" smtClean="0"/>
              <a:t>φωτόνια. </a:t>
            </a:r>
            <a:endParaRPr lang="en-GB" sz="2800" dirty="0" smtClean="0"/>
          </a:p>
          <a:p>
            <a:pPr algn="just"/>
            <a:r>
              <a:rPr lang="el-GR" sz="2800" dirty="0" smtClean="0"/>
              <a:t>Όταν </a:t>
            </a:r>
            <a:r>
              <a:rPr lang="el-GR" sz="2800" dirty="0"/>
              <a:t>ένα φωτόνιο χτυπά ένα ηλεκτρόνιο σε μια μεταλλική επιφάνεια, το ηλεκτρόνιο μπορεί να </a:t>
            </a:r>
            <a:r>
              <a:rPr lang="el-GR" sz="2800" dirty="0" smtClean="0"/>
              <a:t>εκπέμπεται. Τα </a:t>
            </a:r>
            <a:r>
              <a:rPr lang="el-GR" sz="2800" dirty="0"/>
              <a:t>εκπεμπόμενα ηλεκτρόνια ονομάζονται </a:t>
            </a:r>
            <a:r>
              <a:rPr lang="el-GR" sz="2800" dirty="0" err="1" smtClean="0"/>
              <a:t>φωτοηλεκτρόνια</a:t>
            </a:r>
            <a:r>
              <a:rPr lang="el-GR" sz="2800" dirty="0" smtClean="0"/>
              <a:t>. </a:t>
            </a:r>
            <a:endParaRPr lang="en-US" sz="3000" u="sng" dirty="0" smtClean="0"/>
          </a:p>
          <a:p>
            <a:endParaRPr lang="en-GB" sz="3000" dirty="0" smtClean="0"/>
          </a:p>
        </p:txBody>
      </p:sp>
      <p:sp>
        <p:nvSpPr>
          <p:cNvPr id="3" name="Slide Number Placeholder 2"/>
          <p:cNvSpPr>
            <a:spLocks noGrp="1"/>
          </p:cNvSpPr>
          <p:nvPr>
            <p:ph type="sldNum" sz="quarter" idx="12"/>
          </p:nvPr>
        </p:nvSpPr>
        <p:spPr/>
        <p:txBody>
          <a:bodyPr/>
          <a:lstStyle/>
          <a:p>
            <a:fld id="{1E1F44E5-9FB8-4181-B433-C93897A9A40A}" type="slidenum">
              <a:rPr lang="en-US" smtClean="0"/>
              <a:pPr/>
              <a:t>3</a:t>
            </a:fld>
            <a:endParaRPr lang="en-US"/>
          </a:p>
        </p:txBody>
      </p:sp>
      <p:pic>
        <p:nvPicPr>
          <p:cNvPr id="6148" name="Picture 4" descr="https://upload.wikimedia.org/wikipedia/commons/thumb/f/f5/Photoelectric_effect.svg/275px-Photoelectric_effect.svg.png"/>
          <p:cNvPicPr>
            <a:picLocks noChangeAspect="1" noChangeArrowheads="1"/>
          </p:cNvPicPr>
          <p:nvPr/>
        </p:nvPicPr>
        <p:blipFill>
          <a:blip r:embed="rId2"/>
          <a:srcRect/>
          <a:stretch>
            <a:fillRect/>
          </a:stretch>
        </p:blipFill>
        <p:spPr bwMode="auto">
          <a:xfrm>
            <a:off x="3048014" y="4005064"/>
            <a:ext cx="2619375" cy="1885950"/>
          </a:xfrm>
          <a:prstGeom prst="rect">
            <a:avLst/>
          </a:prstGeom>
          <a:noFill/>
        </p:spPr>
      </p:pic>
      <p:sp>
        <p:nvSpPr>
          <p:cNvPr id="8" name="Rectangle 7"/>
          <p:cNvSpPr/>
          <p:nvPr/>
        </p:nvSpPr>
        <p:spPr>
          <a:xfrm>
            <a:off x="2071702" y="6021288"/>
            <a:ext cx="4572000" cy="646331"/>
          </a:xfrm>
          <a:prstGeom prst="rect">
            <a:avLst/>
          </a:prstGeom>
        </p:spPr>
        <p:txBody>
          <a:bodyPr>
            <a:spAutoFit/>
          </a:bodyPr>
          <a:lstStyle/>
          <a:p>
            <a:pPr algn="ctr"/>
            <a:r>
              <a:rPr lang="el-GR" dirty="0"/>
              <a:t>Ένα διάγραμμα που δείχνει πώς εκπέμπονται ηλεκτρόνια από μια μεταλλική </a:t>
            </a:r>
            <a:r>
              <a:rPr lang="el-GR" dirty="0" smtClean="0"/>
              <a:t>επιφάνεια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
        <p:nvSpPr>
          <p:cNvPr id="8" name="Content Placeholder 7"/>
          <p:cNvSpPr>
            <a:spLocks noGrp="1"/>
          </p:cNvSpPr>
          <p:nvPr>
            <p:ph idx="1"/>
          </p:nvPr>
        </p:nvSpPr>
        <p:spPr>
          <a:xfrm>
            <a:off x="428596" y="500042"/>
            <a:ext cx="8229600" cy="4525963"/>
          </a:xfrm>
        </p:spPr>
        <p:txBody>
          <a:bodyPr/>
          <a:lstStyle/>
          <a:p>
            <a:pPr algn="just"/>
            <a:r>
              <a:rPr lang="el-GR" dirty="0" smtClean="0"/>
              <a:t>Το </a:t>
            </a:r>
            <a:r>
              <a:rPr lang="el-GR" dirty="0"/>
              <a:t>φωτοηλεκτρικό </a:t>
            </a:r>
            <a:r>
              <a:rPr lang="el-GR" dirty="0" smtClean="0"/>
              <a:t>φαινόμενο </a:t>
            </a:r>
            <a:r>
              <a:rPr lang="el-GR" dirty="0"/>
              <a:t>βοήθησε τους φυσικούς να καταλάβουν την κβαντική φύση του φωτός και των ηλεκτρονίων. Η έννοια της δυαδικότητας των κυμάτων-σωματιδίων αναπτύχθηκε εξαιτίας του φωτοηλεκτρικού </a:t>
            </a:r>
            <a:r>
              <a:rPr lang="el-GR" dirty="0" smtClean="0"/>
              <a:t>φαινομένου.</a:t>
            </a:r>
            <a:endParaRPr lang="en-GB" dirty="0"/>
          </a:p>
        </p:txBody>
      </p:sp>
      <p:pic>
        <p:nvPicPr>
          <p:cNvPr id="5128" name="Picture 8" descr="Picture"/>
          <p:cNvPicPr>
            <a:picLocks noChangeAspect="1" noChangeArrowheads="1"/>
          </p:cNvPicPr>
          <p:nvPr/>
        </p:nvPicPr>
        <p:blipFill>
          <a:blip r:embed="rId2"/>
          <a:srcRect/>
          <a:stretch>
            <a:fillRect/>
          </a:stretch>
        </p:blipFill>
        <p:spPr bwMode="auto">
          <a:xfrm>
            <a:off x="3500430" y="3501008"/>
            <a:ext cx="4438650" cy="3171826"/>
          </a:xfrm>
          <a:prstGeom prst="rect">
            <a:avLst/>
          </a:prstGeom>
          <a:noFill/>
        </p:spPr>
      </p:pic>
    </p:spTree>
    <p:extLst>
      <p:ext uri="{BB962C8B-B14F-4D97-AF65-F5344CB8AC3E}">
        <p14:creationId xmlns:p14="http://schemas.microsoft.com/office/powerpoint/2010/main" val="20147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fontScale="92500" lnSpcReduction="10000"/>
          </a:bodyPr>
          <a:lstStyle/>
          <a:p>
            <a:pPr algn="just"/>
            <a:r>
              <a:rPr lang="el-GR" sz="2800" dirty="0" smtClean="0"/>
              <a:t>Όχι </a:t>
            </a:r>
            <a:r>
              <a:rPr lang="el-GR" sz="2800" dirty="0"/>
              <a:t>κάθε ηλεκτρομαγνητικό κύμα θα προκαλέσει το φωτοηλεκτρικό </a:t>
            </a:r>
            <a:r>
              <a:rPr lang="el-GR" sz="2800" dirty="0" smtClean="0"/>
              <a:t>φαινόμενο. Αυτό τυχαίνει μόνο όταν υπάρχει ακτινοβολία </a:t>
            </a:r>
            <a:r>
              <a:rPr lang="el-GR" sz="2800" dirty="0"/>
              <a:t>συγκεκριμένης ή </a:t>
            </a:r>
            <a:r>
              <a:rPr lang="el-GR" sz="2800" dirty="0" smtClean="0"/>
              <a:t>υψηλότερη </a:t>
            </a:r>
            <a:r>
              <a:rPr lang="el-GR" sz="2800" dirty="0"/>
              <a:t>της συγκεκριμένης συχνότητας. </a:t>
            </a:r>
            <a:r>
              <a:rPr lang="el-GR" sz="2800" dirty="0" smtClean="0"/>
              <a:t>Η </a:t>
            </a:r>
            <a:r>
              <a:rPr lang="el-GR" sz="2800" dirty="0"/>
              <a:t>ελάχιστη απαιτούμενη συχνότητα ονομάζεται "</a:t>
            </a:r>
            <a:r>
              <a:rPr lang="el-GR" sz="2800" b="1" dirty="0"/>
              <a:t>συχνότητα διακοπής</a:t>
            </a:r>
            <a:r>
              <a:rPr lang="el-GR" sz="2800" dirty="0"/>
              <a:t>" ή "συχνότητα ορίου". Η συχνότητα διακοπής χρησιμοποιείται για να βρει τη </a:t>
            </a:r>
            <a:r>
              <a:rPr lang="el-GR" sz="2800" b="1" dirty="0"/>
              <a:t>συνάρτηση εργασίας</a:t>
            </a:r>
            <a:r>
              <a:rPr lang="el-GR" sz="2800" dirty="0"/>
              <a:t>, w, η οποία είναι η ποσότητα ενέργειας που κρατά το ηλεκτρόνιο στην μεταλλική </a:t>
            </a:r>
            <a:r>
              <a:rPr lang="el-GR" sz="2800" dirty="0" smtClean="0"/>
              <a:t>επιφάνεια. Η </a:t>
            </a:r>
            <a:r>
              <a:rPr lang="el-GR" sz="2800" dirty="0"/>
              <a:t>συνάρτηση εργασίας είναι μια ιδιότητα του μετάλλου και δεν επηρεάζεται από την εισερχόμενη ακτινοβολία. Εάν μια συχνότητα φωτός χτυπήσει την μεταλλική επιφάνεια μεγαλύτερη από τη συχνότητα διακοπής, τότε το εκπεμπόμενο ηλεκτρόνιο θα έχει </a:t>
            </a:r>
            <a:r>
              <a:rPr lang="el-GR" sz="2800" dirty="0" smtClean="0"/>
              <a:t>χάσει κάποια </a:t>
            </a:r>
            <a:r>
              <a:rPr lang="el-GR" sz="2800" dirty="0"/>
              <a:t>κινητική </a:t>
            </a:r>
            <a:r>
              <a:rPr lang="el-GR" sz="2800" dirty="0" smtClean="0"/>
              <a:t>ενέργεια.</a:t>
            </a:r>
            <a:endParaRPr lang="el-GR" sz="2800" dirty="0" smtClean="0"/>
          </a:p>
          <a:p>
            <a:pPr algn="just"/>
            <a:endParaRPr lang="el-GR" sz="2800" dirty="0"/>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54574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lnSpcReduction="10000"/>
          </a:bodyPr>
          <a:lstStyle/>
          <a:p>
            <a:r>
              <a:rPr lang="el-GR" sz="2800" dirty="0" smtClean="0"/>
              <a:t>Η </a:t>
            </a:r>
            <a:r>
              <a:rPr lang="el-GR" sz="2800" dirty="0"/>
              <a:t>ενέργεια ενός φωτονίου που προκαλεί το φωτοηλεκτρικό </a:t>
            </a:r>
            <a:r>
              <a:rPr lang="el-GR" sz="2800" dirty="0" smtClean="0"/>
              <a:t>φαινόμενο </a:t>
            </a:r>
            <a:r>
              <a:rPr lang="el-GR" sz="2800" dirty="0"/>
              <a:t>βρίσκεται μέσα </a:t>
            </a:r>
            <a:r>
              <a:rPr lang="el-GR" sz="2800" dirty="0" smtClean="0"/>
              <a:t>από την εξίσωση </a:t>
            </a:r>
            <a:endParaRPr lang="en-GB" sz="2800" dirty="0" smtClean="0"/>
          </a:p>
          <a:p>
            <a:pPr algn="ctr">
              <a:buNone/>
            </a:pPr>
            <a:r>
              <a:rPr lang="en-GB" sz="2800" dirty="0" smtClean="0"/>
              <a:t>	E = hf = KE + w, </a:t>
            </a:r>
          </a:p>
          <a:p>
            <a:pPr>
              <a:buNone/>
            </a:pPr>
            <a:r>
              <a:rPr lang="en-GB" sz="2800" dirty="0" smtClean="0"/>
              <a:t>	</a:t>
            </a:r>
            <a:r>
              <a:rPr lang="el-GR" sz="2800" dirty="0" smtClean="0"/>
              <a:t>όπου</a:t>
            </a:r>
            <a:r>
              <a:rPr lang="en-GB" sz="2800" dirty="0" smtClean="0"/>
              <a:t>:</a:t>
            </a:r>
            <a:r>
              <a:rPr lang="el-GR" sz="2800" dirty="0" smtClean="0"/>
              <a:t> </a:t>
            </a:r>
            <a:endParaRPr lang="en-GB" sz="2800" dirty="0" smtClean="0"/>
          </a:p>
          <a:p>
            <a:pPr lvl="1">
              <a:buFont typeface="Courier New" pitchFamily="49" charset="0"/>
              <a:buChar char="o"/>
            </a:pPr>
            <a:r>
              <a:rPr lang="en-GB" sz="2400" dirty="0" smtClean="0"/>
              <a:t>h </a:t>
            </a:r>
            <a:r>
              <a:rPr lang="el-GR" sz="2400" dirty="0"/>
              <a:t>είναι η σταθερά του </a:t>
            </a:r>
            <a:r>
              <a:rPr lang="el-GR" sz="2400" dirty="0" err="1"/>
              <a:t>Planck</a:t>
            </a:r>
            <a:r>
              <a:rPr lang="en-GB" sz="2400" dirty="0" smtClean="0"/>
              <a:t>, </a:t>
            </a:r>
            <a:r>
              <a:rPr lang="en-GB" sz="2400" dirty="0" smtClean="0"/>
              <a:t>6.626X10^(-34) J*s, </a:t>
            </a:r>
          </a:p>
          <a:p>
            <a:pPr lvl="1">
              <a:buFont typeface="Courier New" pitchFamily="49" charset="0"/>
              <a:buChar char="o"/>
            </a:pPr>
            <a:r>
              <a:rPr lang="en-GB" sz="2400" dirty="0" smtClean="0"/>
              <a:t>f </a:t>
            </a:r>
            <a:r>
              <a:rPr lang="el-GR" sz="2400" dirty="0"/>
              <a:t>είναι η συχνότητα του ηλεκτρομαγνητικού κύματος</a:t>
            </a:r>
            <a:r>
              <a:rPr lang="en-GB" sz="2400" dirty="0" smtClean="0"/>
              <a:t>, </a:t>
            </a:r>
            <a:endParaRPr lang="en-GB" sz="2400" dirty="0" smtClean="0"/>
          </a:p>
          <a:p>
            <a:pPr lvl="1">
              <a:buFont typeface="Courier New" pitchFamily="49" charset="0"/>
              <a:buChar char="o"/>
            </a:pPr>
            <a:r>
              <a:rPr lang="en-GB" sz="2400" dirty="0" smtClean="0"/>
              <a:t>KE </a:t>
            </a:r>
            <a:r>
              <a:rPr lang="el-GR" sz="2400" dirty="0"/>
              <a:t>είναι η κινητική ενέργεια του </a:t>
            </a:r>
            <a:r>
              <a:rPr lang="el-GR" sz="2400" dirty="0" err="1"/>
              <a:t>φωτοηλεκτρονίου</a:t>
            </a:r>
            <a:r>
              <a:rPr lang="el-GR" sz="2400" dirty="0"/>
              <a:t> και</a:t>
            </a:r>
            <a:endParaRPr lang="en-GB" sz="2400" dirty="0" smtClean="0"/>
          </a:p>
          <a:p>
            <a:pPr lvl="1">
              <a:buFont typeface="Courier New" pitchFamily="49" charset="0"/>
              <a:buChar char="o"/>
            </a:pPr>
            <a:r>
              <a:rPr lang="en-GB" sz="2400" dirty="0" smtClean="0"/>
              <a:t>w </a:t>
            </a:r>
            <a:r>
              <a:rPr lang="el-GR" sz="2400" dirty="0"/>
              <a:t>είναι η συνάρτηση εργασίας </a:t>
            </a:r>
            <a:r>
              <a:rPr lang="el-GR" sz="2400" dirty="0" smtClean="0"/>
              <a:t>για </a:t>
            </a:r>
            <a:r>
              <a:rPr lang="el-GR" sz="2400" dirty="0"/>
              <a:t>το </a:t>
            </a:r>
            <a:r>
              <a:rPr lang="el-GR" sz="2400" dirty="0" smtClean="0"/>
              <a:t>μέταλλο</a:t>
            </a:r>
            <a:r>
              <a:rPr lang="en-GB" sz="2400" dirty="0" smtClean="0"/>
              <a:t>. </a:t>
            </a:r>
            <a:endParaRPr lang="en-GB" sz="2400" dirty="0" smtClean="0"/>
          </a:p>
          <a:p>
            <a:pPr lvl="1">
              <a:buNone/>
            </a:pPr>
            <a:endParaRPr lang="en-GB" sz="2400" dirty="0" smtClean="0"/>
          </a:p>
          <a:p>
            <a:pPr>
              <a:buFont typeface="Wingdings" pitchFamily="2" charset="2"/>
              <a:buChar char="ü"/>
            </a:pPr>
            <a:r>
              <a:rPr lang="el-GR" sz="2800" dirty="0" smtClean="0"/>
              <a:t>Αν το </a:t>
            </a:r>
            <a:r>
              <a:rPr lang="el-GR" sz="2800" dirty="0"/>
              <a:t>φωτόνιο έχει πολλή ενέργεια, </a:t>
            </a:r>
            <a:r>
              <a:rPr lang="el-GR" sz="2800" dirty="0" smtClean="0"/>
              <a:t>τότε μπορεί </a:t>
            </a:r>
            <a:r>
              <a:rPr lang="el-GR" sz="2800" dirty="0"/>
              <a:t>να </a:t>
            </a:r>
            <a:r>
              <a:rPr lang="el-GR" sz="2800" dirty="0" smtClean="0"/>
              <a:t>τύχει </a:t>
            </a:r>
            <a:r>
              <a:rPr lang="el-GR" sz="2800" dirty="0"/>
              <a:t>σκέδαση </a:t>
            </a:r>
            <a:r>
              <a:rPr lang="el-GR" sz="2800" dirty="0" smtClean="0"/>
              <a:t>του </a:t>
            </a:r>
            <a:r>
              <a:rPr lang="en-US" sz="2800" dirty="0" smtClean="0"/>
              <a:t>Compton </a:t>
            </a:r>
            <a:r>
              <a:rPr lang="el-GR" sz="2800" dirty="0" smtClean="0"/>
              <a:t>(~ </a:t>
            </a:r>
            <a:r>
              <a:rPr lang="el-GR" sz="2800" dirty="0"/>
              <a:t>χιλιάδες </a:t>
            </a:r>
            <a:r>
              <a:rPr lang="el-GR" sz="2800" dirty="0" err="1"/>
              <a:t>eV</a:t>
            </a:r>
            <a:r>
              <a:rPr lang="el-GR" sz="2800" dirty="0"/>
              <a:t>) ή παραγωγή ζευγαριών (~ εκατομμύρια </a:t>
            </a:r>
            <a:r>
              <a:rPr lang="el-GR" sz="2800" dirty="0" err="1"/>
              <a:t>eV</a:t>
            </a:r>
            <a:r>
              <a:rPr lang="el-GR" sz="2800" dirty="0"/>
              <a:t>).</a:t>
            </a:r>
            <a:endParaRPr lang="en-GB" sz="2800" dirty="0" smtClean="0"/>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15457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2800" dirty="0" smtClean="0"/>
              <a:t>Η </a:t>
            </a:r>
            <a:r>
              <a:rPr lang="el-GR" sz="2800" dirty="0"/>
              <a:t>ένταση του φωτός δεν προκαλεί την εκτόξευση ηλεκτρονίων, μόνο το φως της συχνότητας </a:t>
            </a:r>
            <a:r>
              <a:rPr lang="el-GR" sz="2800" dirty="0" smtClean="0"/>
              <a:t>διακοπής </a:t>
            </a:r>
            <a:r>
              <a:rPr lang="el-GR" sz="2800" dirty="0"/>
              <a:t>ή </a:t>
            </a:r>
            <a:r>
              <a:rPr lang="el-GR" sz="2800" dirty="0" smtClean="0"/>
              <a:t>φως υψηλότερη </a:t>
            </a:r>
            <a:r>
              <a:rPr lang="el-GR" sz="2800" dirty="0"/>
              <a:t>της συχνότητας διακοπής μπορεί να το κάνει αυτό. Ωστόσο, η αύξηση της έντασης του φωτός θα αυξήσει τον αριθμό των ηλεκτρονίων που εκπέμπονται, εφόσον η συχνότητα είναι πάνω από τη συχνότητα διακοπής</a:t>
            </a:r>
            <a:r>
              <a:rPr lang="el-GR" sz="2800" dirty="0" smtClean="0"/>
              <a:t>.</a:t>
            </a:r>
            <a:endParaRPr lang="en-GB" sz="2800" dirty="0" smtClean="0"/>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pic>
        <p:nvPicPr>
          <p:cNvPr id="23554" name="Picture 2" descr="Graph shows the dependence of the kinetic energy of photoelectrons at the surface on the frequency of incident radiation. Plots for two metals are shown. Both give linear plots with one slope. Each metal surface has its own cut-off frequency."/>
          <p:cNvPicPr>
            <a:picLocks noChangeAspect="1" noChangeArrowheads="1"/>
          </p:cNvPicPr>
          <p:nvPr/>
        </p:nvPicPr>
        <p:blipFill>
          <a:blip r:embed="rId2"/>
          <a:srcRect/>
          <a:stretch>
            <a:fillRect/>
          </a:stretch>
        </p:blipFill>
        <p:spPr bwMode="auto">
          <a:xfrm>
            <a:off x="4067944" y="3356992"/>
            <a:ext cx="4191000" cy="29051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4574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340</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Όνομα μαθήματος</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Alexandros Yeratziotis</cp:lastModifiedBy>
  <cp:revision>43</cp:revision>
  <dcterms:created xsi:type="dcterms:W3CDTF">2017-03-08T21:43:37Z</dcterms:created>
  <dcterms:modified xsi:type="dcterms:W3CDTF">2019-01-11T11:32:39Z</dcterms:modified>
</cp:coreProperties>
</file>