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9"/>
  </p:notesMasterIdLst>
  <p:sldIdLst>
    <p:sldId id="256" r:id="rId2"/>
    <p:sldId id="265" r:id="rId3"/>
    <p:sldId id="259" r:id="rId4"/>
    <p:sldId id="260" r:id="rId5"/>
    <p:sldId id="261" r:id="rId6"/>
    <p:sldId id="266" r:id="rId7"/>
    <p:sldId id="26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5F5F5"/>
    <a:srgbClr val="29C1AF"/>
    <a:srgbClr val="3CD6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02"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11/2/2017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extLst>
      <p:ext uri="{BB962C8B-B14F-4D97-AF65-F5344CB8AC3E}">
        <p14:creationId xmlns:p14="http://schemas.microsoft.com/office/powerpoint/2010/main" val="5463657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2897129-8892-4527-B9B5-28EADF5A0760}" type="datetime1">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E3246E-4D3B-46EE-9AF0-FB58E9E24676}" type="datetime1">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569A9CD-0126-458A-886B-6FC07AA530CC}" type="datetime1">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558A32-C64F-48FE-9F74-7D1FFF5C519B}" type="datetime1">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11/2/2017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3A9ED7-D303-4DD7-9EFB-4DEB198A20E1}" type="datetime1">
              <a:rPr lang="en-US" smtClean="0"/>
              <a:pPr/>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BEB5655-976F-4B60-BFD7-A21C85921715}" type="datetime1">
              <a:rPr lang="en-US" smtClean="0"/>
              <a:pPr/>
              <a:t>11/2/2017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EFA360-1CC1-4DCF-86A5-1A446DB958B0}" type="datetime1">
              <a:rPr lang="en-US" smtClean="0"/>
              <a:pPr/>
              <a:t>11/2/2017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11/2/2017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11/2/2017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11/2/2017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en.wikipedia.org/wiki/Heinrich_Hertz"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latin typeface="Times New Roman" pitchFamily="18" charset="0"/>
                <a:cs typeface="Times New Roman" pitchFamily="18" charset="0"/>
              </a:rPr>
              <a:t>Course Name</a:t>
            </a:r>
            <a:endParaRPr lang="en-US" b="1" dirty="0">
              <a:latin typeface="Times New Roman" pitchFamily="18" charset="0"/>
              <a:cs typeface="Times New Roman" pitchFamily="18" charset="0"/>
            </a:endParaRPr>
          </a:p>
        </p:txBody>
      </p:sp>
      <p:sp>
        <p:nvSpPr>
          <p:cNvPr id="3" name="Subtitle 2"/>
          <p:cNvSpPr>
            <a:spLocks noGrp="1"/>
          </p:cNvSpPr>
          <p:nvPr>
            <p:ph type="subTitle" idx="1"/>
          </p:nvPr>
        </p:nvSpPr>
        <p:spPr/>
        <p:txBody>
          <a:bodyPr/>
          <a:lstStyle/>
          <a:p>
            <a:r>
              <a:rPr lang="en-US" dirty="0" smtClean="0">
                <a:solidFill>
                  <a:srgbClr val="29C1AF"/>
                </a:solidFill>
              </a:rPr>
              <a:t>Photoelectric emission</a:t>
            </a:r>
            <a:endParaRPr lang="en-US" dirty="0">
              <a:solidFill>
                <a:srgbClr val="29C1AF"/>
              </a:solidFill>
            </a:endParaRPr>
          </a:p>
        </p:txBody>
      </p:sp>
      <p:pic>
        <p:nvPicPr>
          <p:cNvPr id="1026" name="Picture 2" descr="F:\Dropbox\__SHARED__\_AIGROUP_SHARED_FOLDER\_ΕΡΓΑ\World-of-Physics\TEMPLATES\logo_WOP.png"/>
          <p:cNvPicPr>
            <a:picLocks noChangeAspect="1" noChangeArrowheads="1"/>
          </p:cNvPicPr>
          <p:nvPr/>
        </p:nvPicPr>
        <p:blipFill>
          <a:blip r:embed="rId2"/>
          <a:srcRect/>
          <a:stretch>
            <a:fillRect/>
          </a:stretch>
        </p:blipFill>
        <p:spPr bwMode="auto">
          <a:xfrm>
            <a:off x="285720" y="5929330"/>
            <a:ext cx="1378442" cy="623882"/>
          </a:xfrm>
          <a:prstGeom prst="rect">
            <a:avLst/>
          </a:prstGeom>
          <a:noFill/>
        </p:spPr>
      </p:pic>
      <p:pic>
        <p:nvPicPr>
          <p:cNvPr id="1027" name="Picture 3" descr="C:\Users\covan\Desktop\erasmus-logo.png"/>
          <p:cNvPicPr>
            <a:picLocks noChangeAspect="1" noChangeArrowheads="1"/>
          </p:cNvPicPr>
          <p:nvPr/>
        </p:nvPicPr>
        <p:blipFill>
          <a:blip r:embed="rId3"/>
          <a:srcRect/>
          <a:stretch>
            <a:fillRect/>
          </a:stretch>
        </p:blipFill>
        <p:spPr bwMode="auto">
          <a:xfrm>
            <a:off x="7358082" y="5786454"/>
            <a:ext cx="1504968" cy="847812"/>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158" y="500042"/>
            <a:ext cx="8229600" cy="4525963"/>
          </a:xfrm>
        </p:spPr>
        <p:txBody>
          <a:bodyPr>
            <a:normAutofit fontScale="92500" lnSpcReduction="10000"/>
          </a:bodyPr>
          <a:lstStyle/>
          <a:p>
            <a:pPr algn="just"/>
            <a:r>
              <a:rPr lang="en-GB" dirty="0" smtClean="0"/>
              <a:t>Research into the Photoelectric Effect was initiated in 1887 by </a:t>
            </a:r>
            <a:r>
              <a:rPr lang="en-GB" dirty="0" smtClean="0">
                <a:hlinkClick r:id="rId2"/>
              </a:rPr>
              <a:t>H. R. Hertz</a:t>
            </a:r>
            <a:r>
              <a:rPr lang="en-GB" dirty="0" smtClean="0"/>
              <a:t> </a:t>
            </a:r>
            <a:r>
              <a:rPr lang="en-GB" dirty="0" smtClean="0"/>
              <a:t>- does the name sound familiar? The </a:t>
            </a:r>
            <a:r>
              <a:rPr lang="en-GB" dirty="0" smtClean="0"/>
              <a:t>unit of frequency is named </a:t>
            </a:r>
            <a:r>
              <a:rPr lang="en-GB" dirty="0" smtClean="0"/>
              <a:t>after him! </a:t>
            </a:r>
          </a:p>
          <a:p>
            <a:pPr algn="just"/>
            <a:r>
              <a:rPr lang="en-GB" dirty="0" smtClean="0"/>
              <a:t>Herts d</a:t>
            </a:r>
            <a:r>
              <a:rPr lang="en-GB" dirty="0" smtClean="0"/>
              <a:t>iscovered </a:t>
            </a:r>
            <a:r>
              <a:rPr lang="en-GB" dirty="0" smtClean="0"/>
              <a:t>that if ultra-violet light was shone on a spark gap in a vacuum tube, it facilitated the passage of the spark. That led immediately to a series of investigations within Universities and the photoelectric effect was discovered.</a:t>
            </a:r>
            <a:endParaRPr lang="en-GB" dirty="0"/>
          </a:p>
        </p:txBody>
      </p:sp>
      <p:sp>
        <p:nvSpPr>
          <p:cNvPr id="4" name="Slide Number Placeholder 3"/>
          <p:cNvSpPr>
            <a:spLocks noGrp="1"/>
          </p:cNvSpPr>
          <p:nvPr>
            <p:ph type="sldNum" sz="quarter" idx="12"/>
          </p:nvPr>
        </p:nvSpPr>
        <p:spPr/>
        <p:txBody>
          <a:bodyPr/>
          <a:lstStyle/>
          <a:p>
            <a:fld id="{1E1F44E5-9FB8-4181-B433-C93897A9A40A}" type="slidenum">
              <a:rPr lang="en-US" smtClean="0"/>
              <a:pPr/>
              <a:t>2</a:t>
            </a:fld>
            <a:endParaRPr lang="en-US"/>
          </a:p>
        </p:txBody>
      </p:sp>
      <p:pic>
        <p:nvPicPr>
          <p:cNvPr id="7" name="Picture 2" descr="Image result for photoelectric effect"/>
          <p:cNvPicPr>
            <a:picLocks noChangeAspect="1" noChangeArrowheads="1"/>
          </p:cNvPicPr>
          <p:nvPr/>
        </p:nvPicPr>
        <p:blipFill>
          <a:blip r:embed="rId3"/>
          <a:srcRect/>
          <a:stretch>
            <a:fillRect/>
          </a:stretch>
        </p:blipFill>
        <p:spPr bwMode="auto">
          <a:xfrm>
            <a:off x="6012160" y="4534619"/>
            <a:ext cx="2571750" cy="1990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428604"/>
            <a:ext cx="8229600" cy="5929354"/>
          </a:xfrm>
        </p:spPr>
        <p:txBody>
          <a:bodyPr>
            <a:normAutofit/>
          </a:bodyPr>
          <a:lstStyle/>
          <a:p>
            <a:pPr algn="just"/>
            <a:r>
              <a:rPr lang="en-GB" sz="2800" dirty="0" smtClean="0"/>
              <a:t>The </a:t>
            </a:r>
            <a:r>
              <a:rPr lang="en-GB" sz="2800" b="1" dirty="0" smtClean="0"/>
              <a:t>photoelectric effect</a:t>
            </a:r>
            <a:r>
              <a:rPr lang="en-GB" sz="2800" dirty="0" smtClean="0"/>
              <a:t> is based on the idea that electromagnetic radiation is made of a series of particles called </a:t>
            </a:r>
            <a:r>
              <a:rPr lang="en-GB" sz="2800" dirty="0" smtClean="0"/>
              <a:t>photons</a:t>
            </a:r>
          </a:p>
          <a:p>
            <a:pPr algn="just"/>
            <a:r>
              <a:rPr lang="en-GB" sz="2800" dirty="0" smtClean="0"/>
              <a:t>When </a:t>
            </a:r>
            <a:r>
              <a:rPr lang="en-GB" sz="2800" dirty="0" smtClean="0"/>
              <a:t>a photon hits an electron on a metal surface, the electron can be emitted. The emitted electrons are called </a:t>
            </a:r>
            <a:r>
              <a:rPr lang="en-GB" sz="2800" dirty="0" smtClean="0"/>
              <a:t>photoelectrons</a:t>
            </a:r>
            <a:endParaRPr lang="en-US" sz="3000" u="sng" dirty="0" smtClean="0"/>
          </a:p>
          <a:p>
            <a:endParaRPr lang="en-GB" sz="3000" dirty="0" smtClean="0"/>
          </a:p>
        </p:txBody>
      </p:sp>
      <p:sp>
        <p:nvSpPr>
          <p:cNvPr id="3" name="Slide Number Placeholder 2"/>
          <p:cNvSpPr>
            <a:spLocks noGrp="1"/>
          </p:cNvSpPr>
          <p:nvPr>
            <p:ph type="sldNum" sz="quarter" idx="12"/>
          </p:nvPr>
        </p:nvSpPr>
        <p:spPr/>
        <p:txBody>
          <a:bodyPr/>
          <a:lstStyle/>
          <a:p>
            <a:fld id="{1E1F44E5-9FB8-4181-B433-C93897A9A40A}" type="slidenum">
              <a:rPr lang="en-US" smtClean="0"/>
              <a:pPr/>
              <a:t>3</a:t>
            </a:fld>
            <a:endParaRPr lang="en-US"/>
          </a:p>
        </p:txBody>
      </p:sp>
      <p:pic>
        <p:nvPicPr>
          <p:cNvPr id="6148" name="Picture 4" descr="https://upload.wikimedia.org/wikipedia/commons/thumb/f/f5/Photoelectric_effect.svg/275px-Photoelectric_effect.svg.png"/>
          <p:cNvPicPr>
            <a:picLocks noChangeAspect="1" noChangeArrowheads="1"/>
          </p:cNvPicPr>
          <p:nvPr/>
        </p:nvPicPr>
        <p:blipFill>
          <a:blip r:embed="rId2"/>
          <a:srcRect/>
          <a:stretch>
            <a:fillRect/>
          </a:stretch>
        </p:blipFill>
        <p:spPr bwMode="auto">
          <a:xfrm>
            <a:off x="3143240" y="3286124"/>
            <a:ext cx="2619375" cy="1885950"/>
          </a:xfrm>
          <a:prstGeom prst="rect">
            <a:avLst/>
          </a:prstGeom>
          <a:noFill/>
        </p:spPr>
      </p:pic>
      <p:sp>
        <p:nvSpPr>
          <p:cNvPr id="8" name="Rectangle 7"/>
          <p:cNvSpPr/>
          <p:nvPr/>
        </p:nvSpPr>
        <p:spPr>
          <a:xfrm>
            <a:off x="2071702" y="5211561"/>
            <a:ext cx="4572000" cy="646331"/>
          </a:xfrm>
          <a:prstGeom prst="rect">
            <a:avLst/>
          </a:prstGeom>
        </p:spPr>
        <p:txBody>
          <a:bodyPr>
            <a:spAutoFit/>
          </a:bodyPr>
          <a:lstStyle/>
          <a:p>
            <a:pPr algn="ctr"/>
            <a:r>
              <a:rPr lang="en-GB" dirty="0" smtClean="0"/>
              <a:t>A diagram that shows how electrons are emitted from a metal plate</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1E1F44E5-9FB8-4181-B433-C93897A9A40A}" type="slidenum">
              <a:rPr lang="en-US" smtClean="0"/>
              <a:pPr/>
              <a:t>4</a:t>
            </a:fld>
            <a:endParaRPr lang="en-US"/>
          </a:p>
        </p:txBody>
      </p:sp>
      <p:sp>
        <p:nvSpPr>
          <p:cNvPr id="8" name="Content Placeholder 7"/>
          <p:cNvSpPr>
            <a:spLocks noGrp="1"/>
          </p:cNvSpPr>
          <p:nvPr>
            <p:ph idx="1"/>
          </p:nvPr>
        </p:nvSpPr>
        <p:spPr>
          <a:xfrm>
            <a:off x="428596" y="500042"/>
            <a:ext cx="8229600" cy="4525963"/>
          </a:xfrm>
        </p:spPr>
        <p:txBody>
          <a:bodyPr/>
          <a:lstStyle/>
          <a:p>
            <a:pPr algn="just"/>
            <a:r>
              <a:rPr lang="en-GB" dirty="0" smtClean="0"/>
              <a:t>The photoelectric effect has helped physicists</a:t>
            </a:r>
            <a:r>
              <a:rPr lang="en-GB" dirty="0" smtClean="0"/>
              <a:t> </a:t>
            </a:r>
            <a:r>
              <a:rPr lang="en-GB" dirty="0" smtClean="0"/>
              <a:t>understand the</a:t>
            </a:r>
            <a:r>
              <a:rPr lang="en-GB" dirty="0" smtClean="0"/>
              <a:t> </a:t>
            </a:r>
            <a:r>
              <a:rPr lang="en-GB" dirty="0" smtClean="0"/>
              <a:t>quantum</a:t>
            </a:r>
            <a:r>
              <a:rPr lang="en-GB" dirty="0" smtClean="0"/>
              <a:t> nature of light and </a:t>
            </a:r>
            <a:r>
              <a:rPr lang="en-GB" dirty="0" smtClean="0"/>
              <a:t>electrons. The </a:t>
            </a:r>
            <a:r>
              <a:rPr lang="en-GB" dirty="0" smtClean="0"/>
              <a:t>concept of wave–particle duality was developed because of the photoelectric </a:t>
            </a:r>
            <a:r>
              <a:rPr lang="en-GB" dirty="0" smtClean="0"/>
              <a:t>effect</a:t>
            </a:r>
          </a:p>
          <a:p>
            <a:pPr marL="0" indent="0" algn="just">
              <a:buNone/>
            </a:pPr>
            <a:endParaRPr lang="en-GB" dirty="0"/>
          </a:p>
        </p:txBody>
      </p:sp>
      <p:pic>
        <p:nvPicPr>
          <p:cNvPr id="5128" name="Picture 8" descr="Picture"/>
          <p:cNvPicPr>
            <a:picLocks noChangeAspect="1" noChangeArrowheads="1"/>
          </p:cNvPicPr>
          <p:nvPr/>
        </p:nvPicPr>
        <p:blipFill>
          <a:blip r:embed="rId2"/>
          <a:srcRect/>
          <a:stretch>
            <a:fillRect/>
          </a:stretch>
        </p:blipFill>
        <p:spPr bwMode="auto">
          <a:xfrm>
            <a:off x="3500430" y="3043256"/>
            <a:ext cx="4438650" cy="3171826"/>
          </a:xfrm>
          <a:prstGeom prst="rect">
            <a:avLst/>
          </a:prstGeom>
          <a:noFill/>
        </p:spPr>
      </p:pic>
    </p:spTree>
    <p:extLst>
      <p:ext uri="{BB962C8B-B14F-4D97-AF65-F5344CB8AC3E}">
        <p14:creationId xmlns:p14="http://schemas.microsoft.com/office/powerpoint/2010/main" val="20147128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pPr algn="just"/>
            <a:r>
              <a:rPr lang="en-GB" sz="2800" dirty="0" smtClean="0"/>
              <a:t>Not every electromagnetic wave will cause the photoelectric effect, only radiation of a certain frequency or higher. The minimum frequency needed is called the "</a:t>
            </a:r>
            <a:r>
              <a:rPr lang="en-GB" sz="2800" b="1" dirty="0" smtClean="0"/>
              <a:t>cut off frequency</a:t>
            </a:r>
            <a:r>
              <a:rPr lang="en-GB" sz="2800" dirty="0" smtClean="0"/>
              <a:t>" or "threshold frequency'. The cut off frequency is used to find the </a:t>
            </a:r>
            <a:r>
              <a:rPr lang="en-GB" sz="2800" b="1" dirty="0" smtClean="0"/>
              <a:t>work function</a:t>
            </a:r>
            <a:r>
              <a:rPr lang="en-GB" sz="2800" dirty="0" smtClean="0"/>
              <a:t>, w, which is the amount of energy holding the electron to the metal surface. The work function is a property of the metal and is not affected by the incoming radiation. If a frequency of light strikes the metal surface that is greater than the cut off frequency, then the emitted electron will have some kinetic energy off.</a:t>
            </a:r>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5</a:t>
            </a:fld>
            <a:endParaRPr lang="en-US"/>
          </a:p>
        </p:txBody>
      </p:sp>
    </p:spTree>
    <p:extLst>
      <p:ext uri="{BB962C8B-B14F-4D97-AF65-F5344CB8AC3E}">
        <p14:creationId xmlns:p14="http://schemas.microsoft.com/office/powerpoint/2010/main" val="1545743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28596" y="428604"/>
            <a:ext cx="8229600" cy="5929354"/>
          </a:xfrm>
        </p:spPr>
        <p:txBody>
          <a:bodyPr>
            <a:normAutofit/>
          </a:bodyPr>
          <a:lstStyle/>
          <a:p>
            <a:r>
              <a:rPr lang="en-GB" sz="2800" dirty="0" smtClean="0"/>
              <a:t>The energy of a photon causing the photoelectric effect is found through </a:t>
            </a:r>
          </a:p>
          <a:p>
            <a:pPr algn="ctr">
              <a:buNone/>
            </a:pPr>
            <a:r>
              <a:rPr lang="en-GB" sz="2800" dirty="0" smtClean="0"/>
              <a:t>	E = hf = KE + w, </a:t>
            </a:r>
          </a:p>
          <a:p>
            <a:pPr>
              <a:buNone/>
            </a:pPr>
            <a:r>
              <a:rPr lang="en-GB" sz="2800" dirty="0" smtClean="0"/>
              <a:t>	where:</a:t>
            </a:r>
          </a:p>
          <a:p>
            <a:pPr lvl="1">
              <a:buFont typeface="Courier New" pitchFamily="49" charset="0"/>
              <a:buChar char="o"/>
            </a:pPr>
            <a:r>
              <a:rPr lang="en-GB" sz="2400" dirty="0" smtClean="0"/>
              <a:t>h is Planck's constant, 6.626X10^(-34) J*s, </a:t>
            </a:r>
          </a:p>
          <a:p>
            <a:pPr lvl="1">
              <a:buFont typeface="Courier New" pitchFamily="49" charset="0"/>
              <a:buChar char="o"/>
            </a:pPr>
            <a:r>
              <a:rPr lang="en-GB" sz="2400" dirty="0" smtClean="0"/>
              <a:t>f is the frequency of the electromagnetic wave, </a:t>
            </a:r>
          </a:p>
          <a:p>
            <a:pPr lvl="1">
              <a:buFont typeface="Courier New" pitchFamily="49" charset="0"/>
              <a:buChar char="o"/>
            </a:pPr>
            <a:r>
              <a:rPr lang="en-GB" sz="2400" dirty="0" smtClean="0"/>
              <a:t>KE is the kinetic energy of the photoelectron and </a:t>
            </a:r>
          </a:p>
          <a:p>
            <a:pPr lvl="1">
              <a:buFont typeface="Courier New" pitchFamily="49" charset="0"/>
              <a:buChar char="o"/>
            </a:pPr>
            <a:r>
              <a:rPr lang="en-GB" sz="2400" dirty="0" smtClean="0"/>
              <a:t>w is the work function for the metal. </a:t>
            </a:r>
          </a:p>
          <a:p>
            <a:pPr lvl="1">
              <a:buNone/>
            </a:pPr>
            <a:endParaRPr lang="en-GB" sz="2400" dirty="0" smtClean="0"/>
          </a:p>
          <a:p>
            <a:pPr>
              <a:buFont typeface="Wingdings" pitchFamily="2" charset="2"/>
              <a:buChar char="ü"/>
            </a:pPr>
            <a:r>
              <a:rPr lang="en-GB" sz="2800" dirty="0" smtClean="0"/>
              <a:t>If the photon has a lot of energy, compton scattering(~thousands of </a:t>
            </a:r>
            <a:r>
              <a:rPr lang="en-GB" sz="2800" dirty="0" err="1" smtClean="0"/>
              <a:t>eV</a:t>
            </a:r>
            <a:r>
              <a:rPr lang="en-GB" sz="2800" dirty="0" smtClean="0"/>
              <a:t>) or pair production(~millions of </a:t>
            </a:r>
            <a:r>
              <a:rPr lang="en-GB" sz="2800" dirty="0" err="1" smtClean="0"/>
              <a:t>eV</a:t>
            </a:r>
            <a:r>
              <a:rPr lang="en-GB" sz="2800" dirty="0" smtClean="0"/>
              <a:t>) may take place.</a:t>
            </a:r>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6</a:t>
            </a:fld>
            <a:endParaRPr lang="en-US"/>
          </a:p>
        </p:txBody>
      </p:sp>
    </p:spTree>
    <p:extLst>
      <p:ext uri="{BB962C8B-B14F-4D97-AF65-F5344CB8AC3E}">
        <p14:creationId xmlns:p14="http://schemas.microsoft.com/office/powerpoint/2010/main" val="15457435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428604"/>
            <a:ext cx="8229600" cy="5929354"/>
          </a:xfrm>
        </p:spPr>
        <p:txBody>
          <a:bodyPr>
            <a:normAutofit/>
          </a:bodyPr>
          <a:lstStyle/>
          <a:p>
            <a:r>
              <a:rPr lang="en-GB" sz="2800" dirty="0" smtClean="0"/>
              <a:t>The intensity of the light does not cause ejection of electrons, only light of the cut off frequency or higher can do that. However increasing the intensity of light will increase the number of electrons being emitted, as long as the frequency is above the cut off frequency.</a:t>
            </a:r>
          </a:p>
          <a:p>
            <a:endParaRPr lang="en-US" sz="3000" dirty="0"/>
          </a:p>
          <a:p>
            <a:pPr>
              <a:buNone/>
            </a:pPr>
            <a:endParaRPr lang="en-US" sz="3000" dirty="0"/>
          </a:p>
          <a:p>
            <a:endParaRPr lang="en-US" dirty="0"/>
          </a:p>
        </p:txBody>
      </p:sp>
      <p:sp>
        <p:nvSpPr>
          <p:cNvPr id="3" name="Slide Number Placeholder 2"/>
          <p:cNvSpPr>
            <a:spLocks noGrp="1"/>
          </p:cNvSpPr>
          <p:nvPr>
            <p:ph type="sldNum" sz="quarter" idx="12"/>
          </p:nvPr>
        </p:nvSpPr>
        <p:spPr/>
        <p:txBody>
          <a:bodyPr/>
          <a:lstStyle/>
          <a:p>
            <a:fld id="{1E1F44E5-9FB8-4181-B433-C93897A9A40A}" type="slidenum">
              <a:rPr lang="en-US" smtClean="0"/>
              <a:pPr/>
              <a:t>7</a:t>
            </a:fld>
            <a:endParaRPr lang="en-US"/>
          </a:p>
        </p:txBody>
      </p:sp>
      <p:pic>
        <p:nvPicPr>
          <p:cNvPr id="23554" name="Picture 2" descr="Graph shows the dependence of the kinetic energy of photoelectrons at the surface on the frequency of incident radiation. Plots for two metals are shown. Both give linear plots with one slope. Each metal surface has its own cut-off frequency."/>
          <p:cNvPicPr>
            <a:picLocks noChangeAspect="1" noChangeArrowheads="1"/>
          </p:cNvPicPr>
          <p:nvPr/>
        </p:nvPicPr>
        <p:blipFill>
          <a:blip r:embed="rId2"/>
          <a:srcRect/>
          <a:stretch>
            <a:fillRect/>
          </a:stretch>
        </p:blipFill>
        <p:spPr bwMode="auto">
          <a:xfrm>
            <a:off x="3500430" y="3286124"/>
            <a:ext cx="4191000" cy="2905125"/>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Tree>
    <p:extLst>
      <p:ext uri="{BB962C8B-B14F-4D97-AF65-F5344CB8AC3E}">
        <p14:creationId xmlns:p14="http://schemas.microsoft.com/office/powerpoint/2010/main" val="15457435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145</TotalTime>
  <Words>137</Words>
  <Application>Microsoft Office PowerPoint</Application>
  <PresentationFormat>On-screen Show (4:3)</PresentationFormat>
  <Paragraphs>28</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Courier New</vt:lpstr>
      <vt:lpstr>Times New Roman</vt:lpstr>
      <vt:lpstr>Wingdings</vt:lpstr>
      <vt:lpstr>Office Theme</vt:lpstr>
      <vt:lpstr>Course Name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Chris</cp:lastModifiedBy>
  <cp:revision>35</cp:revision>
  <dcterms:created xsi:type="dcterms:W3CDTF">2017-03-08T21:43:37Z</dcterms:created>
  <dcterms:modified xsi:type="dcterms:W3CDTF">2017-11-02T13:38:58Z</dcterms:modified>
</cp:coreProperties>
</file>