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5" r:id="rId3"/>
    <p:sldId id="259" r:id="rId4"/>
    <p:sldId id="260" r:id="rId5"/>
    <p:sldId id="261"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204" y="-3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7/11/2018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extLst>
      <p:ext uri="{BB962C8B-B14F-4D97-AF65-F5344CB8AC3E}">
        <p14:creationId xmlns:p14="http://schemas.microsoft.com/office/powerpoint/2010/main" val="546365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pPr/>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pPr/>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pPr/>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pPr/>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7/11/2018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pPr/>
              <a:t>7/11/2018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pPr/>
              <a:t>7/11/2018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pPr/>
              <a:t>7/11/2018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7/11/2018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7/11/2018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7/11/2018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7/11/2018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k-SK" b="1" dirty="0" smtClean="0">
                <a:latin typeface="Times New Roman" pitchFamily="18" charset="0"/>
                <a:cs typeface="Times New Roman" pitchFamily="18" charset="0"/>
              </a:rPr>
              <a:t>Názov kurzu</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sk-SK" dirty="0" smtClean="0">
                <a:solidFill>
                  <a:srgbClr val="29C1AF"/>
                </a:solidFill>
              </a:rPr>
              <a:t>Fotoelektrický jav</a:t>
            </a:r>
            <a:endParaRPr lang="en-US" dirty="0">
              <a:solidFill>
                <a:srgbClr val="29C1AF"/>
              </a:solidFill>
            </a:endParaRPr>
          </a:p>
        </p:txBody>
      </p:sp>
      <p:pic>
        <p:nvPicPr>
          <p:cNvPr id="1026" name="Picture 2" descr="F:\Dropbox\__SHARED__\_AIGROUP_SHARED_FOLDER\_ΕΡΓΑ\World-of-Physics\TEMPLATES\logo_WOP.png"/>
          <p:cNvPicPr>
            <a:picLocks noChangeAspect="1" noChangeArrowheads="1"/>
          </p:cNvPicPr>
          <p:nvPr/>
        </p:nvPicPr>
        <p:blipFill>
          <a:blip r:embed="rId2"/>
          <a:srcRect/>
          <a:stretch>
            <a:fillRect/>
          </a:stretch>
        </p:blipFill>
        <p:spPr bwMode="auto">
          <a:xfrm>
            <a:off x="285720" y="5929330"/>
            <a:ext cx="1378442" cy="623882"/>
          </a:xfrm>
          <a:prstGeom prst="rect">
            <a:avLst/>
          </a:prstGeom>
          <a:noFill/>
        </p:spPr>
      </p:pic>
      <p:pic>
        <p:nvPicPr>
          <p:cNvPr id="1027" name="Picture 3" descr="C:\Users\covan\Desktop\erasmus-logo.png"/>
          <p:cNvPicPr>
            <a:picLocks noChangeAspect="1" noChangeArrowheads="1"/>
          </p:cNvPicPr>
          <p:nvPr/>
        </p:nvPicPr>
        <p:blipFill>
          <a:blip r:embed="rId3"/>
          <a:srcRect/>
          <a:stretch>
            <a:fillRect/>
          </a:stretch>
        </p:blipFill>
        <p:spPr bwMode="auto">
          <a:xfrm>
            <a:off x="7358082" y="5786454"/>
            <a:ext cx="1504968" cy="8478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229600" cy="4525963"/>
          </a:xfrm>
        </p:spPr>
        <p:txBody>
          <a:bodyPr>
            <a:normAutofit lnSpcReduction="10000"/>
          </a:bodyPr>
          <a:lstStyle/>
          <a:p>
            <a:pPr algn="just"/>
            <a:r>
              <a:rPr lang="sk-SK" dirty="0" smtClean="0"/>
              <a:t>Výskum v oblasti fotoelektrického javu sa datuje do roku 1887 </a:t>
            </a:r>
            <a:r>
              <a:rPr lang="sk-SK" b="1" dirty="0" smtClean="0"/>
              <a:t>H. R. Hertzom </a:t>
            </a:r>
            <a:r>
              <a:rPr lang="sk-SK" dirty="0" smtClean="0"/>
              <a:t>– je vám to meno známe? Jednotka frekvencie je pomenovaná po ňom!</a:t>
            </a:r>
          </a:p>
          <a:p>
            <a:pPr algn="just"/>
            <a:r>
              <a:rPr lang="sk-SK" dirty="0" smtClean="0"/>
              <a:t>Hertz zistil, že ak ultrafialové svetlo dopadá na elektródu vo vákuovej trubici, uľahčí to zväčšenie elektrického náboja. To okamžite viedlo k sérii výskumov na univerzitách, čo viedlo k objavu fotoelektrického efektu.</a:t>
            </a:r>
          </a:p>
        </p:txBody>
      </p:sp>
      <p:sp>
        <p:nvSpPr>
          <p:cNvPr id="4" name="Slide Number Placeholder 3"/>
          <p:cNvSpPr>
            <a:spLocks noGrp="1"/>
          </p:cNvSpPr>
          <p:nvPr>
            <p:ph type="sldNum" sz="quarter" idx="12"/>
          </p:nvPr>
        </p:nvSpPr>
        <p:spPr/>
        <p:txBody>
          <a:bodyPr/>
          <a:lstStyle/>
          <a:p>
            <a:fld id="{1E1F44E5-9FB8-4181-B433-C93897A9A40A}" type="slidenum">
              <a:rPr lang="en-US" smtClean="0"/>
              <a:pPr/>
              <a:t>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571975"/>
            <a:ext cx="2571750" cy="1990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428604"/>
            <a:ext cx="8229600" cy="5929354"/>
          </a:xfrm>
        </p:spPr>
        <p:txBody>
          <a:bodyPr>
            <a:normAutofit/>
          </a:bodyPr>
          <a:lstStyle/>
          <a:p>
            <a:pPr algn="just"/>
            <a:r>
              <a:rPr lang="sk-SK" sz="2800" b="1" dirty="0" smtClean="0"/>
              <a:t>Fotoelektrický jav </a:t>
            </a:r>
            <a:r>
              <a:rPr lang="sk-SK" sz="2800" dirty="0" smtClean="0"/>
              <a:t>je založený na myšlienke, že elektromagnetické žiarenie je tvorené prúdom častíc nazývaných fotóny</a:t>
            </a:r>
          </a:p>
          <a:p>
            <a:pPr algn="just"/>
            <a:r>
              <a:rPr lang="sk-SK" sz="2800" dirty="0" smtClean="0"/>
              <a:t>Keď fotón zasiahne elektrón na kovovom povrchu, elektrón môže byť emitovaný. Emitované elektróny sa nazývajú </a:t>
            </a:r>
            <a:r>
              <a:rPr lang="sk-SK" sz="2800" dirty="0" err="1" smtClean="0"/>
              <a:t>fotoelektróny</a:t>
            </a:r>
            <a:endParaRPr lang="sk-SK" sz="3000" dirty="0" smtClean="0"/>
          </a:p>
        </p:txBody>
      </p:sp>
      <p:sp>
        <p:nvSpPr>
          <p:cNvPr id="3" name="Slide Number Placeholder 2"/>
          <p:cNvSpPr>
            <a:spLocks noGrp="1"/>
          </p:cNvSpPr>
          <p:nvPr>
            <p:ph type="sldNum" sz="quarter" idx="12"/>
          </p:nvPr>
        </p:nvSpPr>
        <p:spPr/>
        <p:txBody>
          <a:bodyPr/>
          <a:lstStyle/>
          <a:p>
            <a:fld id="{1E1F44E5-9FB8-4181-B433-C93897A9A40A}" type="slidenum">
              <a:rPr lang="en-US" smtClean="0"/>
              <a:pPr/>
              <a:t>3</a:t>
            </a:fld>
            <a:endParaRPr lang="en-US"/>
          </a:p>
        </p:txBody>
      </p:sp>
      <p:pic>
        <p:nvPicPr>
          <p:cNvPr id="6148" name="Picture 4" descr="https://upload.wikimedia.org/wikipedia/commons/thumb/f/f5/Photoelectric_effect.svg/275px-Photoelectric_effect.svg.png"/>
          <p:cNvPicPr>
            <a:picLocks noChangeAspect="1" noChangeArrowheads="1"/>
          </p:cNvPicPr>
          <p:nvPr/>
        </p:nvPicPr>
        <p:blipFill>
          <a:blip r:embed="rId2"/>
          <a:srcRect/>
          <a:stretch>
            <a:fillRect/>
          </a:stretch>
        </p:blipFill>
        <p:spPr bwMode="auto">
          <a:xfrm>
            <a:off x="2984272" y="3286124"/>
            <a:ext cx="2619375" cy="1885950"/>
          </a:xfrm>
          <a:prstGeom prst="rect">
            <a:avLst/>
          </a:prstGeom>
          <a:noFill/>
        </p:spPr>
      </p:pic>
      <p:sp>
        <p:nvSpPr>
          <p:cNvPr id="8" name="Rectangle 7"/>
          <p:cNvSpPr/>
          <p:nvPr/>
        </p:nvSpPr>
        <p:spPr>
          <a:xfrm>
            <a:off x="2071702" y="5211561"/>
            <a:ext cx="4444514" cy="646331"/>
          </a:xfrm>
          <a:prstGeom prst="rect">
            <a:avLst/>
          </a:prstGeom>
        </p:spPr>
        <p:txBody>
          <a:bodyPr wrap="square">
            <a:spAutoFit/>
          </a:bodyPr>
          <a:lstStyle/>
          <a:p>
            <a:pPr algn="ctr"/>
            <a:r>
              <a:rPr lang="pl-PL" dirty="0" smtClean="0"/>
              <a:t>Obrázok ukazuje</a:t>
            </a:r>
            <a:r>
              <a:rPr lang="pl-PL" dirty="0"/>
              <a:t>, ako sú elektróny emitované z kovovej dosky</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E1F44E5-9FB8-4181-B433-C93897A9A40A}" type="slidenum">
              <a:rPr lang="en-US" smtClean="0"/>
              <a:pPr/>
              <a:t>4</a:t>
            </a:fld>
            <a:endParaRPr lang="en-US"/>
          </a:p>
        </p:txBody>
      </p:sp>
      <p:sp>
        <p:nvSpPr>
          <p:cNvPr id="8" name="Content Placeholder 7"/>
          <p:cNvSpPr>
            <a:spLocks noGrp="1"/>
          </p:cNvSpPr>
          <p:nvPr>
            <p:ph idx="1"/>
          </p:nvPr>
        </p:nvSpPr>
        <p:spPr>
          <a:xfrm>
            <a:off x="428596" y="500042"/>
            <a:ext cx="8229600" cy="4525963"/>
          </a:xfrm>
        </p:spPr>
        <p:txBody>
          <a:bodyPr/>
          <a:lstStyle/>
          <a:p>
            <a:pPr algn="just"/>
            <a:r>
              <a:rPr lang="sk-SK" dirty="0" smtClean="0"/>
              <a:t>Fotoelektrický efekt pomohol fyzikom pochopiť kvantovú povahu svetla a elektrónov. Pojem dualita vlny a </a:t>
            </a:r>
            <a:r>
              <a:rPr lang="sk-SK" dirty="0" err="1" smtClean="0"/>
              <a:t>častic</a:t>
            </a:r>
            <a:r>
              <a:rPr lang="sk-SK" dirty="0" smtClean="0"/>
              <a:t> sa vyvinul kvôli fotoelektrickému efektu</a:t>
            </a:r>
            <a:endParaRPr lang="sk-SK"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4304" y="3356992"/>
            <a:ext cx="4873577" cy="3029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471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pPr algn="just"/>
            <a:r>
              <a:rPr lang="sk-SK" sz="2800" dirty="0" smtClean="0"/>
              <a:t>Nie každé elektromagnetické vlnenie spôsobí fotoelektrický efekt, ale len žiarenie s určitou frekvenciou alebo vyššou. Minimálna potrebná frekvencia sa nazýva </a:t>
            </a:r>
            <a:r>
              <a:rPr lang="sk-SK" sz="2800" b="1" dirty="0" smtClean="0"/>
              <a:t>prahová frekvencia</a:t>
            </a:r>
            <a:r>
              <a:rPr lang="sk-SK" sz="2800" dirty="0" smtClean="0"/>
              <a:t>.</a:t>
            </a:r>
          </a:p>
          <a:p>
            <a:pPr algn="just"/>
            <a:r>
              <a:rPr lang="sk-SK" sz="2800" dirty="0" smtClean="0"/>
              <a:t>Prahová frekvencia sa používa na nájdenie pracovnej funkcie </a:t>
            </a:r>
            <a:r>
              <a:rPr lang="sk-SK" sz="2800" dirty="0" smtClean="0">
                <a:latin typeface="Symbol" panose="05050102010706020507" pitchFamily="18" charset="2"/>
              </a:rPr>
              <a:t>w</a:t>
            </a:r>
            <a:r>
              <a:rPr lang="sk-SK" sz="2800" dirty="0" smtClean="0"/>
              <a:t>, čo je množstvo energie, ktoré drží elektrón na kovovom povrchu. Táto vlastnosť kovu nie je ovplyvnená prichádzajúcim žiarením. Ak svetelný lúč zasiahne kovový povrch s frekvenciou väčšou ako je prahová frekvencia, potom emitovaný elektrón bude určitú kinetickú energiu odovzdávať.</a:t>
            </a:r>
            <a:endParaRPr lang="sk-SK"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p14="http://schemas.microsoft.com/office/powerpoint/2010/main" val="154574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Content Placeholder 3"/>
              <p:cNvSpPr>
                <a:spLocks noGrp="1"/>
              </p:cNvSpPr>
              <p:nvPr>
                <p:ph idx="1"/>
              </p:nvPr>
            </p:nvSpPr>
            <p:spPr>
              <a:xfrm>
                <a:off x="428596" y="428604"/>
                <a:ext cx="8229600" cy="5929354"/>
              </a:xfrm>
            </p:spPr>
            <p:txBody>
              <a:bodyPr>
                <a:normAutofit lnSpcReduction="10000"/>
              </a:bodyPr>
              <a:lstStyle/>
              <a:p>
                <a:r>
                  <a:rPr lang="en-GB" sz="2800" dirty="0" smtClean="0"/>
                  <a:t>Energia</a:t>
                </a:r>
                <a:r>
                  <a:rPr lang="en-GB" sz="2800" dirty="0"/>
                  <a:t> </a:t>
                </a:r>
                <a:r>
                  <a:rPr lang="en-GB" sz="2800" dirty="0" err="1"/>
                  <a:t>fotónu</a:t>
                </a:r>
                <a:r>
                  <a:rPr lang="en-GB" sz="2800" dirty="0"/>
                  <a:t>, </a:t>
                </a:r>
                <a:r>
                  <a:rPr lang="en-GB" sz="2800" dirty="0" err="1"/>
                  <a:t>ktorá</a:t>
                </a:r>
                <a:r>
                  <a:rPr lang="en-GB" sz="2800" dirty="0"/>
                  <a:t> </a:t>
                </a:r>
                <a:r>
                  <a:rPr lang="en-GB" sz="2800" dirty="0" err="1"/>
                  <a:t>spôsobuje</a:t>
                </a:r>
                <a:r>
                  <a:rPr lang="en-GB" sz="2800" dirty="0"/>
                  <a:t> </a:t>
                </a:r>
                <a:r>
                  <a:rPr lang="en-GB" sz="2800" dirty="0" err="1"/>
                  <a:t>fotoelektrický</a:t>
                </a:r>
                <a:r>
                  <a:rPr lang="en-GB" sz="2800" dirty="0"/>
                  <a:t> </a:t>
                </a:r>
                <a:r>
                  <a:rPr lang="en-GB" sz="2800" dirty="0" err="1"/>
                  <a:t>efekt</a:t>
                </a:r>
                <a:r>
                  <a:rPr lang="en-GB" sz="2800" dirty="0"/>
                  <a:t>, </a:t>
                </a:r>
                <a:r>
                  <a:rPr lang="sk-SK" sz="2800" dirty="0" smtClean="0"/>
                  <a:t>je daná vzťahom</a:t>
                </a:r>
              </a:p>
              <a:p>
                <a:pPr marL="0" indent="0" algn="ctr">
                  <a:buNone/>
                </a:pPr>
                <a14:m>
                  <m:oMathPara xmlns:m="http://schemas.openxmlformats.org/officeDocument/2006/math">
                    <m:oMathParaPr>
                      <m:jc m:val="centerGroup"/>
                    </m:oMathParaPr>
                    <m:oMath xmlns:m="http://schemas.openxmlformats.org/officeDocument/2006/math">
                      <m:r>
                        <a:rPr lang="sk-SK" sz="2800" b="0" i="1" smtClean="0">
                          <a:latin typeface="Cambria Math"/>
                        </a:rPr>
                        <m:t>𝐸</m:t>
                      </m:r>
                      <m:r>
                        <a:rPr lang="sk-SK" sz="2800" b="0" i="1" smtClean="0">
                          <a:latin typeface="Cambria Math"/>
                        </a:rPr>
                        <m:t>=</m:t>
                      </m:r>
                      <m:r>
                        <a:rPr lang="sk-SK" sz="2800" b="0" i="1" smtClean="0">
                          <a:latin typeface="Cambria Math"/>
                        </a:rPr>
                        <m:t>h</m:t>
                      </m:r>
                      <m:r>
                        <a:rPr lang="sk-SK" sz="2800" b="0" i="1" smtClean="0">
                          <a:latin typeface="Cambria Math"/>
                          <a:ea typeface="Cambria Math"/>
                        </a:rPr>
                        <m:t>∙</m:t>
                      </m:r>
                      <m:r>
                        <a:rPr lang="sk-SK" sz="2800" b="0" i="1" smtClean="0">
                          <a:latin typeface="Cambria Math"/>
                          <a:ea typeface="Cambria Math"/>
                        </a:rPr>
                        <m:t>𝑓</m:t>
                      </m:r>
                      <m:r>
                        <a:rPr lang="sk-SK" sz="2800" b="0" i="1" smtClean="0">
                          <a:latin typeface="Cambria Math"/>
                          <a:ea typeface="Cambria Math"/>
                        </a:rPr>
                        <m:t>=</m:t>
                      </m:r>
                      <m:f>
                        <m:fPr>
                          <m:ctrlPr>
                            <a:rPr lang="sk-SK" sz="2800" b="0" i="1" smtClean="0">
                              <a:latin typeface="Cambria Math"/>
                              <a:ea typeface="Cambria Math"/>
                            </a:rPr>
                          </m:ctrlPr>
                        </m:fPr>
                        <m:num>
                          <m:r>
                            <a:rPr lang="sk-SK" sz="2800" b="0" i="1" smtClean="0">
                              <a:latin typeface="Cambria Math"/>
                              <a:ea typeface="Cambria Math"/>
                            </a:rPr>
                            <m:t>h</m:t>
                          </m:r>
                          <m:r>
                            <a:rPr lang="sk-SK" sz="2800" b="0" i="1" smtClean="0">
                              <a:latin typeface="Cambria Math"/>
                              <a:ea typeface="Cambria Math"/>
                            </a:rPr>
                            <m:t>∙</m:t>
                          </m:r>
                          <m:r>
                            <a:rPr lang="sk-SK" sz="2800" b="0" i="1" smtClean="0">
                              <a:latin typeface="Cambria Math"/>
                              <a:ea typeface="Cambria Math"/>
                            </a:rPr>
                            <m:t>𝑐</m:t>
                          </m:r>
                        </m:num>
                        <m:den>
                          <m:r>
                            <a:rPr lang="sk-SK" sz="2800" b="0" i="1" smtClean="0">
                              <a:latin typeface="Cambria Math"/>
                              <a:ea typeface="Cambria Math"/>
                            </a:rPr>
                            <m:t>𝜆</m:t>
                          </m:r>
                        </m:den>
                      </m:f>
                    </m:oMath>
                  </m:oMathPara>
                </a14:m>
                <a:endParaRPr lang="sk-SK" sz="2800" dirty="0" smtClean="0"/>
              </a:p>
              <a:p>
                <a:pPr>
                  <a:buNone/>
                </a:pPr>
                <a:r>
                  <a:rPr lang="en-GB" sz="2800" dirty="0" smtClean="0"/>
                  <a:t>	</a:t>
                </a:r>
                <a:r>
                  <a:rPr lang="sk-SK" sz="2800" dirty="0" smtClean="0"/>
                  <a:t>kde</a:t>
                </a:r>
                <a:r>
                  <a:rPr lang="en-GB" sz="2800" dirty="0" smtClean="0"/>
                  <a:t>:</a:t>
                </a:r>
                <a:endParaRPr lang="en-GB" sz="2800" dirty="0" smtClean="0"/>
              </a:p>
              <a:p>
                <a:pPr lvl="1">
                  <a:buFont typeface="Courier New" pitchFamily="49" charset="0"/>
                  <a:buChar char="o"/>
                </a:pPr>
                <a:r>
                  <a:rPr lang="en-GB" i="1" dirty="0"/>
                  <a:t>h</a:t>
                </a:r>
                <a:r>
                  <a:rPr lang="en-GB" sz="2400" dirty="0" smtClean="0"/>
                  <a:t> </a:t>
                </a:r>
                <a:r>
                  <a:rPr lang="sk-SK" sz="2400" dirty="0" smtClean="0"/>
                  <a:t>je </a:t>
                </a:r>
                <a:r>
                  <a:rPr lang="en-GB" sz="2400" dirty="0" smtClean="0"/>
                  <a:t>Planck</a:t>
                </a:r>
                <a:r>
                  <a:rPr lang="sk-SK" sz="2400" dirty="0" err="1" smtClean="0"/>
                  <a:t>ova</a:t>
                </a:r>
                <a:r>
                  <a:rPr lang="en-GB" sz="2400" dirty="0" smtClean="0"/>
                  <a:t> </a:t>
                </a:r>
                <a:r>
                  <a:rPr lang="sk-SK" sz="2400" dirty="0" smtClean="0"/>
                  <a:t>konštanta</a:t>
                </a:r>
                <a:r>
                  <a:rPr lang="en-GB" sz="2400" dirty="0" smtClean="0"/>
                  <a:t>, 6</a:t>
                </a:r>
                <a:r>
                  <a:rPr lang="sk-SK" sz="2400" dirty="0" smtClean="0"/>
                  <a:t>,</a:t>
                </a:r>
                <a:r>
                  <a:rPr lang="en-GB" sz="2400" dirty="0" smtClean="0"/>
                  <a:t>626</a:t>
                </a:r>
                <a:r>
                  <a:rPr lang="sk-SK" sz="2400" dirty="0" smtClean="0"/>
                  <a:t>.</a:t>
                </a:r>
                <a:r>
                  <a:rPr lang="en-GB" sz="2400" dirty="0" smtClean="0"/>
                  <a:t>10</a:t>
                </a:r>
                <a:r>
                  <a:rPr lang="en-GB" sz="2400" baseline="30000" dirty="0" smtClean="0"/>
                  <a:t>-34</a:t>
                </a:r>
                <a:r>
                  <a:rPr lang="en-GB" sz="2400" dirty="0" smtClean="0"/>
                  <a:t> J</a:t>
                </a:r>
                <a:r>
                  <a:rPr lang="sk-SK" sz="2400" dirty="0" smtClean="0"/>
                  <a:t>.</a:t>
                </a:r>
                <a:r>
                  <a:rPr lang="en-GB" sz="2400" dirty="0" smtClean="0"/>
                  <a:t>s</a:t>
                </a:r>
                <a:r>
                  <a:rPr lang="en-GB" sz="2400" dirty="0" smtClean="0"/>
                  <a:t>, </a:t>
                </a:r>
              </a:p>
              <a:p>
                <a:pPr lvl="1">
                  <a:buFont typeface="Courier New" pitchFamily="49" charset="0"/>
                  <a:buChar char="o"/>
                </a:pPr>
                <a:r>
                  <a:rPr lang="en-GB" i="1" dirty="0"/>
                  <a:t>f</a:t>
                </a:r>
                <a:r>
                  <a:rPr lang="en-GB" sz="2400" dirty="0" smtClean="0"/>
                  <a:t> </a:t>
                </a:r>
                <a:r>
                  <a:rPr lang="en-GB" sz="2400" dirty="0"/>
                  <a:t>je </a:t>
                </a:r>
                <a:r>
                  <a:rPr lang="en-GB" sz="2400" dirty="0" err="1"/>
                  <a:t>frekvencia</a:t>
                </a:r>
                <a:r>
                  <a:rPr lang="en-GB" sz="2400" dirty="0"/>
                  <a:t> </a:t>
                </a:r>
                <a:r>
                  <a:rPr lang="en-GB" sz="2400" dirty="0" err="1" smtClean="0"/>
                  <a:t>elektromagnetick</a:t>
                </a:r>
                <a:r>
                  <a:rPr lang="sk-SK" sz="2400" dirty="0" err="1" smtClean="0"/>
                  <a:t>ého</a:t>
                </a:r>
                <a:r>
                  <a:rPr lang="sk-SK" sz="2400" dirty="0" smtClean="0"/>
                  <a:t> vlnenia</a:t>
                </a:r>
                <a:r>
                  <a:rPr lang="en-GB" sz="2400" dirty="0" smtClean="0"/>
                  <a:t>, </a:t>
                </a:r>
                <a:endParaRPr lang="en-GB" sz="2400" dirty="0" smtClean="0"/>
              </a:p>
              <a:p>
                <a:pPr lvl="1">
                  <a:buFont typeface="Courier New" pitchFamily="49" charset="0"/>
                  <a:buChar char="o"/>
                </a:pPr>
                <a:r>
                  <a:rPr lang="sk-SK" i="1" dirty="0" smtClean="0"/>
                  <a:t>c </a:t>
                </a:r>
                <a:r>
                  <a:rPr lang="en-GB" sz="2400" dirty="0" smtClean="0"/>
                  <a:t>je </a:t>
                </a:r>
                <a:r>
                  <a:rPr lang="sk-SK" sz="2400" dirty="0" smtClean="0"/>
                  <a:t>rýchlosť svetla vo vákuu</a:t>
                </a:r>
                <a:r>
                  <a:rPr lang="en-GB" sz="2400" dirty="0" smtClean="0"/>
                  <a:t> </a:t>
                </a:r>
                <a:r>
                  <a:rPr lang="en-GB" sz="2400" dirty="0" smtClean="0"/>
                  <a:t>a </a:t>
                </a:r>
                <a:endParaRPr lang="en-GB" sz="2400" dirty="0" smtClean="0"/>
              </a:p>
              <a:p>
                <a:pPr lvl="1">
                  <a:buFont typeface="Courier New" pitchFamily="49" charset="0"/>
                  <a:buChar char="o"/>
                </a:pPr>
                <a:r>
                  <a:rPr lang="en-GB" i="1" dirty="0" smtClean="0">
                    <a:sym typeface="Symbol"/>
                  </a:rPr>
                  <a:t></a:t>
                </a:r>
                <a:r>
                  <a:rPr lang="en-GB" sz="2400" dirty="0" smtClean="0"/>
                  <a:t> </a:t>
                </a:r>
                <a:r>
                  <a:rPr lang="sk-SK" sz="2400" dirty="0" smtClean="0"/>
                  <a:t>vlnová dĺžka svetla</a:t>
                </a:r>
                <a:r>
                  <a:rPr lang="en-GB" sz="2400" dirty="0" smtClean="0"/>
                  <a:t>. </a:t>
                </a:r>
                <a:endParaRPr lang="en-GB" sz="2400" dirty="0" smtClean="0"/>
              </a:p>
              <a:p>
                <a:pPr lvl="1">
                  <a:buNone/>
                </a:pPr>
                <a:endParaRPr lang="en-GB" sz="2400" dirty="0" smtClean="0"/>
              </a:p>
              <a:p>
                <a:pPr>
                  <a:buFont typeface="Wingdings" pitchFamily="2" charset="2"/>
                  <a:buChar char="ü"/>
                </a:pPr>
                <a:r>
                  <a:rPr lang="en-GB" sz="2800" dirty="0" err="1"/>
                  <a:t>Ak</a:t>
                </a:r>
                <a:r>
                  <a:rPr lang="en-GB" sz="2800" dirty="0"/>
                  <a:t> </a:t>
                </a:r>
                <a:r>
                  <a:rPr lang="en-GB" sz="2800" dirty="0" err="1"/>
                  <a:t>má</a:t>
                </a:r>
                <a:r>
                  <a:rPr lang="en-GB" sz="2800" dirty="0"/>
                  <a:t> </a:t>
                </a:r>
                <a:r>
                  <a:rPr lang="en-GB" sz="2800" dirty="0" err="1"/>
                  <a:t>fotón</a:t>
                </a:r>
                <a:r>
                  <a:rPr lang="en-GB" sz="2800" dirty="0"/>
                  <a:t> </a:t>
                </a:r>
                <a:r>
                  <a:rPr lang="sk-SK" sz="2800" dirty="0" smtClean="0"/>
                  <a:t>veľkú </a:t>
                </a:r>
                <a:r>
                  <a:rPr lang="en-GB" sz="2800" dirty="0" err="1" smtClean="0"/>
                  <a:t>energi</a:t>
                </a:r>
                <a:r>
                  <a:rPr lang="sk-SK" sz="2800" dirty="0" smtClean="0"/>
                  <a:t>u</a:t>
                </a:r>
                <a:r>
                  <a:rPr lang="en-GB" sz="2800" dirty="0" smtClean="0"/>
                  <a:t>, </a:t>
                </a:r>
                <a:r>
                  <a:rPr lang="en-GB" sz="2800" dirty="0" err="1"/>
                  <a:t>môže</a:t>
                </a:r>
                <a:r>
                  <a:rPr lang="en-GB" sz="2800" dirty="0"/>
                  <a:t> </a:t>
                </a:r>
                <a:r>
                  <a:rPr lang="en-GB" sz="2800" dirty="0" err="1"/>
                  <a:t>dôjsť</a:t>
                </a:r>
                <a:r>
                  <a:rPr lang="en-GB" sz="2800" dirty="0"/>
                  <a:t> k </a:t>
                </a:r>
                <a:r>
                  <a:rPr lang="en-GB" sz="2800" dirty="0" err="1"/>
                  <a:t>rozptýleniu</a:t>
                </a:r>
                <a:r>
                  <a:rPr lang="en-GB" sz="2800" dirty="0"/>
                  <a:t> </a:t>
                </a:r>
                <a:r>
                  <a:rPr lang="sk-SK" sz="2800" dirty="0" smtClean="0"/>
                  <a:t>elektrónov </a:t>
                </a:r>
                <a:r>
                  <a:rPr lang="en-GB" sz="2800" dirty="0" smtClean="0"/>
                  <a:t>(~ </a:t>
                </a:r>
                <a:r>
                  <a:rPr lang="en-GB" sz="2800" dirty="0" err="1"/>
                  <a:t>tisíc</a:t>
                </a:r>
                <a:r>
                  <a:rPr lang="en-GB" sz="2800" dirty="0"/>
                  <a:t> eV) </a:t>
                </a:r>
                <a:r>
                  <a:rPr lang="en-GB" sz="2800" dirty="0" err="1"/>
                  <a:t>alebo</a:t>
                </a:r>
                <a:r>
                  <a:rPr lang="en-GB" sz="2800" dirty="0"/>
                  <a:t> </a:t>
                </a:r>
                <a:r>
                  <a:rPr lang="sk-SK" sz="2800" dirty="0" smtClean="0"/>
                  <a:t>vzniku elektrónových </a:t>
                </a:r>
                <a:r>
                  <a:rPr lang="en-GB" sz="2800" dirty="0" err="1" smtClean="0"/>
                  <a:t>párov</a:t>
                </a:r>
                <a:r>
                  <a:rPr lang="en-GB" sz="2800" dirty="0" smtClean="0"/>
                  <a:t> </a:t>
                </a:r>
                <a:r>
                  <a:rPr lang="en-GB" sz="2800" dirty="0"/>
                  <a:t>(~ </a:t>
                </a:r>
                <a:r>
                  <a:rPr lang="en-GB" sz="2800" dirty="0" err="1"/>
                  <a:t>miliónov</a:t>
                </a:r>
                <a:r>
                  <a:rPr lang="en-GB" sz="2800" dirty="0"/>
                  <a:t> eV).</a:t>
                </a:r>
                <a:endParaRPr lang="en-US" sz="3000" dirty="0"/>
              </a:p>
              <a:p>
                <a:pPr>
                  <a:buNone/>
                </a:pPr>
                <a:endParaRPr lang="en-US" sz="3000" dirty="0"/>
              </a:p>
              <a:p>
                <a:endParaRPr lang="en-US" dirty="0"/>
              </a:p>
            </p:txBody>
          </p:sp>
        </mc:Choice>
        <mc:Fallback>
          <p:sp>
            <p:nvSpPr>
              <p:cNvPr id="4" name="Content Placeholder 3"/>
              <p:cNvSpPr>
                <a:spLocks noGrp="1" noRot="1" noChangeAspect="1" noMove="1" noResize="1" noEditPoints="1" noAdjustHandles="1" noChangeArrowheads="1" noChangeShapeType="1" noTextEdit="1"/>
              </p:cNvSpPr>
              <p:nvPr>
                <p:ph idx="1"/>
              </p:nvPr>
            </p:nvSpPr>
            <p:spPr>
              <a:xfrm>
                <a:off x="428596" y="428604"/>
                <a:ext cx="8229600" cy="5929354"/>
              </a:xfrm>
              <a:blipFill rotWithShape="1">
                <a:blip r:embed="rId2"/>
                <a:stretch>
                  <a:fillRect l="-1259" t="-1644" r="-741"/>
                </a:stretch>
              </a:blipFill>
            </p:spPr>
            <p:txBody>
              <a:bodyPr/>
              <a:lstStyle/>
              <a:p>
                <a:r>
                  <a:rPr lang="sk-SK">
                    <a:noFill/>
                  </a:rPr>
                  <a:t> </a:t>
                </a:r>
              </a:p>
            </p:txBody>
          </p:sp>
        </mc:Fallback>
      </mc:AlternateContent>
      <p:sp>
        <p:nvSpPr>
          <p:cNvPr id="3" name="Slide Number Placeholder 2"/>
          <p:cNvSpPr>
            <a:spLocks noGrp="1"/>
          </p:cNvSpPr>
          <p:nvPr>
            <p:ph type="sldNum" sz="quarter" idx="12"/>
          </p:nvPr>
        </p:nvSpPr>
        <p:spPr/>
        <p:txBody>
          <a:bodyPr/>
          <a:lstStyle/>
          <a:p>
            <a:fld id="{1E1F44E5-9FB8-4181-B433-C93897A9A40A}" type="slidenum">
              <a:rPr lang="en-US" smtClean="0"/>
              <a:pPr/>
              <a:t>6</a:t>
            </a:fld>
            <a:endParaRPr lang="en-US"/>
          </a:p>
        </p:txBody>
      </p:sp>
    </p:spTree>
    <p:extLst>
      <p:ext uri="{BB962C8B-B14F-4D97-AF65-F5344CB8AC3E}">
        <p14:creationId xmlns:p14="http://schemas.microsoft.com/office/powerpoint/2010/main" val="154574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sk-SK" sz="2800" dirty="0" smtClean="0"/>
              <a:t>Intenzita svetla nespôsobuje uvoľnenie elektrónov,  to je </a:t>
            </a:r>
            <a:r>
              <a:rPr lang="sk-SK" sz="2800" smtClean="0"/>
              <a:t>možné dosiahnuť </a:t>
            </a:r>
            <a:r>
              <a:rPr lang="sk-SK" sz="2800" dirty="0" smtClean="0"/>
              <a:t>len ak svetlo dosiahne prahovú frekvenciu alebo vyššiu. Zvýšenie intenzity svetla však zvýši počet emitovaných elektrónov, pokiaľ je frekvencia nad krivkou.</a:t>
            </a:r>
            <a:endParaRPr lang="sk-SK" sz="3000" dirty="0" smtClean="0"/>
          </a:p>
          <a:p>
            <a:pPr>
              <a:buNone/>
            </a:pPr>
            <a:endParaRPr lang="sk-SK" sz="3000" dirty="0" smtClean="0"/>
          </a:p>
          <a:p>
            <a:endParaRPr lang="sk-SK"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7</a:t>
            </a:fld>
            <a:endParaRPr lang="en-US"/>
          </a:p>
        </p:txBody>
      </p:sp>
      <p:pic>
        <p:nvPicPr>
          <p:cNvPr id="23554" name="Picture 2" descr="Graph shows the dependence of the kinetic energy of photoelectrons at the surface on the frequency of incident radiation. Plots for two metals are shown. Both give linear plots with one slope. Each metal surface has its own cut-off frequency."/>
          <p:cNvPicPr>
            <a:picLocks noChangeAspect="1" noChangeArrowheads="1"/>
          </p:cNvPicPr>
          <p:nvPr/>
        </p:nvPicPr>
        <p:blipFill>
          <a:blip r:embed="rId2"/>
          <a:srcRect/>
          <a:stretch>
            <a:fillRect/>
          </a:stretch>
        </p:blipFill>
        <p:spPr bwMode="auto">
          <a:xfrm rot="314392">
            <a:off x="3275856" y="3130454"/>
            <a:ext cx="4415574" cy="306079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545743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276</Words>
  <Application>Microsoft Office PowerPoint</Application>
  <PresentationFormat>Prezentácia na obrazovke (4:3)</PresentationFormat>
  <Paragraphs>26</Paragraphs>
  <Slides>7</Slides>
  <Notes>0</Notes>
  <HiddenSlides>0</HiddenSlides>
  <MMClips>0</MMClips>
  <ScaleCrop>false</ScaleCrop>
  <HeadingPairs>
    <vt:vector size="4" baseType="variant">
      <vt:variant>
        <vt:lpstr>Motív</vt:lpstr>
      </vt:variant>
      <vt:variant>
        <vt:i4>1</vt:i4>
      </vt:variant>
      <vt:variant>
        <vt:lpstr>Nadpisy snímok</vt:lpstr>
      </vt:variant>
      <vt:variant>
        <vt:i4>7</vt:i4>
      </vt:variant>
    </vt:vector>
  </HeadingPairs>
  <TitlesOfParts>
    <vt:vector size="8" baseType="lpstr">
      <vt:lpstr>Office Theme</vt:lpstr>
      <vt:lpstr>Názov kurzu</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Zuzana Palkova</cp:lastModifiedBy>
  <cp:revision>49</cp:revision>
  <dcterms:created xsi:type="dcterms:W3CDTF">2017-03-08T21:43:37Z</dcterms:created>
  <dcterms:modified xsi:type="dcterms:W3CDTF">2018-07-11T19:58:52Z</dcterms:modified>
</cp:coreProperties>
</file>