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59" r:id="rId4"/>
    <p:sldId id="260" r:id="rId5"/>
    <p:sldId id="261"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5/22/2018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54636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latin typeface="Times New Roman" pitchFamily="18" charset="0"/>
                <a:cs typeface="Times New Roman" pitchFamily="18" charset="0"/>
              </a:rPr>
              <a:t>Numele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cursului</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err="1">
                <a:solidFill>
                  <a:srgbClr val="29C1AF"/>
                </a:solidFill>
              </a:rPr>
              <a:t>Emisia</a:t>
            </a:r>
            <a:r>
              <a:rPr lang="en-US" dirty="0">
                <a:solidFill>
                  <a:srgbClr val="29C1AF"/>
                </a:solidFill>
              </a:rPr>
              <a:t> </a:t>
            </a:r>
            <a:r>
              <a:rPr lang="en-US" dirty="0" err="1">
                <a:solidFill>
                  <a:srgbClr val="29C1AF"/>
                </a:solidFill>
              </a:rPr>
              <a:t>fotoelectric</a:t>
            </a:r>
            <a:r>
              <a:rPr lang="ro-RO" dirty="0">
                <a:solidFill>
                  <a:srgbClr val="29C1AF"/>
                </a:solidFill>
              </a:rPr>
              <a:t>ă</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rmAutofit fontScale="92500" lnSpcReduction="10000"/>
          </a:bodyPr>
          <a:lstStyle/>
          <a:p>
            <a:pPr algn="just"/>
            <a:r>
              <a:rPr lang="en-GB" dirty="0" err="1"/>
              <a:t>Cercetarea</a:t>
            </a:r>
            <a:r>
              <a:rPr lang="en-GB" dirty="0"/>
              <a:t> </a:t>
            </a:r>
            <a:r>
              <a:rPr lang="en-GB" dirty="0" err="1"/>
              <a:t>efectului</a:t>
            </a:r>
            <a:r>
              <a:rPr lang="en-GB" dirty="0"/>
              <a:t> </a:t>
            </a:r>
            <a:r>
              <a:rPr lang="en-GB" dirty="0" err="1"/>
              <a:t>fotoelectric</a:t>
            </a:r>
            <a:r>
              <a:rPr lang="en-GB" dirty="0"/>
              <a:t> a </a:t>
            </a:r>
            <a:r>
              <a:rPr lang="en-GB" dirty="0" err="1"/>
              <a:t>fost</a:t>
            </a:r>
            <a:r>
              <a:rPr lang="en-GB" dirty="0"/>
              <a:t> </a:t>
            </a:r>
            <a:r>
              <a:rPr lang="en-GB" dirty="0" err="1"/>
              <a:t>inițiată</a:t>
            </a:r>
            <a:r>
              <a:rPr lang="en-GB" dirty="0"/>
              <a:t> </a:t>
            </a:r>
            <a:r>
              <a:rPr lang="en-GB" dirty="0" err="1"/>
              <a:t>în</a:t>
            </a:r>
            <a:r>
              <a:rPr lang="en-GB" dirty="0"/>
              <a:t> 1887 de </a:t>
            </a:r>
            <a:r>
              <a:rPr lang="en-GB" dirty="0" err="1"/>
              <a:t>către</a:t>
            </a:r>
            <a:r>
              <a:rPr lang="en-GB" dirty="0"/>
              <a:t> H. R. Hertz – </a:t>
            </a:r>
            <a:r>
              <a:rPr lang="ro-RO" dirty="0"/>
              <a:t>vă sună cunoscut </a:t>
            </a:r>
            <a:r>
              <a:rPr lang="en-GB" dirty="0" err="1"/>
              <a:t>numel</a:t>
            </a:r>
            <a:r>
              <a:rPr lang="ro-RO" dirty="0"/>
              <a:t>e</a:t>
            </a:r>
            <a:r>
              <a:rPr lang="en-GB" dirty="0"/>
              <a:t>? </a:t>
            </a:r>
            <a:r>
              <a:rPr lang="en-GB" dirty="0" err="1"/>
              <a:t>Unitatea</a:t>
            </a:r>
            <a:r>
              <a:rPr lang="en-GB" dirty="0"/>
              <a:t> de </a:t>
            </a:r>
            <a:r>
              <a:rPr lang="en-GB" dirty="0" err="1"/>
              <a:t>frecvență</a:t>
            </a:r>
            <a:r>
              <a:rPr lang="en-GB" dirty="0"/>
              <a:t> </a:t>
            </a:r>
            <a:r>
              <a:rPr lang="en-GB" dirty="0" err="1"/>
              <a:t>este</a:t>
            </a:r>
            <a:r>
              <a:rPr lang="en-GB" dirty="0"/>
              <a:t> </a:t>
            </a:r>
            <a:r>
              <a:rPr lang="en-GB" dirty="0" err="1"/>
              <a:t>numită</a:t>
            </a:r>
            <a:r>
              <a:rPr lang="en-GB" dirty="0"/>
              <a:t> </a:t>
            </a:r>
            <a:r>
              <a:rPr lang="en-GB" dirty="0" err="1"/>
              <a:t>după</a:t>
            </a:r>
            <a:r>
              <a:rPr lang="en-GB" dirty="0"/>
              <a:t> el!</a:t>
            </a:r>
            <a:endParaRPr lang="ro-RO" dirty="0"/>
          </a:p>
          <a:p>
            <a:pPr algn="just"/>
            <a:r>
              <a:rPr lang="en-GB" dirty="0" err="1"/>
              <a:t>Hert</a:t>
            </a:r>
            <a:r>
              <a:rPr lang="ro-RO" dirty="0"/>
              <a:t>z</a:t>
            </a:r>
            <a:r>
              <a:rPr lang="en-GB" dirty="0"/>
              <a:t> a </a:t>
            </a:r>
            <a:r>
              <a:rPr lang="en-GB" dirty="0" err="1"/>
              <a:t>descoperit</a:t>
            </a:r>
            <a:r>
              <a:rPr lang="en-GB" dirty="0"/>
              <a:t> </a:t>
            </a:r>
            <a:r>
              <a:rPr lang="en-GB" dirty="0" err="1"/>
              <a:t>că</a:t>
            </a:r>
            <a:r>
              <a:rPr lang="en-GB" dirty="0"/>
              <a:t> </a:t>
            </a:r>
            <a:r>
              <a:rPr lang="en-GB" dirty="0" err="1"/>
              <a:t>dacă</a:t>
            </a:r>
            <a:r>
              <a:rPr lang="en-GB" dirty="0"/>
              <a:t> </a:t>
            </a:r>
            <a:r>
              <a:rPr lang="en-GB" dirty="0" err="1"/>
              <a:t>lumina</a:t>
            </a:r>
            <a:r>
              <a:rPr lang="en-GB" dirty="0"/>
              <a:t> </a:t>
            </a:r>
            <a:r>
              <a:rPr lang="en-GB" dirty="0" err="1"/>
              <a:t>ultravioletă</a:t>
            </a:r>
            <a:r>
              <a:rPr lang="en-GB" dirty="0"/>
              <a:t> </a:t>
            </a:r>
            <a:r>
              <a:rPr lang="en-GB" dirty="0" err="1"/>
              <a:t>strălucea</a:t>
            </a:r>
            <a:r>
              <a:rPr lang="en-GB" dirty="0"/>
              <a:t> pe un </a:t>
            </a:r>
            <a:r>
              <a:rPr lang="en-GB" dirty="0" err="1"/>
              <a:t>spațiu</a:t>
            </a:r>
            <a:r>
              <a:rPr lang="en-GB" dirty="0"/>
              <a:t> de </a:t>
            </a:r>
            <a:r>
              <a:rPr lang="en-GB" dirty="0" err="1"/>
              <a:t>scânteie</a:t>
            </a:r>
            <a:r>
              <a:rPr lang="en-GB" dirty="0"/>
              <a:t> </a:t>
            </a:r>
            <a:r>
              <a:rPr lang="en-GB" dirty="0" err="1"/>
              <a:t>într</a:t>
            </a:r>
            <a:r>
              <a:rPr lang="en-GB" dirty="0"/>
              <a:t>-un tub vid, </a:t>
            </a:r>
            <a:r>
              <a:rPr lang="ro-RO" dirty="0"/>
              <a:t>aceasta a facilitat </a:t>
            </a:r>
            <a:r>
              <a:rPr lang="en-GB" dirty="0" err="1"/>
              <a:t>trecerea</a:t>
            </a:r>
            <a:r>
              <a:rPr lang="en-GB" dirty="0"/>
              <a:t> </a:t>
            </a:r>
            <a:r>
              <a:rPr lang="en-GB" dirty="0" err="1"/>
              <a:t>scânteii</a:t>
            </a:r>
            <a:r>
              <a:rPr lang="en-GB" dirty="0"/>
              <a:t>.</a:t>
            </a:r>
            <a:r>
              <a:rPr lang="ro-RO" dirty="0"/>
              <a:t> </a:t>
            </a:r>
            <a:r>
              <a:rPr lang="en-GB" dirty="0" err="1"/>
              <a:t>Aceasta</a:t>
            </a:r>
            <a:r>
              <a:rPr lang="en-GB" dirty="0"/>
              <a:t> a </a:t>
            </a:r>
            <a:r>
              <a:rPr lang="en-GB" dirty="0" err="1"/>
              <a:t>condus</a:t>
            </a:r>
            <a:r>
              <a:rPr lang="en-GB" dirty="0"/>
              <a:t> </a:t>
            </a:r>
            <a:r>
              <a:rPr lang="en-GB" dirty="0" err="1"/>
              <a:t>imediat</a:t>
            </a:r>
            <a:r>
              <a:rPr lang="en-GB" dirty="0"/>
              <a:t> la o </a:t>
            </a:r>
            <a:r>
              <a:rPr lang="en-GB" dirty="0" err="1"/>
              <a:t>serie</a:t>
            </a:r>
            <a:r>
              <a:rPr lang="en-GB" dirty="0"/>
              <a:t> de </a:t>
            </a:r>
            <a:r>
              <a:rPr lang="en-GB" dirty="0" err="1"/>
              <a:t>investigații</a:t>
            </a:r>
            <a:r>
              <a:rPr lang="en-GB" dirty="0"/>
              <a:t> </a:t>
            </a:r>
            <a:r>
              <a:rPr lang="en-GB" dirty="0" err="1"/>
              <a:t>în</a:t>
            </a:r>
            <a:r>
              <a:rPr lang="en-GB" dirty="0"/>
              <a:t> </a:t>
            </a:r>
            <a:r>
              <a:rPr lang="en-GB" dirty="0" err="1"/>
              <a:t>universități</a:t>
            </a:r>
            <a:r>
              <a:rPr lang="en-GB" dirty="0"/>
              <a:t> </a:t>
            </a:r>
            <a:r>
              <a:rPr lang="en-GB" dirty="0" err="1"/>
              <a:t>și</a:t>
            </a:r>
            <a:r>
              <a:rPr lang="en-GB" dirty="0"/>
              <a:t> a </a:t>
            </a:r>
            <a:r>
              <a:rPr lang="en-GB" dirty="0" err="1"/>
              <a:t>fost</a:t>
            </a:r>
            <a:r>
              <a:rPr lang="en-GB" dirty="0"/>
              <a:t> </a:t>
            </a:r>
            <a:r>
              <a:rPr lang="en-GB" dirty="0" err="1"/>
              <a:t>descoperit</a:t>
            </a:r>
            <a:r>
              <a:rPr lang="en-GB" dirty="0"/>
              <a:t> </a:t>
            </a:r>
            <a:r>
              <a:rPr lang="en-GB" dirty="0" err="1"/>
              <a:t>efectul</a:t>
            </a:r>
            <a:r>
              <a:rPr lang="en-GB" dirty="0"/>
              <a:t> </a:t>
            </a:r>
            <a:r>
              <a:rPr lang="en-GB" dirty="0" err="1"/>
              <a:t>fotoelectric</a:t>
            </a:r>
            <a:r>
              <a:rPr lang="en-GB" dirty="0"/>
              <a:t>.</a:t>
            </a:r>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pic>
        <p:nvPicPr>
          <p:cNvPr id="7" name="Picture 2" descr="Image result for photoelectric effect"/>
          <p:cNvPicPr>
            <a:picLocks noChangeAspect="1" noChangeArrowheads="1"/>
          </p:cNvPicPr>
          <p:nvPr/>
        </p:nvPicPr>
        <p:blipFill>
          <a:blip r:embed="rId2"/>
          <a:srcRect/>
          <a:stretch>
            <a:fillRect/>
          </a:stretch>
        </p:blipFill>
        <p:spPr bwMode="auto">
          <a:xfrm>
            <a:off x="6012160" y="4534619"/>
            <a:ext cx="2571750" cy="1990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pPr algn="just"/>
            <a:r>
              <a:rPr lang="en-GB" sz="2800" dirty="0" err="1"/>
              <a:t>Efectul</a:t>
            </a:r>
            <a:r>
              <a:rPr lang="en-GB" sz="2800" dirty="0"/>
              <a:t> </a:t>
            </a:r>
            <a:r>
              <a:rPr lang="en-GB" sz="2800" dirty="0" err="1"/>
              <a:t>fotoelectric</a:t>
            </a:r>
            <a:r>
              <a:rPr lang="en-GB" sz="2800" dirty="0"/>
              <a:t> </a:t>
            </a:r>
            <a:r>
              <a:rPr lang="ro-RO" sz="2800" dirty="0"/>
              <a:t>are la bază </a:t>
            </a:r>
            <a:r>
              <a:rPr lang="en-GB" sz="2800" dirty="0" err="1"/>
              <a:t>ideea</a:t>
            </a:r>
            <a:r>
              <a:rPr lang="en-GB" sz="2800" dirty="0"/>
              <a:t> </a:t>
            </a:r>
            <a:r>
              <a:rPr lang="en-GB" sz="2800" dirty="0" err="1"/>
              <a:t>că</a:t>
            </a:r>
            <a:r>
              <a:rPr lang="en-GB" sz="2800" dirty="0"/>
              <a:t> </a:t>
            </a:r>
            <a:r>
              <a:rPr lang="en-GB" sz="2800" dirty="0" err="1"/>
              <a:t>radiația</a:t>
            </a:r>
            <a:r>
              <a:rPr lang="en-GB" sz="2800" dirty="0"/>
              <a:t> </a:t>
            </a:r>
            <a:r>
              <a:rPr lang="en-GB" sz="2800" dirty="0" err="1"/>
              <a:t>electromagnetică</a:t>
            </a:r>
            <a:r>
              <a:rPr lang="en-GB" sz="2800" dirty="0"/>
              <a:t> </a:t>
            </a:r>
            <a:r>
              <a:rPr lang="en-GB" sz="2800" dirty="0" err="1"/>
              <a:t>este</a:t>
            </a:r>
            <a:r>
              <a:rPr lang="en-GB" sz="2800" dirty="0"/>
              <a:t> </a:t>
            </a:r>
            <a:r>
              <a:rPr lang="en-GB" sz="2800" dirty="0" err="1"/>
              <a:t>făcută</a:t>
            </a:r>
            <a:r>
              <a:rPr lang="en-GB" sz="2800" dirty="0"/>
              <a:t> </a:t>
            </a:r>
            <a:r>
              <a:rPr lang="en-GB" sz="2800" dirty="0" err="1"/>
              <a:t>dintr</a:t>
            </a:r>
            <a:r>
              <a:rPr lang="en-GB" sz="2800" dirty="0"/>
              <a:t>-o </a:t>
            </a:r>
            <a:r>
              <a:rPr lang="en-GB" sz="2800" dirty="0" err="1"/>
              <a:t>serie</a:t>
            </a:r>
            <a:r>
              <a:rPr lang="en-GB" sz="2800" dirty="0"/>
              <a:t> de </a:t>
            </a:r>
            <a:r>
              <a:rPr lang="en-GB" sz="2800" dirty="0" err="1"/>
              <a:t>particule</a:t>
            </a:r>
            <a:r>
              <a:rPr lang="en-GB" sz="2800" dirty="0"/>
              <a:t> </a:t>
            </a:r>
            <a:r>
              <a:rPr lang="en-GB" sz="2800" dirty="0" err="1"/>
              <a:t>numite</a:t>
            </a:r>
            <a:r>
              <a:rPr lang="en-GB" sz="2800" dirty="0"/>
              <a:t> </a:t>
            </a:r>
            <a:r>
              <a:rPr lang="en-GB" sz="2800" dirty="0" err="1"/>
              <a:t>fotoni</a:t>
            </a:r>
            <a:r>
              <a:rPr lang="ro-RO" sz="2800" dirty="0"/>
              <a:t>.</a:t>
            </a:r>
          </a:p>
          <a:p>
            <a:pPr algn="just"/>
            <a:r>
              <a:rPr lang="en-GB" sz="2800" dirty="0" err="1"/>
              <a:t>Când</a:t>
            </a:r>
            <a:r>
              <a:rPr lang="en-GB" sz="2800" dirty="0"/>
              <a:t> un </a:t>
            </a:r>
            <a:r>
              <a:rPr lang="en-GB" sz="2800" dirty="0" err="1"/>
              <a:t>foton</a:t>
            </a:r>
            <a:r>
              <a:rPr lang="en-GB" sz="2800" dirty="0"/>
              <a:t> </a:t>
            </a:r>
            <a:r>
              <a:rPr lang="en-GB" sz="2800" dirty="0" err="1"/>
              <a:t>atinge</a:t>
            </a:r>
            <a:r>
              <a:rPr lang="en-GB" sz="2800" dirty="0"/>
              <a:t> un electron</a:t>
            </a:r>
            <a:r>
              <a:rPr lang="ro-RO" sz="2800" dirty="0"/>
              <a:t>,</a:t>
            </a:r>
            <a:r>
              <a:rPr lang="en-GB" sz="2800" dirty="0"/>
              <a:t> pe o </a:t>
            </a:r>
            <a:r>
              <a:rPr lang="en-GB" sz="2800" dirty="0" err="1"/>
              <a:t>suprafață</a:t>
            </a:r>
            <a:r>
              <a:rPr lang="en-GB" sz="2800" dirty="0"/>
              <a:t> </a:t>
            </a:r>
            <a:r>
              <a:rPr lang="en-GB" sz="2800" dirty="0" err="1"/>
              <a:t>metalică</a:t>
            </a:r>
            <a:r>
              <a:rPr lang="en-GB" sz="2800" dirty="0"/>
              <a:t>, </a:t>
            </a:r>
            <a:r>
              <a:rPr lang="en-GB" sz="2800" dirty="0" err="1"/>
              <a:t>electronul</a:t>
            </a:r>
            <a:r>
              <a:rPr lang="en-GB" sz="2800" dirty="0"/>
              <a:t> </a:t>
            </a:r>
            <a:r>
              <a:rPr lang="en-GB" sz="2800" dirty="0" err="1"/>
              <a:t>poate</a:t>
            </a:r>
            <a:r>
              <a:rPr lang="en-GB" sz="2800" dirty="0"/>
              <a:t> fi </a:t>
            </a:r>
            <a:r>
              <a:rPr lang="en-GB" sz="2800" dirty="0" err="1"/>
              <a:t>emis</a:t>
            </a:r>
            <a:r>
              <a:rPr lang="en-GB" sz="2800" dirty="0"/>
              <a:t>. </a:t>
            </a:r>
            <a:r>
              <a:rPr lang="en-GB" sz="2800" dirty="0" err="1"/>
              <a:t>Electronii</a:t>
            </a:r>
            <a:r>
              <a:rPr lang="en-GB" sz="2800" dirty="0"/>
              <a:t> </a:t>
            </a:r>
            <a:r>
              <a:rPr lang="en-GB" sz="2800" dirty="0" err="1"/>
              <a:t>emi</a:t>
            </a:r>
            <a:r>
              <a:rPr lang="ro-RO" sz="2800" dirty="0"/>
              <a:t>și</a:t>
            </a:r>
            <a:r>
              <a:rPr lang="en-GB" sz="2800" dirty="0"/>
              <a:t> se </a:t>
            </a:r>
            <a:r>
              <a:rPr lang="en-GB" sz="2800" dirty="0" err="1"/>
              <a:t>numesc</a:t>
            </a:r>
            <a:r>
              <a:rPr lang="en-GB" sz="2800" dirty="0"/>
              <a:t> </a:t>
            </a:r>
            <a:r>
              <a:rPr lang="en-GB" sz="2800" dirty="0" err="1"/>
              <a:t>fotoelectroni</a:t>
            </a:r>
            <a:r>
              <a:rPr lang="ro-RO" sz="2800" dirty="0"/>
              <a:t>.</a:t>
            </a:r>
            <a:endParaRPr lang="en-GB" sz="3000"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3</a:t>
            </a:fld>
            <a:endParaRPr lang="en-US"/>
          </a:p>
        </p:txBody>
      </p:sp>
      <p:pic>
        <p:nvPicPr>
          <p:cNvPr id="6148" name="Picture 4" descr="https://upload.wikimedia.org/wikipedia/commons/thumb/f/f5/Photoelectric_effect.svg/275px-Photoelectric_effect.svg.png"/>
          <p:cNvPicPr>
            <a:picLocks noChangeAspect="1" noChangeArrowheads="1"/>
          </p:cNvPicPr>
          <p:nvPr/>
        </p:nvPicPr>
        <p:blipFill>
          <a:blip r:embed="rId2"/>
          <a:srcRect/>
          <a:stretch>
            <a:fillRect/>
          </a:stretch>
        </p:blipFill>
        <p:spPr bwMode="auto">
          <a:xfrm>
            <a:off x="3143240" y="3286124"/>
            <a:ext cx="2619375" cy="1885950"/>
          </a:xfrm>
          <a:prstGeom prst="rect">
            <a:avLst/>
          </a:prstGeom>
          <a:noFill/>
        </p:spPr>
      </p:pic>
      <p:sp>
        <p:nvSpPr>
          <p:cNvPr id="8" name="Rectangle 7"/>
          <p:cNvSpPr/>
          <p:nvPr/>
        </p:nvSpPr>
        <p:spPr>
          <a:xfrm>
            <a:off x="2071702" y="5211561"/>
            <a:ext cx="4572000" cy="646331"/>
          </a:xfrm>
          <a:prstGeom prst="rect">
            <a:avLst/>
          </a:prstGeom>
        </p:spPr>
        <p:txBody>
          <a:bodyPr>
            <a:spAutoFit/>
          </a:bodyPr>
          <a:lstStyle/>
          <a:p>
            <a:pPr algn="ctr"/>
            <a:r>
              <a:rPr lang="ro-RO" dirty="0"/>
              <a:t>Aceasta diagramă </a:t>
            </a:r>
            <a:r>
              <a:rPr lang="pt-BR" dirty="0"/>
              <a:t>arată cum sunt emi</a:t>
            </a:r>
            <a:r>
              <a:rPr lang="ro-RO" dirty="0"/>
              <a:t>ș</a:t>
            </a:r>
            <a:r>
              <a:rPr lang="pt-BR" dirty="0"/>
              <a:t>i electroni</a:t>
            </a:r>
            <a:r>
              <a:rPr lang="ro-RO" dirty="0"/>
              <a:t>i</a:t>
            </a:r>
            <a:r>
              <a:rPr lang="pt-BR" dirty="0"/>
              <a:t> de pe o placă metalică</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
        <p:nvSpPr>
          <p:cNvPr id="8" name="Content Placeholder 7"/>
          <p:cNvSpPr>
            <a:spLocks noGrp="1"/>
          </p:cNvSpPr>
          <p:nvPr>
            <p:ph idx="1"/>
          </p:nvPr>
        </p:nvSpPr>
        <p:spPr>
          <a:xfrm>
            <a:off x="428596" y="500042"/>
            <a:ext cx="8229600" cy="4525963"/>
          </a:xfrm>
        </p:spPr>
        <p:txBody>
          <a:bodyPr/>
          <a:lstStyle/>
          <a:p>
            <a:pPr algn="just"/>
            <a:r>
              <a:rPr lang="en-GB" dirty="0" err="1"/>
              <a:t>Efectul</a:t>
            </a:r>
            <a:r>
              <a:rPr lang="en-GB" dirty="0"/>
              <a:t> </a:t>
            </a:r>
            <a:r>
              <a:rPr lang="en-GB" dirty="0" err="1"/>
              <a:t>fotoelectric</a:t>
            </a:r>
            <a:r>
              <a:rPr lang="en-GB" dirty="0"/>
              <a:t> a </a:t>
            </a:r>
            <a:r>
              <a:rPr lang="en-GB" dirty="0" err="1"/>
              <a:t>ajutat</a:t>
            </a:r>
            <a:r>
              <a:rPr lang="en-GB" dirty="0"/>
              <a:t> </a:t>
            </a:r>
            <a:r>
              <a:rPr lang="en-GB" dirty="0" err="1"/>
              <a:t>fizicienii</a:t>
            </a:r>
            <a:r>
              <a:rPr lang="en-GB" dirty="0"/>
              <a:t> </a:t>
            </a:r>
            <a:r>
              <a:rPr lang="en-GB" dirty="0" err="1"/>
              <a:t>să</a:t>
            </a:r>
            <a:r>
              <a:rPr lang="en-GB" dirty="0"/>
              <a:t> </a:t>
            </a:r>
            <a:r>
              <a:rPr lang="en-GB" dirty="0" err="1"/>
              <a:t>înțeleagă</a:t>
            </a:r>
            <a:r>
              <a:rPr lang="en-GB" dirty="0"/>
              <a:t> </a:t>
            </a:r>
            <a:r>
              <a:rPr lang="en-GB" dirty="0" err="1"/>
              <a:t>natura</a:t>
            </a:r>
            <a:r>
              <a:rPr lang="en-GB" dirty="0"/>
              <a:t> </a:t>
            </a:r>
            <a:r>
              <a:rPr lang="en-GB" dirty="0" err="1"/>
              <a:t>cuantică</a:t>
            </a:r>
            <a:r>
              <a:rPr lang="en-GB" dirty="0"/>
              <a:t> a </a:t>
            </a:r>
            <a:r>
              <a:rPr lang="en-GB" dirty="0" err="1"/>
              <a:t>luminii</a:t>
            </a:r>
            <a:r>
              <a:rPr lang="en-GB" dirty="0"/>
              <a:t> </a:t>
            </a:r>
            <a:r>
              <a:rPr lang="en-GB" dirty="0" err="1"/>
              <a:t>și</a:t>
            </a:r>
            <a:r>
              <a:rPr lang="en-GB" dirty="0"/>
              <a:t> a </a:t>
            </a:r>
            <a:r>
              <a:rPr lang="en-GB" dirty="0" err="1"/>
              <a:t>electronilor</a:t>
            </a:r>
            <a:r>
              <a:rPr lang="en-GB" dirty="0"/>
              <a:t>. </a:t>
            </a:r>
            <a:r>
              <a:rPr lang="en-GB" dirty="0" err="1"/>
              <a:t>Conceptul</a:t>
            </a:r>
            <a:r>
              <a:rPr lang="en-GB" dirty="0"/>
              <a:t> de </a:t>
            </a:r>
            <a:r>
              <a:rPr lang="en-GB" dirty="0" err="1"/>
              <a:t>dualitate</a:t>
            </a:r>
            <a:r>
              <a:rPr lang="en-GB" dirty="0"/>
              <a:t> </a:t>
            </a:r>
            <a:r>
              <a:rPr lang="en-GB" dirty="0" err="1"/>
              <a:t>undă-particulă</a:t>
            </a:r>
            <a:r>
              <a:rPr lang="en-GB" dirty="0"/>
              <a:t> a </a:t>
            </a:r>
            <a:r>
              <a:rPr lang="en-GB" dirty="0" err="1"/>
              <a:t>fost</a:t>
            </a:r>
            <a:r>
              <a:rPr lang="en-GB" dirty="0"/>
              <a:t> </a:t>
            </a:r>
            <a:r>
              <a:rPr lang="en-GB" dirty="0" err="1"/>
              <a:t>dezvoltat</a:t>
            </a:r>
            <a:r>
              <a:rPr lang="en-GB" dirty="0"/>
              <a:t> </a:t>
            </a:r>
            <a:r>
              <a:rPr lang="ro-RO" dirty="0"/>
              <a:t>în urma </a:t>
            </a:r>
            <a:r>
              <a:rPr lang="en-GB" dirty="0" err="1"/>
              <a:t>efectului</a:t>
            </a:r>
            <a:r>
              <a:rPr lang="en-GB" dirty="0"/>
              <a:t> </a:t>
            </a:r>
            <a:r>
              <a:rPr lang="en-GB" dirty="0" err="1"/>
              <a:t>fotoelectric</a:t>
            </a:r>
            <a:r>
              <a:rPr lang="ro-RO" dirty="0"/>
              <a:t>.</a:t>
            </a:r>
            <a:endParaRPr lang="en-GB" dirty="0"/>
          </a:p>
        </p:txBody>
      </p:sp>
      <p:pic>
        <p:nvPicPr>
          <p:cNvPr id="5128" name="Picture 8" descr="Picture"/>
          <p:cNvPicPr>
            <a:picLocks noChangeAspect="1" noChangeArrowheads="1"/>
          </p:cNvPicPr>
          <p:nvPr/>
        </p:nvPicPr>
        <p:blipFill>
          <a:blip r:embed="rId2"/>
          <a:srcRect/>
          <a:stretch>
            <a:fillRect/>
          </a:stretch>
        </p:blipFill>
        <p:spPr bwMode="auto">
          <a:xfrm>
            <a:off x="3500430" y="3043256"/>
            <a:ext cx="4438650" cy="3171826"/>
          </a:xfrm>
          <a:prstGeom prst="rect">
            <a:avLst/>
          </a:prstGeom>
          <a:noFill/>
        </p:spPr>
      </p:pic>
    </p:spTree>
    <p:extLst>
      <p:ext uri="{BB962C8B-B14F-4D97-AF65-F5344CB8AC3E}">
        <p14:creationId xmlns:p14="http://schemas.microsoft.com/office/powerpoint/2010/main" val="20147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pPr algn="just"/>
            <a:r>
              <a:rPr lang="en-GB" sz="2800" dirty="0"/>
              <a:t>Nu </a:t>
            </a:r>
            <a:r>
              <a:rPr lang="en-GB" sz="2800" dirty="0" err="1"/>
              <a:t>orice</a:t>
            </a:r>
            <a:r>
              <a:rPr lang="en-GB" sz="2800" dirty="0"/>
              <a:t> </a:t>
            </a:r>
            <a:r>
              <a:rPr lang="en-GB" sz="2800" dirty="0" err="1"/>
              <a:t>undă</a:t>
            </a:r>
            <a:r>
              <a:rPr lang="en-GB" sz="2800" dirty="0"/>
              <a:t> </a:t>
            </a:r>
            <a:r>
              <a:rPr lang="en-GB" sz="2800" dirty="0" err="1"/>
              <a:t>electromagnetică</a:t>
            </a:r>
            <a:r>
              <a:rPr lang="en-GB" sz="2800" dirty="0"/>
              <a:t> </a:t>
            </a:r>
            <a:r>
              <a:rPr lang="en-GB" sz="2800" dirty="0" err="1"/>
              <a:t>va</a:t>
            </a:r>
            <a:r>
              <a:rPr lang="en-GB" sz="2800" dirty="0"/>
              <a:t> produce </a:t>
            </a:r>
            <a:r>
              <a:rPr lang="en-GB" sz="2800" dirty="0" err="1"/>
              <a:t>efectul</a:t>
            </a:r>
            <a:r>
              <a:rPr lang="en-GB" sz="2800" dirty="0"/>
              <a:t> </a:t>
            </a:r>
            <a:r>
              <a:rPr lang="en-GB" sz="2800" dirty="0" err="1"/>
              <a:t>fotoelectric</a:t>
            </a:r>
            <a:r>
              <a:rPr lang="en-GB" sz="2800" dirty="0"/>
              <a:t>, </a:t>
            </a:r>
            <a:r>
              <a:rPr lang="en-GB" sz="2800" dirty="0" err="1"/>
              <a:t>numai</a:t>
            </a:r>
            <a:r>
              <a:rPr lang="en-GB" sz="2800" dirty="0"/>
              <a:t> </a:t>
            </a:r>
            <a:r>
              <a:rPr lang="en-GB" sz="2800" dirty="0" err="1"/>
              <a:t>radiații</a:t>
            </a:r>
            <a:r>
              <a:rPr lang="ro-RO" sz="2800" dirty="0"/>
              <a:t>le care au </a:t>
            </a:r>
            <a:r>
              <a:rPr lang="en-GB" sz="2800" dirty="0"/>
              <a:t>o </a:t>
            </a:r>
            <a:r>
              <a:rPr lang="en-GB" sz="2800" dirty="0" err="1"/>
              <a:t>anumită</a:t>
            </a:r>
            <a:r>
              <a:rPr lang="en-GB" sz="2800" dirty="0"/>
              <a:t> </a:t>
            </a:r>
            <a:r>
              <a:rPr lang="en-GB" sz="2800" dirty="0" err="1"/>
              <a:t>frecvență</a:t>
            </a:r>
            <a:r>
              <a:rPr lang="en-GB" sz="2800" dirty="0"/>
              <a:t> </a:t>
            </a:r>
            <a:r>
              <a:rPr lang="en-GB" sz="2800" dirty="0" err="1"/>
              <a:t>sau</a:t>
            </a:r>
            <a:r>
              <a:rPr lang="en-GB" sz="2800" dirty="0"/>
              <a:t> </a:t>
            </a:r>
            <a:r>
              <a:rPr lang="en-GB" sz="2800" dirty="0" err="1"/>
              <a:t>mai</a:t>
            </a:r>
            <a:r>
              <a:rPr lang="en-GB" sz="2800" dirty="0"/>
              <a:t> mare. </a:t>
            </a:r>
            <a:r>
              <a:rPr lang="en-GB" sz="2800" dirty="0" err="1"/>
              <a:t>Frecvența</a:t>
            </a:r>
            <a:r>
              <a:rPr lang="en-GB" sz="2800" dirty="0"/>
              <a:t> </a:t>
            </a:r>
            <a:r>
              <a:rPr lang="en-GB" sz="2800" dirty="0" err="1"/>
              <a:t>minimă</a:t>
            </a:r>
            <a:r>
              <a:rPr lang="en-GB" sz="2800" dirty="0"/>
              <a:t> </a:t>
            </a:r>
            <a:r>
              <a:rPr lang="en-GB" sz="2800" dirty="0" err="1"/>
              <a:t>necesară</a:t>
            </a:r>
            <a:r>
              <a:rPr lang="en-GB" sz="2800" dirty="0"/>
              <a:t> </a:t>
            </a:r>
            <a:r>
              <a:rPr lang="en-GB" sz="2800" dirty="0" err="1"/>
              <a:t>este</a:t>
            </a:r>
            <a:r>
              <a:rPr lang="en-GB" sz="2800" dirty="0"/>
              <a:t> </a:t>
            </a:r>
            <a:r>
              <a:rPr lang="en-GB" sz="2800" dirty="0" err="1"/>
              <a:t>denumită</a:t>
            </a:r>
            <a:r>
              <a:rPr lang="en-GB" sz="2800" dirty="0"/>
              <a:t> "</a:t>
            </a:r>
            <a:r>
              <a:rPr lang="en-GB" sz="2800" dirty="0" err="1"/>
              <a:t>frecvența</a:t>
            </a:r>
            <a:r>
              <a:rPr lang="en-GB" sz="2800" dirty="0"/>
              <a:t> de </a:t>
            </a:r>
            <a:r>
              <a:rPr lang="en-GB" sz="2800" dirty="0" err="1"/>
              <a:t>tăiere</a:t>
            </a:r>
            <a:r>
              <a:rPr lang="en-GB" sz="2800" dirty="0"/>
              <a:t>" </a:t>
            </a:r>
            <a:r>
              <a:rPr lang="en-GB" sz="2800" dirty="0" err="1"/>
              <a:t>sau</a:t>
            </a:r>
            <a:r>
              <a:rPr lang="en-GB" sz="2800" dirty="0"/>
              <a:t> "</a:t>
            </a:r>
            <a:r>
              <a:rPr lang="en-GB" sz="2800" dirty="0" err="1"/>
              <a:t>frecvența</a:t>
            </a:r>
            <a:r>
              <a:rPr lang="en-GB" sz="2800" dirty="0"/>
              <a:t> de </a:t>
            </a:r>
            <a:r>
              <a:rPr lang="en-GB" sz="2800" dirty="0" err="1"/>
              <a:t>prag</a:t>
            </a:r>
            <a:r>
              <a:rPr lang="en-GB" sz="2800" dirty="0"/>
              <a:t>". </a:t>
            </a:r>
            <a:r>
              <a:rPr lang="en-GB" sz="2800" dirty="0" err="1"/>
              <a:t>Frecvența</a:t>
            </a:r>
            <a:r>
              <a:rPr lang="en-GB" sz="2800" dirty="0"/>
              <a:t> de </a:t>
            </a:r>
            <a:r>
              <a:rPr lang="en-GB" sz="2800" dirty="0" err="1"/>
              <a:t>tăiere</a:t>
            </a:r>
            <a:r>
              <a:rPr lang="en-GB" sz="2800" dirty="0"/>
              <a:t> </a:t>
            </a:r>
            <a:r>
              <a:rPr lang="en-GB" sz="2800" dirty="0" err="1"/>
              <a:t>este</a:t>
            </a:r>
            <a:r>
              <a:rPr lang="en-GB" sz="2800" dirty="0"/>
              <a:t> </a:t>
            </a:r>
            <a:r>
              <a:rPr lang="en-GB" sz="2800" dirty="0" err="1"/>
              <a:t>folosită</a:t>
            </a:r>
            <a:r>
              <a:rPr lang="en-GB" sz="2800" dirty="0"/>
              <a:t> </a:t>
            </a:r>
            <a:r>
              <a:rPr lang="en-GB" sz="2800" dirty="0" err="1"/>
              <a:t>pentru</a:t>
            </a:r>
            <a:r>
              <a:rPr lang="en-GB" sz="2800" dirty="0"/>
              <a:t> a </a:t>
            </a:r>
            <a:r>
              <a:rPr lang="en-GB" sz="2800" dirty="0" err="1"/>
              <a:t>găsi</a:t>
            </a:r>
            <a:r>
              <a:rPr lang="en-GB" sz="2800" dirty="0"/>
              <a:t> </a:t>
            </a:r>
            <a:r>
              <a:rPr lang="en-GB" sz="2800" dirty="0" err="1"/>
              <a:t>funcția</a:t>
            </a:r>
            <a:r>
              <a:rPr lang="en-GB" sz="2800" dirty="0"/>
              <a:t> de </a:t>
            </a:r>
            <a:r>
              <a:rPr lang="en-GB" sz="2800" dirty="0" err="1"/>
              <a:t>lucru</a:t>
            </a:r>
            <a:r>
              <a:rPr lang="en-GB" sz="2800" dirty="0"/>
              <a:t>, w, care </a:t>
            </a:r>
            <a:r>
              <a:rPr lang="en-GB" sz="2800" dirty="0" err="1"/>
              <a:t>este</a:t>
            </a:r>
            <a:r>
              <a:rPr lang="en-GB" sz="2800" dirty="0"/>
              <a:t> </a:t>
            </a:r>
            <a:r>
              <a:rPr lang="en-GB" sz="2800" dirty="0" err="1"/>
              <a:t>cantitatea</a:t>
            </a:r>
            <a:r>
              <a:rPr lang="en-GB" sz="2800" dirty="0"/>
              <a:t> de </a:t>
            </a:r>
            <a:r>
              <a:rPr lang="en-GB" sz="2800" dirty="0" err="1"/>
              <a:t>energie</a:t>
            </a:r>
            <a:r>
              <a:rPr lang="en-GB" sz="2800" dirty="0"/>
              <a:t> care </a:t>
            </a:r>
            <a:r>
              <a:rPr lang="en-GB" sz="2800" dirty="0" err="1"/>
              <a:t>ține</a:t>
            </a:r>
            <a:r>
              <a:rPr lang="en-GB" sz="2800" dirty="0"/>
              <a:t> </a:t>
            </a:r>
            <a:r>
              <a:rPr lang="en-GB" sz="2800" dirty="0" err="1"/>
              <a:t>electronul</a:t>
            </a:r>
            <a:r>
              <a:rPr lang="en-GB" sz="2800" dirty="0"/>
              <a:t> pe </a:t>
            </a:r>
            <a:r>
              <a:rPr lang="en-GB" sz="2800" dirty="0" err="1"/>
              <a:t>suprafața</a:t>
            </a:r>
            <a:r>
              <a:rPr lang="en-GB" sz="2800" dirty="0"/>
              <a:t> </a:t>
            </a:r>
            <a:r>
              <a:rPr lang="en-GB" sz="2800" dirty="0" err="1"/>
              <a:t>metalică</a:t>
            </a:r>
            <a:r>
              <a:rPr lang="en-GB" sz="2800" dirty="0"/>
              <a:t>. </a:t>
            </a:r>
            <a:r>
              <a:rPr lang="pt-BR" sz="2800" dirty="0"/>
              <a:t>Funcția de lucru este o proprietate a metalelor și nu este afectată de radiațiile</a:t>
            </a:r>
            <a:r>
              <a:rPr lang="ro-RO" sz="2800" dirty="0"/>
              <a:t> primite. </a:t>
            </a:r>
            <a:r>
              <a:rPr lang="en-GB" sz="2800" dirty="0" err="1"/>
              <a:t>Dacă</a:t>
            </a:r>
            <a:r>
              <a:rPr lang="en-GB" sz="2800" dirty="0"/>
              <a:t> o </a:t>
            </a:r>
            <a:r>
              <a:rPr lang="en-GB" sz="2800" dirty="0" err="1"/>
              <a:t>frecvență</a:t>
            </a:r>
            <a:r>
              <a:rPr lang="en-GB" sz="2800" dirty="0"/>
              <a:t> de </a:t>
            </a:r>
            <a:r>
              <a:rPr lang="en-GB" sz="2800" dirty="0" err="1"/>
              <a:t>lumină</a:t>
            </a:r>
            <a:r>
              <a:rPr lang="en-GB" sz="2800" dirty="0"/>
              <a:t> </a:t>
            </a:r>
            <a:r>
              <a:rPr lang="en-GB" sz="2800" dirty="0" err="1"/>
              <a:t>atinge</a:t>
            </a:r>
            <a:r>
              <a:rPr lang="en-GB" sz="2800" dirty="0"/>
              <a:t> </a:t>
            </a:r>
            <a:r>
              <a:rPr lang="en-GB" sz="2800" dirty="0" err="1"/>
              <a:t>suprafața</a:t>
            </a:r>
            <a:r>
              <a:rPr lang="en-GB" sz="2800" dirty="0"/>
              <a:t> </a:t>
            </a:r>
            <a:r>
              <a:rPr lang="en-GB" sz="2800" dirty="0" err="1"/>
              <a:t>metalică</a:t>
            </a:r>
            <a:r>
              <a:rPr lang="ro-RO" sz="2800" dirty="0"/>
              <a:t>,</a:t>
            </a:r>
            <a:r>
              <a:rPr lang="en-GB" sz="2800" dirty="0"/>
              <a:t> care </a:t>
            </a:r>
            <a:r>
              <a:rPr lang="en-GB" sz="2800" dirty="0" err="1"/>
              <a:t>este</a:t>
            </a:r>
            <a:r>
              <a:rPr lang="en-GB" sz="2800" dirty="0"/>
              <a:t> </a:t>
            </a:r>
            <a:r>
              <a:rPr lang="en-GB" sz="2800" dirty="0" err="1"/>
              <a:t>mai</a:t>
            </a:r>
            <a:r>
              <a:rPr lang="en-GB" sz="2800" dirty="0"/>
              <a:t> mare </a:t>
            </a:r>
            <a:r>
              <a:rPr lang="en-GB" sz="2800" dirty="0" err="1"/>
              <a:t>decât</a:t>
            </a:r>
            <a:r>
              <a:rPr lang="en-GB" sz="2800" dirty="0"/>
              <a:t> </a:t>
            </a:r>
            <a:r>
              <a:rPr lang="en-GB" sz="2800" dirty="0" err="1"/>
              <a:t>frecvența</a:t>
            </a:r>
            <a:r>
              <a:rPr lang="en-GB" sz="2800" dirty="0"/>
              <a:t> de </a:t>
            </a:r>
            <a:r>
              <a:rPr lang="en-GB" sz="2800" dirty="0" err="1"/>
              <a:t>tăiere</a:t>
            </a:r>
            <a:r>
              <a:rPr lang="en-GB" sz="2800" dirty="0"/>
              <a:t>, </a:t>
            </a:r>
            <a:r>
              <a:rPr lang="en-GB" sz="2800" dirty="0" err="1"/>
              <a:t>atunci</a:t>
            </a:r>
            <a:r>
              <a:rPr lang="en-GB" sz="2800" dirty="0"/>
              <a:t> </a:t>
            </a:r>
            <a:r>
              <a:rPr lang="en-GB" sz="2800" dirty="0" err="1"/>
              <a:t>electronul</a:t>
            </a:r>
            <a:r>
              <a:rPr lang="en-GB" sz="2800" dirty="0"/>
              <a:t> </a:t>
            </a:r>
            <a:r>
              <a:rPr lang="en-GB" sz="2800" dirty="0" err="1"/>
              <a:t>emis</a:t>
            </a:r>
            <a:r>
              <a:rPr lang="en-GB" sz="2800" dirty="0"/>
              <a:t> </a:t>
            </a:r>
            <a:r>
              <a:rPr lang="en-GB" sz="2800" dirty="0" err="1"/>
              <a:t>va</a:t>
            </a:r>
            <a:r>
              <a:rPr lang="en-GB" sz="2800" dirty="0"/>
              <a:t> </a:t>
            </a:r>
            <a:r>
              <a:rPr lang="en-GB" sz="2800" dirty="0" err="1"/>
              <a:t>avea</a:t>
            </a:r>
            <a:r>
              <a:rPr lang="ro-RO" sz="2800" dirty="0"/>
              <a:t> </a:t>
            </a:r>
            <a:r>
              <a:rPr lang="en-GB" sz="2800" dirty="0" err="1"/>
              <a:t>energie</a:t>
            </a:r>
            <a:r>
              <a:rPr lang="en-GB" sz="2800" dirty="0"/>
              <a:t> </a:t>
            </a:r>
            <a:r>
              <a:rPr lang="en-GB" sz="2800" dirty="0" err="1"/>
              <a:t>kinetică</a:t>
            </a:r>
            <a:r>
              <a:rPr lang="en-GB" sz="2800" dirty="0"/>
              <a:t> </a:t>
            </a:r>
            <a:r>
              <a:rPr lang="en-GB" sz="2800" dirty="0" err="1"/>
              <a:t>oprită</a:t>
            </a:r>
            <a:r>
              <a:rPr lang="en-GB" sz="2800" dirty="0"/>
              <a:t>.</a:t>
            </a:r>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54574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r>
              <a:rPr lang="en-GB" sz="2800" dirty="0" err="1"/>
              <a:t>Energia</a:t>
            </a:r>
            <a:r>
              <a:rPr lang="en-GB" sz="2800" dirty="0"/>
              <a:t> </a:t>
            </a:r>
            <a:r>
              <a:rPr lang="en-GB" sz="2800" dirty="0" err="1"/>
              <a:t>unui</a:t>
            </a:r>
            <a:r>
              <a:rPr lang="en-GB" sz="2800" dirty="0"/>
              <a:t> </a:t>
            </a:r>
            <a:r>
              <a:rPr lang="en-GB" sz="2800" dirty="0" err="1"/>
              <a:t>foton</a:t>
            </a:r>
            <a:r>
              <a:rPr lang="en-GB" sz="2800" dirty="0"/>
              <a:t> care </a:t>
            </a:r>
            <a:r>
              <a:rPr lang="en-GB" sz="2800" dirty="0" err="1"/>
              <a:t>provoacă</a:t>
            </a:r>
            <a:r>
              <a:rPr lang="en-GB" sz="2800" dirty="0"/>
              <a:t> </a:t>
            </a:r>
            <a:r>
              <a:rPr lang="en-GB" sz="2800" dirty="0" err="1"/>
              <a:t>efectul</a:t>
            </a:r>
            <a:r>
              <a:rPr lang="en-GB" sz="2800" dirty="0"/>
              <a:t> </a:t>
            </a:r>
            <a:r>
              <a:rPr lang="en-GB" sz="2800" dirty="0" err="1"/>
              <a:t>fotoelectric</a:t>
            </a:r>
            <a:r>
              <a:rPr lang="en-GB" sz="2800" dirty="0"/>
              <a:t> se </a:t>
            </a:r>
            <a:r>
              <a:rPr lang="ro-RO" sz="2800" dirty="0"/>
              <a:t>calculează</a:t>
            </a:r>
            <a:r>
              <a:rPr lang="en-GB" sz="2800" dirty="0"/>
              <a:t> </a:t>
            </a:r>
            <a:r>
              <a:rPr lang="en-GB" sz="2800" dirty="0" err="1"/>
              <a:t>prin</a:t>
            </a:r>
            <a:r>
              <a:rPr lang="ro-RO" sz="2800" dirty="0"/>
              <a:t>:</a:t>
            </a:r>
          </a:p>
          <a:p>
            <a:pPr marL="0" indent="0">
              <a:buNone/>
            </a:pPr>
            <a:r>
              <a:rPr lang="en-GB" sz="2800" dirty="0"/>
              <a:t>	E = hf = KE + w, </a:t>
            </a:r>
          </a:p>
          <a:p>
            <a:pPr>
              <a:buNone/>
            </a:pPr>
            <a:r>
              <a:rPr lang="en-GB" sz="2800" dirty="0"/>
              <a:t>	</a:t>
            </a:r>
            <a:r>
              <a:rPr lang="ro-RO" sz="2800" dirty="0"/>
              <a:t>unde</a:t>
            </a:r>
            <a:r>
              <a:rPr lang="en-GB" sz="2800" dirty="0"/>
              <a:t>:</a:t>
            </a:r>
          </a:p>
          <a:p>
            <a:pPr lvl="1">
              <a:buFont typeface="Courier New" pitchFamily="49" charset="0"/>
              <a:buChar char="o"/>
            </a:pPr>
            <a:r>
              <a:rPr lang="en-GB" sz="2400" dirty="0"/>
              <a:t>h </a:t>
            </a:r>
            <a:r>
              <a:rPr lang="ro-RO" sz="2400" dirty="0"/>
              <a:t>este constanta lui Planck</a:t>
            </a:r>
            <a:r>
              <a:rPr lang="en-GB" sz="2400" dirty="0"/>
              <a:t>, 6.626X10^(-34) J*s, </a:t>
            </a:r>
          </a:p>
          <a:p>
            <a:pPr lvl="1">
              <a:buFont typeface="Courier New" pitchFamily="49" charset="0"/>
              <a:buChar char="o"/>
            </a:pPr>
            <a:r>
              <a:rPr lang="en-GB" sz="2400" dirty="0"/>
              <a:t>f </a:t>
            </a:r>
            <a:r>
              <a:rPr lang="en-GB" sz="2400" dirty="0" err="1"/>
              <a:t>este</a:t>
            </a:r>
            <a:r>
              <a:rPr lang="en-GB" sz="2400" dirty="0"/>
              <a:t> </a:t>
            </a:r>
            <a:r>
              <a:rPr lang="en-GB" sz="2400" dirty="0" err="1"/>
              <a:t>frecvența</a:t>
            </a:r>
            <a:r>
              <a:rPr lang="en-GB" sz="2400" dirty="0"/>
              <a:t> </a:t>
            </a:r>
            <a:r>
              <a:rPr lang="en-GB" sz="2400" dirty="0" err="1"/>
              <a:t>undei</a:t>
            </a:r>
            <a:r>
              <a:rPr lang="en-GB" sz="2400" dirty="0"/>
              <a:t> </a:t>
            </a:r>
            <a:r>
              <a:rPr lang="en-GB" sz="2400" dirty="0" err="1"/>
              <a:t>electromagnetice</a:t>
            </a:r>
            <a:r>
              <a:rPr lang="en-GB" sz="2400" dirty="0"/>
              <a:t>, </a:t>
            </a:r>
          </a:p>
          <a:p>
            <a:pPr lvl="1">
              <a:buFont typeface="Courier New" pitchFamily="49" charset="0"/>
              <a:buChar char="o"/>
            </a:pPr>
            <a:r>
              <a:rPr lang="en-GB" sz="2400" dirty="0"/>
              <a:t>KE </a:t>
            </a:r>
            <a:r>
              <a:rPr lang="en-GB" sz="2400" dirty="0" err="1"/>
              <a:t>este</a:t>
            </a:r>
            <a:r>
              <a:rPr lang="en-GB" sz="2400" dirty="0"/>
              <a:t> </a:t>
            </a:r>
            <a:r>
              <a:rPr lang="en-GB" sz="2400" dirty="0" err="1"/>
              <a:t>energia</a:t>
            </a:r>
            <a:r>
              <a:rPr lang="en-GB" sz="2400" dirty="0"/>
              <a:t> </a:t>
            </a:r>
            <a:r>
              <a:rPr lang="en-GB" sz="2400" dirty="0" err="1"/>
              <a:t>cinetică</a:t>
            </a:r>
            <a:r>
              <a:rPr lang="en-GB" sz="2400" dirty="0"/>
              <a:t> a </a:t>
            </a:r>
            <a:r>
              <a:rPr lang="en-GB" sz="2400" dirty="0" err="1"/>
              <a:t>fotoelectronului</a:t>
            </a:r>
            <a:r>
              <a:rPr lang="en-GB" sz="2400" dirty="0"/>
              <a:t> </a:t>
            </a:r>
            <a:r>
              <a:rPr lang="en-GB" sz="2400" dirty="0" err="1"/>
              <a:t>și</a:t>
            </a:r>
            <a:r>
              <a:rPr lang="en-GB" sz="2400" dirty="0"/>
              <a:t>  </a:t>
            </a:r>
          </a:p>
          <a:p>
            <a:pPr lvl="1">
              <a:buFont typeface="Courier New" pitchFamily="49" charset="0"/>
              <a:buChar char="o"/>
            </a:pPr>
            <a:r>
              <a:rPr lang="en-GB" sz="2400" dirty="0"/>
              <a:t>w </a:t>
            </a:r>
            <a:r>
              <a:rPr lang="en-GB" sz="2400" dirty="0" err="1"/>
              <a:t>este</a:t>
            </a:r>
            <a:r>
              <a:rPr lang="en-GB" sz="2400" dirty="0"/>
              <a:t> </a:t>
            </a:r>
            <a:r>
              <a:rPr lang="en-GB" sz="2400" dirty="0" err="1"/>
              <a:t>funcția</a:t>
            </a:r>
            <a:r>
              <a:rPr lang="en-GB" sz="2400" dirty="0"/>
              <a:t> de </a:t>
            </a:r>
            <a:r>
              <a:rPr lang="en-GB" sz="2400" dirty="0" err="1"/>
              <a:t>lucru</a:t>
            </a:r>
            <a:r>
              <a:rPr lang="en-GB" sz="2400" dirty="0"/>
              <a:t> </a:t>
            </a:r>
            <a:r>
              <a:rPr lang="en-GB" sz="2400" dirty="0" err="1"/>
              <a:t>pentru</a:t>
            </a:r>
            <a:r>
              <a:rPr lang="en-GB" sz="2400" dirty="0"/>
              <a:t> metal. </a:t>
            </a:r>
          </a:p>
          <a:p>
            <a:pPr lvl="1">
              <a:buNone/>
            </a:pPr>
            <a:endParaRPr lang="en-GB" sz="2400" dirty="0"/>
          </a:p>
          <a:p>
            <a:pPr>
              <a:buFont typeface="Wingdings" pitchFamily="2" charset="2"/>
              <a:buChar char="ü"/>
            </a:pPr>
            <a:r>
              <a:rPr lang="en-GB" sz="2800" dirty="0" err="1"/>
              <a:t>Dacă</a:t>
            </a:r>
            <a:r>
              <a:rPr lang="en-GB" sz="2800" dirty="0"/>
              <a:t> </a:t>
            </a:r>
            <a:r>
              <a:rPr lang="en-GB" sz="2800" dirty="0" err="1"/>
              <a:t>fotonul</a:t>
            </a:r>
            <a:r>
              <a:rPr lang="en-GB" sz="2800" dirty="0"/>
              <a:t> are o </a:t>
            </a:r>
            <a:r>
              <a:rPr lang="ro-RO" sz="2800" dirty="0"/>
              <a:t>multă</a:t>
            </a:r>
            <a:r>
              <a:rPr lang="en-GB" sz="2800" dirty="0"/>
              <a:t> </a:t>
            </a:r>
            <a:r>
              <a:rPr lang="en-GB" sz="2800" dirty="0" err="1"/>
              <a:t>energie</a:t>
            </a:r>
            <a:r>
              <a:rPr lang="en-GB" sz="2800" dirty="0"/>
              <a:t> </a:t>
            </a:r>
            <a:r>
              <a:rPr lang="en-GB" sz="2800" dirty="0" err="1"/>
              <a:t>poate</a:t>
            </a:r>
            <a:r>
              <a:rPr lang="en-GB" sz="2800" dirty="0"/>
              <a:t> </a:t>
            </a:r>
            <a:r>
              <a:rPr lang="en-GB" sz="2800" dirty="0" err="1"/>
              <a:t>avea</a:t>
            </a:r>
            <a:r>
              <a:rPr lang="en-GB" sz="2800" dirty="0"/>
              <a:t> </a:t>
            </a:r>
            <a:r>
              <a:rPr lang="en-GB" sz="2800" dirty="0" err="1"/>
              <a:t>loc</a:t>
            </a:r>
            <a:r>
              <a:rPr lang="en-GB" sz="2800" dirty="0"/>
              <a:t> </a:t>
            </a:r>
            <a:r>
              <a:rPr lang="en-GB" sz="2800" dirty="0" err="1"/>
              <a:t>împrăștierea</a:t>
            </a:r>
            <a:r>
              <a:rPr lang="en-GB" sz="2800" dirty="0"/>
              <a:t> </a:t>
            </a:r>
            <a:r>
              <a:rPr lang="ro-RO" sz="2800" dirty="0"/>
              <a:t>Compton</a:t>
            </a:r>
            <a:r>
              <a:rPr lang="en-GB" sz="2800" dirty="0"/>
              <a:t> (~ mii de eV) </a:t>
            </a:r>
            <a:r>
              <a:rPr lang="en-GB" sz="2800" dirty="0" err="1"/>
              <a:t>sau</a:t>
            </a:r>
            <a:r>
              <a:rPr lang="en-GB" sz="2800" dirty="0"/>
              <a:t> </a:t>
            </a:r>
            <a:r>
              <a:rPr lang="en-GB" sz="2800" dirty="0" err="1"/>
              <a:t>producția</a:t>
            </a:r>
            <a:r>
              <a:rPr lang="en-GB" sz="2800" dirty="0"/>
              <a:t> de </a:t>
            </a:r>
            <a:r>
              <a:rPr lang="en-GB" sz="2800" dirty="0" err="1"/>
              <a:t>perechi</a:t>
            </a:r>
            <a:r>
              <a:rPr lang="en-GB" sz="2800" dirty="0"/>
              <a:t> (~ </a:t>
            </a:r>
            <a:r>
              <a:rPr lang="en-GB" sz="2800" dirty="0" err="1"/>
              <a:t>milioane</a:t>
            </a:r>
            <a:r>
              <a:rPr lang="en-GB" sz="2800" dirty="0"/>
              <a:t> de eV).</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15457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sz="2800" dirty="0" err="1"/>
              <a:t>Intensitatea</a:t>
            </a:r>
            <a:r>
              <a:rPr lang="en-GB" sz="2800" dirty="0"/>
              <a:t> </a:t>
            </a:r>
            <a:r>
              <a:rPr lang="en-GB" sz="2800" dirty="0" err="1"/>
              <a:t>luminii</a:t>
            </a:r>
            <a:r>
              <a:rPr lang="en-GB" sz="2800" dirty="0"/>
              <a:t> nu </a:t>
            </a:r>
            <a:r>
              <a:rPr lang="en-GB" sz="2800" dirty="0" err="1"/>
              <a:t>provoacă</a:t>
            </a:r>
            <a:r>
              <a:rPr lang="en-GB" sz="2800" dirty="0"/>
              <a:t> </a:t>
            </a:r>
            <a:r>
              <a:rPr lang="en-GB" sz="2800" dirty="0" err="1"/>
              <a:t>ejecția</a:t>
            </a:r>
            <a:r>
              <a:rPr lang="en-GB" sz="2800" dirty="0"/>
              <a:t> </a:t>
            </a:r>
            <a:r>
              <a:rPr lang="en-GB" sz="2800" dirty="0" err="1"/>
              <a:t>electronilor</a:t>
            </a:r>
            <a:r>
              <a:rPr lang="en-GB" sz="2800" dirty="0"/>
              <a:t>, </a:t>
            </a:r>
            <a:r>
              <a:rPr lang="en-GB" sz="2800" dirty="0" err="1"/>
              <a:t>doar</a:t>
            </a:r>
            <a:r>
              <a:rPr lang="en-GB" sz="2800" dirty="0"/>
              <a:t> </a:t>
            </a:r>
            <a:r>
              <a:rPr lang="en-GB" sz="2800" dirty="0" err="1"/>
              <a:t>lumina</a:t>
            </a:r>
            <a:r>
              <a:rPr lang="en-GB" sz="2800" dirty="0"/>
              <a:t> </a:t>
            </a:r>
            <a:r>
              <a:rPr lang="en-GB" sz="2800" dirty="0" err="1"/>
              <a:t>frecvenței</a:t>
            </a:r>
            <a:r>
              <a:rPr lang="en-GB" sz="2800" dirty="0"/>
              <a:t> de </a:t>
            </a:r>
            <a:r>
              <a:rPr lang="en-GB" sz="2800" dirty="0" err="1"/>
              <a:t>tăiere</a:t>
            </a:r>
            <a:r>
              <a:rPr lang="en-GB" sz="2800" dirty="0"/>
              <a:t> </a:t>
            </a:r>
            <a:r>
              <a:rPr lang="en-GB" sz="2800" dirty="0" err="1"/>
              <a:t>sau</a:t>
            </a:r>
            <a:r>
              <a:rPr lang="en-GB" sz="2800" dirty="0"/>
              <a:t> </a:t>
            </a:r>
            <a:r>
              <a:rPr lang="ro-RO" sz="2800" dirty="0"/>
              <a:t>una </a:t>
            </a:r>
            <a:r>
              <a:rPr lang="en-GB" sz="2800" dirty="0" err="1"/>
              <a:t>mai</a:t>
            </a:r>
            <a:r>
              <a:rPr lang="en-GB" sz="2800" dirty="0"/>
              <a:t> mare p</a:t>
            </a:r>
            <a:r>
              <a:rPr lang="ro-RO" sz="2800" dirty="0"/>
              <a:t>ot</a:t>
            </a:r>
            <a:r>
              <a:rPr lang="en-GB" sz="2800" dirty="0"/>
              <a:t> face </a:t>
            </a:r>
            <a:r>
              <a:rPr lang="en-GB" sz="2800" dirty="0" err="1"/>
              <a:t>acest</a:t>
            </a:r>
            <a:r>
              <a:rPr lang="en-GB" sz="2800" dirty="0"/>
              <a:t> </a:t>
            </a:r>
            <a:r>
              <a:rPr lang="en-GB" sz="2800" dirty="0" err="1"/>
              <a:t>lucru</a:t>
            </a:r>
            <a:r>
              <a:rPr lang="en-GB" sz="2800" dirty="0"/>
              <a:t>. Cu </a:t>
            </a:r>
            <a:r>
              <a:rPr lang="en-GB" sz="2800" dirty="0" err="1"/>
              <a:t>toate</a:t>
            </a:r>
            <a:r>
              <a:rPr lang="en-GB" sz="2800" dirty="0"/>
              <a:t> </a:t>
            </a:r>
            <a:r>
              <a:rPr lang="en-GB" sz="2800" dirty="0" err="1"/>
              <a:t>acestea</a:t>
            </a:r>
            <a:r>
              <a:rPr lang="en-GB" sz="2800" dirty="0"/>
              <a:t>, </a:t>
            </a:r>
            <a:r>
              <a:rPr lang="en-GB" sz="2800" dirty="0" err="1"/>
              <a:t>creșterea</a:t>
            </a:r>
            <a:r>
              <a:rPr lang="en-GB" sz="2800" dirty="0"/>
              <a:t> </a:t>
            </a:r>
            <a:r>
              <a:rPr lang="en-GB" sz="2800" dirty="0" err="1"/>
              <a:t>intensității</a:t>
            </a:r>
            <a:r>
              <a:rPr lang="en-GB" sz="2800" dirty="0"/>
              <a:t> </a:t>
            </a:r>
            <a:r>
              <a:rPr lang="en-GB" sz="2800" dirty="0" err="1"/>
              <a:t>luminii</a:t>
            </a:r>
            <a:r>
              <a:rPr lang="en-GB" sz="2800" dirty="0"/>
              <a:t> </a:t>
            </a:r>
            <a:r>
              <a:rPr lang="en-GB" sz="2800" dirty="0" err="1"/>
              <a:t>va</a:t>
            </a:r>
            <a:r>
              <a:rPr lang="en-GB" sz="2800" dirty="0"/>
              <a:t> </a:t>
            </a:r>
            <a:r>
              <a:rPr lang="en-GB" sz="2800" dirty="0" err="1"/>
              <a:t>crește</a:t>
            </a:r>
            <a:r>
              <a:rPr lang="en-GB" sz="2800" dirty="0"/>
              <a:t> </a:t>
            </a:r>
            <a:r>
              <a:rPr lang="en-GB" sz="2800" dirty="0" err="1"/>
              <a:t>numărul</a:t>
            </a:r>
            <a:r>
              <a:rPr lang="en-GB" sz="2800" dirty="0"/>
              <a:t> de </a:t>
            </a:r>
            <a:r>
              <a:rPr lang="en-GB" sz="2800" dirty="0" err="1"/>
              <a:t>electroni</a:t>
            </a:r>
            <a:r>
              <a:rPr lang="en-GB" sz="2800" dirty="0"/>
              <a:t> </a:t>
            </a:r>
            <a:r>
              <a:rPr lang="en-GB" sz="2800" dirty="0" err="1"/>
              <a:t>emi</a:t>
            </a:r>
            <a:r>
              <a:rPr lang="ro-RO" sz="2800" dirty="0"/>
              <a:t>și</a:t>
            </a:r>
            <a:r>
              <a:rPr lang="en-GB" sz="2800" dirty="0"/>
              <a:t>, </a:t>
            </a:r>
            <a:r>
              <a:rPr lang="en-GB" sz="2800" dirty="0" err="1"/>
              <a:t>atât</a:t>
            </a:r>
            <a:r>
              <a:rPr lang="en-GB" sz="2800" dirty="0"/>
              <a:t> </a:t>
            </a:r>
            <a:r>
              <a:rPr lang="en-GB" sz="2800" dirty="0" err="1"/>
              <a:t>timp</a:t>
            </a:r>
            <a:r>
              <a:rPr lang="en-GB" sz="2800" dirty="0"/>
              <a:t> </a:t>
            </a:r>
            <a:r>
              <a:rPr lang="en-GB" sz="2800" dirty="0" err="1"/>
              <a:t>cât</a:t>
            </a:r>
            <a:r>
              <a:rPr lang="en-GB" sz="2800" dirty="0"/>
              <a:t> </a:t>
            </a:r>
            <a:r>
              <a:rPr lang="en-GB" sz="2800" dirty="0" err="1"/>
              <a:t>frecvența</a:t>
            </a:r>
            <a:r>
              <a:rPr lang="en-GB" sz="2800" dirty="0"/>
              <a:t> se </a:t>
            </a:r>
            <a:r>
              <a:rPr lang="en-GB" sz="2800" dirty="0" err="1"/>
              <a:t>situează</a:t>
            </a:r>
            <a:r>
              <a:rPr lang="en-GB" sz="2800" dirty="0"/>
              <a:t> </a:t>
            </a:r>
            <a:r>
              <a:rPr lang="en-GB" sz="2800" dirty="0" err="1"/>
              <a:t>deasupra</a:t>
            </a:r>
            <a:r>
              <a:rPr lang="en-GB" sz="2800" dirty="0"/>
              <a:t> </a:t>
            </a:r>
            <a:r>
              <a:rPr lang="en-GB" sz="2800" dirty="0" err="1"/>
              <a:t>frecvenței</a:t>
            </a:r>
            <a:r>
              <a:rPr lang="en-GB" sz="2800" dirty="0"/>
              <a:t> de </a:t>
            </a:r>
            <a:r>
              <a:rPr lang="en-GB" sz="2800" dirty="0" err="1"/>
              <a:t>tăiere</a:t>
            </a:r>
            <a:r>
              <a:rPr lang="en-GB" sz="2800" dirty="0"/>
              <a:t>.</a:t>
            </a:r>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pic>
        <p:nvPicPr>
          <p:cNvPr id="23554" name="Picture 2" descr="Graph shows the dependence of the kinetic energy of photoelectrons at the surface on the frequency of incident radiation. Plots for two metals are shown. Both give linear plots with one slope. Each metal surface has its own cut-off frequency."/>
          <p:cNvPicPr>
            <a:picLocks noChangeAspect="1" noChangeArrowheads="1"/>
          </p:cNvPicPr>
          <p:nvPr/>
        </p:nvPicPr>
        <p:blipFill>
          <a:blip r:embed="rId2"/>
          <a:srcRect/>
          <a:stretch>
            <a:fillRect/>
          </a:stretch>
        </p:blipFill>
        <p:spPr bwMode="auto">
          <a:xfrm>
            <a:off x="3500430" y="3286124"/>
            <a:ext cx="4191000" cy="29051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4574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332</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Office Theme</vt:lpstr>
      <vt:lpstr>Numele cursului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Windows User</cp:lastModifiedBy>
  <cp:revision>40</cp:revision>
  <dcterms:created xsi:type="dcterms:W3CDTF">2017-03-08T21:43:37Z</dcterms:created>
  <dcterms:modified xsi:type="dcterms:W3CDTF">2018-05-22T16:58:49Z</dcterms:modified>
</cp:coreProperties>
</file>