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65" r:id="rId3"/>
    <p:sldId id="259" r:id="rId4"/>
    <p:sldId id="260" r:id="rId5"/>
    <p:sldId id="261" r:id="rId6"/>
    <p:sldId id="266" r:id="rId7"/>
    <p:sldId id="26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a:srgbClr val="29C1AF"/>
    <a:srgbClr val="3CD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4"/>
  </p:normalViewPr>
  <p:slideViewPr>
    <p:cSldViewPr>
      <p:cViewPr varScale="1">
        <p:scale>
          <a:sx n="124" d="100"/>
          <a:sy n="124" d="100"/>
        </p:scale>
        <p:origin x="616"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pPr/>
              <a:t>5/14/18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pPr/>
              <a:t>‹N›</a:t>
            </a:fld>
            <a:endParaRPr lang="en-US"/>
          </a:p>
        </p:txBody>
      </p:sp>
    </p:spTree>
    <p:extLst>
      <p:ext uri="{BB962C8B-B14F-4D97-AF65-F5344CB8AC3E}">
        <p14:creationId xmlns:p14="http://schemas.microsoft.com/office/powerpoint/2010/main" val="546365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2897129-8892-4527-B9B5-28EADF5A0760}" type="datetime1">
              <a:rPr lang="en-US" smtClean="0"/>
              <a:pPr/>
              <a:t>5/14/18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E3246E-4D3B-46EE-9AF0-FB58E9E24676}" type="datetime1">
              <a:rPr lang="en-US" smtClean="0"/>
              <a:pPr/>
              <a:t>5/14/18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69A9CD-0126-458A-886B-6FC07AA530CC}" type="datetime1">
              <a:rPr lang="en-US" smtClean="0"/>
              <a:pPr/>
              <a:t>5/14/18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558A32-C64F-48FE-9F74-7D1FFF5C519B}" type="datetime1">
              <a:rPr lang="en-US" smtClean="0"/>
              <a:pPr/>
              <a:t>5/14/18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pPr/>
              <a:t>5/14/18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3A9ED7-D303-4DD7-9EFB-4DEB198A20E1}" type="datetime1">
              <a:rPr lang="en-US" smtClean="0"/>
              <a:pPr/>
              <a:t>5/14/18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EB5655-976F-4B60-BFD7-A21C85921715}" type="datetime1">
              <a:rPr lang="en-US" smtClean="0"/>
              <a:pPr/>
              <a:t>5/14/18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EFA360-1CC1-4DCF-86A5-1A446DB958B0}" type="datetime1">
              <a:rPr lang="en-US" smtClean="0"/>
              <a:pPr/>
              <a:t>5/14/18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pPr/>
              <a:t>5/14/18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pPr/>
              <a:t>5/14/18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pPr/>
              <a:t>5/14/18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pPr/>
              <a:t>5/14/18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Times New Roman" pitchFamily="18" charset="0"/>
                <a:cs typeface="Times New Roman" pitchFamily="18" charset="0"/>
              </a:rPr>
              <a:t>Course Name</a:t>
            </a:r>
          </a:p>
        </p:txBody>
      </p:sp>
      <p:sp>
        <p:nvSpPr>
          <p:cNvPr id="3" name="Subtitle 2"/>
          <p:cNvSpPr>
            <a:spLocks noGrp="1"/>
          </p:cNvSpPr>
          <p:nvPr>
            <p:ph type="subTitle" idx="1"/>
          </p:nvPr>
        </p:nvSpPr>
        <p:spPr/>
        <p:txBody>
          <a:bodyPr/>
          <a:lstStyle/>
          <a:p>
            <a:r>
              <a:rPr lang="en-US" dirty="0">
                <a:solidFill>
                  <a:srgbClr val="29C1AF"/>
                </a:solidFill>
              </a:rPr>
              <a:t>Photoelectric emission</a:t>
            </a:r>
          </a:p>
        </p:txBody>
      </p:sp>
      <p:pic>
        <p:nvPicPr>
          <p:cNvPr id="1026" name="Picture 2" descr="F:\Dropbox\__SHARED__\_AIGROUP_SHARED_FOLDER\_ΕΡΓΑ\World-of-Physics\TEMPLATES\logo_WOP.png"/>
          <p:cNvPicPr>
            <a:picLocks noChangeAspect="1" noChangeArrowheads="1"/>
          </p:cNvPicPr>
          <p:nvPr/>
        </p:nvPicPr>
        <p:blipFill>
          <a:blip r:embed="rId2"/>
          <a:srcRect/>
          <a:stretch>
            <a:fillRect/>
          </a:stretch>
        </p:blipFill>
        <p:spPr bwMode="auto">
          <a:xfrm>
            <a:off x="285720" y="5929330"/>
            <a:ext cx="1378442" cy="623882"/>
          </a:xfrm>
          <a:prstGeom prst="rect">
            <a:avLst/>
          </a:prstGeom>
          <a:noFill/>
        </p:spPr>
      </p:pic>
      <p:pic>
        <p:nvPicPr>
          <p:cNvPr id="1027" name="Picture 3" descr="C:\Users\covan\Desktop\erasmus-logo.png"/>
          <p:cNvPicPr>
            <a:picLocks noChangeAspect="1" noChangeArrowheads="1"/>
          </p:cNvPicPr>
          <p:nvPr/>
        </p:nvPicPr>
        <p:blipFill>
          <a:blip r:embed="rId3"/>
          <a:srcRect/>
          <a:stretch>
            <a:fillRect/>
          </a:stretch>
        </p:blipFill>
        <p:spPr bwMode="auto">
          <a:xfrm>
            <a:off x="7358082" y="5786454"/>
            <a:ext cx="1504968" cy="84781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00042"/>
            <a:ext cx="8229600" cy="4525963"/>
          </a:xfrm>
        </p:spPr>
        <p:txBody>
          <a:bodyPr>
            <a:normAutofit fontScale="92500" lnSpcReduction="20000"/>
          </a:bodyPr>
          <a:lstStyle/>
          <a:p>
            <a:pPr algn="just"/>
            <a:r>
              <a:rPr lang="en-GB" dirty="0"/>
              <a:t>Le </a:t>
            </a:r>
            <a:r>
              <a:rPr lang="en-GB" dirty="0" err="1"/>
              <a:t>ricerche</a:t>
            </a:r>
            <a:r>
              <a:rPr lang="en-GB" dirty="0"/>
              <a:t> in campo </a:t>
            </a:r>
            <a:r>
              <a:rPr lang="en-GB" dirty="0" err="1"/>
              <a:t>fotoelettrico</a:t>
            </a:r>
            <a:r>
              <a:rPr lang="en-GB" dirty="0"/>
              <a:t> </a:t>
            </a:r>
            <a:r>
              <a:rPr lang="en-GB" dirty="0" err="1"/>
              <a:t>sono</a:t>
            </a:r>
            <a:r>
              <a:rPr lang="en-GB" dirty="0"/>
              <a:t> </a:t>
            </a:r>
            <a:r>
              <a:rPr lang="en-GB" dirty="0" err="1"/>
              <a:t>iniziate</a:t>
            </a:r>
            <a:r>
              <a:rPr lang="en-GB" dirty="0"/>
              <a:t> </a:t>
            </a:r>
            <a:r>
              <a:rPr lang="en-GB" dirty="0" err="1"/>
              <a:t>nel</a:t>
            </a:r>
            <a:r>
              <a:rPr lang="en-GB" dirty="0"/>
              <a:t> 1887 da H.T Hertz. </a:t>
            </a:r>
            <a:r>
              <a:rPr lang="en-GB" dirty="0" err="1"/>
              <a:t>Ti</a:t>
            </a:r>
            <a:r>
              <a:rPr lang="en-GB" dirty="0"/>
              <a:t> </a:t>
            </a:r>
            <a:r>
              <a:rPr lang="en-GB" dirty="0" err="1"/>
              <a:t>suona</a:t>
            </a:r>
            <a:r>
              <a:rPr lang="en-GB" dirty="0"/>
              <a:t> </a:t>
            </a:r>
            <a:r>
              <a:rPr lang="en-GB" dirty="0" err="1"/>
              <a:t>familiare</a:t>
            </a:r>
            <a:r>
              <a:rPr lang="en-GB" dirty="0"/>
              <a:t> </a:t>
            </a:r>
            <a:r>
              <a:rPr lang="en-GB" dirty="0" err="1"/>
              <a:t>questo</a:t>
            </a:r>
            <a:r>
              <a:rPr lang="en-GB" dirty="0"/>
              <a:t> </a:t>
            </a:r>
            <a:r>
              <a:rPr lang="en-GB" dirty="0" err="1"/>
              <a:t>nome</a:t>
            </a:r>
            <a:r>
              <a:rPr lang="en-GB" dirty="0"/>
              <a:t>? </a:t>
            </a:r>
            <a:r>
              <a:rPr lang="en-GB" dirty="0" err="1"/>
              <a:t>Esatto</a:t>
            </a:r>
            <a:r>
              <a:rPr lang="en-GB" dirty="0"/>
              <a:t>! </a:t>
            </a:r>
            <a:r>
              <a:rPr lang="en-GB" dirty="0" err="1"/>
              <a:t>L’unità</a:t>
            </a:r>
            <a:r>
              <a:rPr lang="en-GB" dirty="0"/>
              <a:t> di </a:t>
            </a:r>
            <a:r>
              <a:rPr lang="en-GB" dirty="0" err="1"/>
              <a:t>misura</a:t>
            </a:r>
            <a:r>
              <a:rPr lang="en-GB" dirty="0"/>
              <a:t> </a:t>
            </a:r>
            <a:r>
              <a:rPr lang="en-GB" dirty="0" err="1"/>
              <a:t>della</a:t>
            </a:r>
            <a:r>
              <a:rPr lang="en-GB" dirty="0"/>
              <a:t> </a:t>
            </a:r>
            <a:r>
              <a:rPr lang="en-GB" dirty="0" err="1"/>
              <a:t>frequenza</a:t>
            </a:r>
            <a:r>
              <a:rPr lang="en-GB" dirty="0"/>
              <a:t> ha </a:t>
            </a:r>
            <a:r>
              <a:rPr lang="en-GB" dirty="0" err="1"/>
              <a:t>il</a:t>
            </a:r>
            <a:r>
              <a:rPr lang="en-GB" dirty="0"/>
              <a:t> </a:t>
            </a:r>
            <a:r>
              <a:rPr lang="en-GB" dirty="0" err="1"/>
              <a:t>suo</a:t>
            </a:r>
            <a:r>
              <a:rPr lang="en-GB" dirty="0"/>
              <a:t> </a:t>
            </a:r>
            <a:r>
              <a:rPr lang="en-GB" dirty="0" err="1"/>
              <a:t>nome</a:t>
            </a:r>
            <a:r>
              <a:rPr lang="en-GB" dirty="0"/>
              <a:t>.</a:t>
            </a:r>
          </a:p>
          <a:p>
            <a:pPr algn="just"/>
            <a:r>
              <a:rPr lang="en-GB" dirty="0"/>
              <a:t>Hertz </a:t>
            </a:r>
            <a:r>
              <a:rPr lang="en-GB" dirty="0" err="1"/>
              <a:t>scoprì</a:t>
            </a:r>
            <a:r>
              <a:rPr lang="en-GB" dirty="0"/>
              <a:t> </a:t>
            </a:r>
            <a:r>
              <a:rPr lang="en-GB" dirty="0" err="1"/>
              <a:t>che</a:t>
            </a:r>
            <a:r>
              <a:rPr lang="en-GB" dirty="0"/>
              <a:t> </a:t>
            </a:r>
            <a:r>
              <a:rPr lang="en-GB" dirty="0" err="1"/>
              <a:t>l’illuminazione</a:t>
            </a:r>
            <a:r>
              <a:rPr lang="en-GB" dirty="0"/>
              <a:t> con </a:t>
            </a:r>
            <a:r>
              <a:rPr lang="en-GB" dirty="0" err="1"/>
              <a:t>luce</a:t>
            </a:r>
            <a:r>
              <a:rPr lang="en-GB" dirty="0"/>
              <a:t> </a:t>
            </a:r>
            <a:r>
              <a:rPr lang="en-GB" dirty="0" err="1"/>
              <a:t>ultravioletta</a:t>
            </a:r>
            <a:r>
              <a:rPr lang="en-GB" dirty="0"/>
              <a:t>  di </a:t>
            </a:r>
            <a:r>
              <a:rPr lang="en-GB" dirty="0" err="1"/>
              <a:t>uno</a:t>
            </a:r>
            <a:r>
              <a:rPr lang="en-GB" dirty="0"/>
              <a:t> </a:t>
            </a:r>
            <a:r>
              <a:rPr lang="en-GB" dirty="0" err="1"/>
              <a:t>spinterometro</a:t>
            </a:r>
            <a:r>
              <a:rPr lang="en-GB" dirty="0"/>
              <a:t> (</a:t>
            </a:r>
            <a:r>
              <a:rPr lang="en-GB" dirty="0" err="1"/>
              <a:t>coppia</a:t>
            </a:r>
            <a:r>
              <a:rPr lang="en-GB" dirty="0"/>
              <a:t> di </a:t>
            </a:r>
            <a:r>
              <a:rPr lang="en-GB" dirty="0" err="1"/>
              <a:t>elettrodi</a:t>
            </a:r>
            <a:r>
              <a:rPr lang="en-GB" dirty="0"/>
              <a:t> a </a:t>
            </a:r>
            <a:r>
              <a:rPr lang="en-GB" dirty="0" err="1"/>
              <a:t>distanza</a:t>
            </a:r>
            <a:r>
              <a:rPr lang="en-GB" dirty="0"/>
              <a:t> </a:t>
            </a:r>
            <a:r>
              <a:rPr lang="en-GB" dirty="0" err="1"/>
              <a:t>ravvicinata</a:t>
            </a:r>
            <a:r>
              <a:rPr lang="en-GB" dirty="0"/>
              <a:t> </a:t>
            </a:r>
            <a:r>
              <a:rPr lang="en-GB" dirty="0" err="1"/>
              <a:t>su</a:t>
            </a:r>
            <a:r>
              <a:rPr lang="en-GB" dirty="0"/>
              <a:t> cui </a:t>
            </a:r>
            <a:r>
              <a:rPr lang="en-GB" dirty="0" err="1"/>
              <a:t>scocca</a:t>
            </a:r>
            <a:r>
              <a:rPr lang="en-GB" dirty="0"/>
              <a:t> </a:t>
            </a:r>
            <a:r>
              <a:rPr lang="en-GB" dirty="0" err="1"/>
              <a:t>una</a:t>
            </a:r>
            <a:r>
              <a:rPr lang="en-GB" dirty="0"/>
              <a:t> scintilla) </a:t>
            </a:r>
            <a:r>
              <a:rPr lang="en-GB" dirty="0" err="1"/>
              <a:t>inserito</a:t>
            </a:r>
            <a:r>
              <a:rPr lang="en-GB" dirty="0"/>
              <a:t> in un </a:t>
            </a:r>
            <a:r>
              <a:rPr lang="en-GB" dirty="0" err="1"/>
              <a:t>tubo</a:t>
            </a:r>
            <a:r>
              <a:rPr lang="en-GB" dirty="0"/>
              <a:t> a </a:t>
            </a:r>
            <a:r>
              <a:rPr lang="en-GB" dirty="0" err="1"/>
              <a:t>vuoto</a:t>
            </a:r>
            <a:r>
              <a:rPr lang="en-GB" dirty="0"/>
              <a:t>, </a:t>
            </a:r>
            <a:r>
              <a:rPr lang="en-GB" dirty="0" err="1"/>
              <a:t>facilitava</a:t>
            </a:r>
            <a:r>
              <a:rPr lang="en-GB" dirty="0"/>
              <a:t> </a:t>
            </a:r>
            <a:r>
              <a:rPr lang="en-GB" dirty="0" err="1"/>
              <a:t>il</a:t>
            </a:r>
            <a:r>
              <a:rPr lang="en-GB" dirty="0"/>
              <a:t> </a:t>
            </a:r>
            <a:r>
              <a:rPr lang="en-GB" dirty="0" err="1"/>
              <a:t>passaggio</a:t>
            </a:r>
            <a:r>
              <a:rPr lang="en-GB" dirty="0"/>
              <a:t> </a:t>
            </a:r>
            <a:r>
              <a:rPr lang="en-GB" dirty="0" err="1"/>
              <a:t>della</a:t>
            </a:r>
            <a:r>
              <a:rPr lang="en-GB" dirty="0"/>
              <a:t> </a:t>
            </a:r>
            <a:r>
              <a:rPr lang="en-GB" dirty="0" err="1"/>
              <a:t>corrente</a:t>
            </a:r>
            <a:r>
              <a:rPr lang="en-GB" dirty="0"/>
              <a:t>. </a:t>
            </a:r>
          </a:p>
          <a:p>
            <a:pPr algn="just"/>
            <a:r>
              <a:rPr lang="en-GB" dirty="0" err="1"/>
              <a:t>Questo</a:t>
            </a:r>
            <a:r>
              <a:rPr lang="en-GB" dirty="0"/>
              <a:t> </a:t>
            </a:r>
            <a:r>
              <a:rPr lang="en-GB" dirty="0" err="1"/>
              <a:t>avviò</a:t>
            </a:r>
            <a:r>
              <a:rPr lang="en-GB" dirty="0"/>
              <a:t> </a:t>
            </a:r>
            <a:r>
              <a:rPr lang="en-GB" dirty="0" err="1"/>
              <a:t>immediatamente</a:t>
            </a:r>
            <a:r>
              <a:rPr lang="en-GB" dirty="0"/>
              <a:t> </a:t>
            </a:r>
            <a:r>
              <a:rPr lang="en-GB" dirty="0" err="1"/>
              <a:t>una</a:t>
            </a:r>
            <a:r>
              <a:rPr lang="en-GB" dirty="0"/>
              <a:t> </a:t>
            </a:r>
            <a:r>
              <a:rPr lang="en-GB" dirty="0" err="1"/>
              <a:t>serie</a:t>
            </a:r>
            <a:r>
              <a:rPr lang="en-GB" dirty="0"/>
              <a:t> di </a:t>
            </a:r>
            <a:r>
              <a:rPr lang="en-GB" dirty="0" err="1"/>
              <a:t>ricerche</a:t>
            </a:r>
            <a:r>
              <a:rPr lang="en-GB" dirty="0"/>
              <a:t> </a:t>
            </a:r>
            <a:r>
              <a:rPr lang="en-GB" dirty="0" err="1"/>
              <a:t>che</a:t>
            </a:r>
            <a:r>
              <a:rPr lang="en-GB" dirty="0"/>
              <a:t> </a:t>
            </a:r>
            <a:r>
              <a:rPr lang="en-GB" dirty="0" err="1"/>
              <a:t>portò</a:t>
            </a:r>
            <a:r>
              <a:rPr lang="en-GB" dirty="0"/>
              <a:t> </a:t>
            </a:r>
            <a:r>
              <a:rPr lang="en-GB" dirty="0" err="1"/>
              <a:t>alla</a:t>
            </a:r>
            <a:r>
              <a:rPr lang="en-GB" dirty="0"/>
              <a:t> </a:t>
            </a:r>
            <a:r>
              <a:rPr lang="en-GB" dirty="0" err="1"/>
              <a:t>scoperta</a:t>
            </a:r>
            <a:r>
              <a:rPr lang="en-GB" dirty="0"/>
              <a:t> </a:t>
            </a:r>
            <a:r>
              <a:rPr lang="en-GB" dirty="0" err="1"/>
              <a:t>dell’effetto</a:t>
            </a:r>
            <a:r>
              <a:rPr lang="en-GB" dirty="0"/>
              <a:t>.</a:t>
            </a:r>
          </a:p>
        </p:txBody>
      </p:sp>
      <p:sp>
        <p:nvSpPr>
          <p:cNvPr id="4" name="Slide Number Placeholder 3"/>
          <p:cNvSpPr>
            <a:spLocks noGrp="1"/>
          </p:cNvSpPr>
          <p:nvPr>
            <p:ph type="sldNum" sz="quarter" idx="12"/>
          </p:nvPr>
        </p:nvSpPr>
        <p:spPr/>
        <p:txBody>
          <a:bodyPr/>
          <a:lstStyle/>
          <a:p>
            <a:fld id="{1E1F44E5-9FB8-4181-B433-C93897A9A40A}" type="slidenum">
              <a:rPr lang="en-US" smtClean="0"/>
              <a:pPr/>
              <a:t>2</a:t>
            </a:fld>
            <a:endParaRPr lang="en-US"/>
          </a:p>
        </p:txBody>
      </p:sp>
      <p:pic>
        <p:nvPicPr>
          <p:cNvPr id="7" name="Picture 2" descr="Image result for photoelectric effect"/>
          <p:cNvPicPr>
            <a:picLocks noChangeAspect="1" noChangeArrowheads="1"/>
          </p:cNvPicPr>
          <p:nvPr/>
        </p:nvPicPr>
        <p:blipFill>
          <a:blip r:embed="rId2"/>
          <a:srcRect/>
          <a:stretch>
            <a:fillRect/>
          </a:stretch>
        </p:blipFill>
        <p:spPr bwMode="auto">
          <a:xfrm>
            <a:off x="3974110" y="4730750"/>
            <a:ext cx="2571750" cy="19907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596" y="428604"/>
            <a:ext cx="8229600" cy="5929354"/>
          </a:xfrm>
        </p:spPr>
        <p:txBody>
          <a:bodyPr>
            <a:normAutofit/>
          </a:bodyPr>
          <a:lstStyle/>
          <a:p>
            <a:pPr algn="just"/>
            <a:r>
              <a:rPr lang="en-GB" sz="2800" dirty="0" err="1"/>
              <a:t>L’effetto</a:t>
            </a:r>
            <a:r>
              <a:rPr lang="en-GB" sz="2800" dirty="0"/>
              <a:t> </a:t>
            </a:r>
            <a:r>
              <a:rPr lang="en-GB" sz="2800" dirty="0" err="1"/>
              <a:t>fotoelettrico</a:t>
            </a:r>
            <a:r>
              <a:rPr lang="en-GB" sz="2800" dirty="0"/>
              <a:t> </a:t>
            </a:r>
            <a:r>
              <a:rPr lang="en-GB" sz="2800" dirty="0" err="1"/>
              <a:t>si</a:t>
            </a:r>
            <a:r>
              <a:rPr lang="en-GB" sz="2800" dirty="0"/>
              <a:t> </a:t>
            </a:r>
            <a:r>
              <a:rPr lang="en-GB" sz="2800" dirty="0" err="1"/>
              <a:t>basa</a:t>
            </a:r>
            <a:r>
              <a:rPr lang="en-GB" sz="2800" dirty="0"/>
              <a:t> </a:t>
            </a:r>
            <a:r>
              <a:rPr lang="en-GB" sz="2800" dirty="0" err="1"/>
              <a:t>sull’idea</a:t>
            </a:r>
            <a:r>
              <a:rPr lang="en-GB" sz="2800" dirty="0"/>
              <a:t> </a:t>
            </a:r>
            <a:r>
              <a:rPr lang="en-GB" sz="2800" dirty="0" err="1"/>
              <a:t>che</a:t>
            </a:r>
            <a:r>
              <a:rPr lang="en-GB" sz="2800" dirty="0"/>
              <a:t> </a:t>
            </a:r>
            <a:r>
              <a:rPr lang="en-GB" sz="2800" dirty="0" err="1"/>
              <a:t>una</a:t>
            </a:r>
            <a:r>
              <a:rPr lang="en-GB" sz="2800" dirty="0"/>
              <a:t> </a:t>
            </a:r>
            <a:r>
              <a:rPr lang="en-GB" sz="2800" dirty="0" err="1"/>
              <a:t>radiazione</a:t>
            </a:r>
            <a:r>
              <a:rPr lang="en-GB" sz="2800" dirty="0"/>
              <a:t> </a:t>
            </a:r>
            <a:r>
              <a:rPr lang="en-GB" sz="2800" dirty="0" err="1"/>
              <a:t>elettromagnetica</a:t>
            </a:r>
            <a:r>
              <a:rPr lang="en-GB" sz="2800" dirty="0"/>
              <a:t> </a:t>
            </a:r>
            <a:r>
              <a:rPr lang="en-GB" sz="2800" dirty="0" err="1"/>
              <a:t>è</a:t>
            </a:r>
            <a:r>
              <a:rPr lang="en-GB" sz="2800" dirty="0"/>
              <a:t> </a:t>
            </a:r>
            <a:r>
              <a:rPr lang="en-GB" sz="2800" dirty="0" err="1"/>
              <a:t>fatta</a:t>
            </a:r>
            <a:r>
              <a:rPr lang="en-GB" sz="2800" dirty="0"/>
              <a:t> da </a:t>
            </a:r>
            <a:r>
              <a:rPr lang="en-GB" sz="2800" dirty="0" err="1"/>
              <a:t>una</a:t>
            </a:r>
            <a:r>
              <a:rPr lang="en-GB" sz="2800" dirty="0"/>
              <a:t> </a:t>
            </a:r>
            <a:r>
              <a:rPr lang="en-GB" sz="2800" dirty="0" err="1"/>
              <a:t>serie</a:t>
            </a:r>
            <a:r>
              <a:rPr lang="en-GB" sz="2800" dirty="0"/>
              <a:t> di </a:t>
            </a:r>
            <a:r>
              <a:rPr lang="en-GB" sz="2800" dirty="0" err="1"/>
              <a:t>particelle</a:t>
            </a:r>
            <a:r>
              <a:rPr lang="en-GB" sz="2800" dirty="0"/>
              <a:t> </a:t>
            </a:r>
            <a:r>
              <a:rPr lang="en-GB" sz="2800" dirty="0" err="1"/>
              <a:t>chiamate</a:t>
            </a:r>
            <a:r>
              <a:rPr lang="en-GB" sz="2800" dirty="0"/>
              <a:t> </a:t>
            </a:r>
            <a:r>
              <a:rPr lang="en-GB" sz="2800" dirty="0" err="1"/>
              <a:t>fotoni</a:t>
            </a:r>
            <a:r>
              <a:rPr lang="en-GB" sz="2800" dirty="0"/>
              <a:t>.</a:t>
            </a:r>
          </a:p>
          <a:p>
            <a:pPr algn="just"/>
            <a:r>
              <a:rPr lang="en-GB" sz="2800" dirty="0" err="1"/>
              <a:t>Quando</a:t>
            </a:r>
            <a:r>
              <a:rPr lang="en-GB" sz="2800" dirty="0"/>
              <a:t> un </a:t>
            </a:r>
            <a:r>
              <a:rPr lang="en-GB" sz="2800" dirty="0" err="1"/>
              <a:t>fotone</a:t>
            </a:r>
            <a:r>
              <a:rPr lang="en-GB" sz="2800" dirty="0"/>
              <a:t> </a:t>
            </a:r>
            <a:r>
              <a:rPr lang="en-GB" sz="2800" dirty="0" err="1"/>
              <a:t>colpisce</a:t>
            </a:r>
            <a:r>
              <a:rPr lang="en-GB" sz="2800" dirty="0"/>
              <a:t> un </a:t>
            </a:r>
            <a:r>
              <a:rPr lang="en-GB" sz="2800" dirty="0" err="1"/>
              <a:t>elettrone</a:t>
            </a:r>
            <a:r>
              <a:rPr lang="en-GB" sz="2800" dirty="0"/>
              <a:t> </a:t>
            </a:r>
            <a:r>
              <a:rPr lang="en-GB" sz="2800" dirty="0" err="1"/>
              <a:t>su</a:t>
            </a:r>
            <a:r>
              <a:rPr lang="en-GB" sz="2800" dirty="0"/>
              <a:t> </a:t>
            </a:r>
            <a:r>
              <a:rPr lang="en-GB" sz="2800" dirty="0" err="1"/>
              <a:t>una</a:t>
            </a:r>
            <a:r>
              <a:rPr lang="en-GB" sz="2800" dirty="0"/>
              <a:t> </a:t>
            </a:r>
            <a:r>
              <a:rPr lang="en-GB" sz="2800" dirty="0" err="1"/>
              <a:t>superficie</a:t>
            </a:r>
            <a:r>
              <a:rPr lang="en-GB" sz="2800" dirty="0"/>
              <a:t> </a:t>
            </a:r>
            <a:r>
              <a:rPr lang="en-GB" sz="2800" dirty="0" err="1"/>
              <a:t>metallica</a:t>
            </a:r>
            <a:r>
              <a:rPr lang="en-GB" sz="2800" dirty="0"/>
              <a:t> </a:t>
            </a:r>
            <a:r>
              <a:rPr lang="en-GB" sz="2800" dirty="0" err="1"/>
              <a:t>allora</a:t>
            </a:r>
            <a:r>
              <a:rPr lang="en-GB" sz="2800" dirty="0"/>
              <a:t> </a:t>
            </a:r>
            <a:r>
              <a:rPr lang="en-GB" sz="2800" dirty="0" err="1"/>
              <a:t>può</a:t>
            </a:r>
            <a:r>
              <a:rPr lang="en-GB" sz="2800" dirty="0"/>
              <a:t> </a:t>
            </a:r>
            <a:r>
              <a:rPr lang="en-GB" sz="2800" dirty="0" err="1"/>
              <a:t>essere</a:t>
            </a:r>
            <a:r>
              <a:rPr lang="en-GB" sz="2800" dirty="0"/>
              <a:t> </a:t>
            </a:r>
            <a:r>
              <a:rPr lang="en-GB" sz="2800" dirty="0" err="1"/>
              <a:t>emesso</a:t>
            </a:r>
            <a:r>
              <a:rPr lang="en-GB" sz="2800" dirty="0"/>
              <a:t> un </a:t>
            </a:r>
            <a:r>
              <a:rPr lang="en-GB" sz="2800" dirty="0" err="1"/>
              <a:t>elettrone</a:t>
            </a:r>
            <a:r>
              <a:rPr lang="en-GB" sz="2800" dirty="0"/>
              <a:t>. </a:t>
            </a:r>
            <a:r>
              <a:rPr lang="en-GB" sz="2800" dirty="0" err="1"/>
              <a:t>L’emission</a:t>
            </a:r>
            <a:r>
              <a:rPr lang="en-GB" sz="2800" dirty="0"/>
              <a:t> </a:t>
            </a:r>
            <a:r>
              <a:rPr lang="en-GB" sz="2800" dirty="0" err="1"/>
              <a:t>prende</a:t>
            </a:r>
            <a:r>
              <a:rPr lang="en-GB" sz="2800" dirty="0"/>
              <a:t> </a:t>
            </a:r>
            <a:r>
              <a:rPr lang="en-GB" sz="2800" dirty="0" err="1"/>
              <a:t>il</a:t>
            </a:r>
            <a:r>
              <a:rPr lang="en-GB" sz="2800" dirty="0"/>
              <a:t> </a:t>
            </a:r>
            <a:r>
              <a:rPr lang="en-GB" sz="2800" dirty="0" err="1"/>
              <a:t>nome</a:t>
            </a:r>
            <a:r>
              <a:rPr lang="en-GB" sz="2800" dirty="0"/>
              <a:t> di </a:t>
            </a:r>
            <a:r>
              <a:rPr lang="en-GB" sz="2800" dirty="0" err="1"/>
              <a:t>fotoelettrone</a:t>
            </a:r>
            <a:r>
              <a:rPr lang="en-GB" sz="2800" dirty="0"/>
              <a:t>.</a:t>
            </a:r>
            <a:endParaRPr lang="en-GB" sz="3000" dirty="0"/>
          </a:p>
        </p:txBody>
      </p:sp>
      <p:sp>
        <p:nvSpPr>
          <p:cNvPr id="3" name="Slide Number Placeholder 2"/>
          <p:cNvSpPr>
            <a:spLocks noGrp="1"/>
          </p:cNvSpPr>
          <p:nvPr>
            <p:ph type="sldNum" sz="quarter" idx="12"/>
          </p:nvPr>
        </p:nvSpPr>
        <p:spPr/>
        <p:txBody>
          <a:bodyPr/>
          <a:lstStyle/>
          <a:p>
            <a:fld id="{1E1F44E5-9FB8-4181-B433-C93897A9A40A}" type="slidenum">
              <a:rPr lang="en-US" smtClean="0"/>
              <a:pPr/>
              <a:t>3</a:t>
            </a:fld>
            <a:endParaRPr lang="en-US"/>
          </a:p>
        </p:txBody>
      </p:sp>
      <p:pic>
        <p:nvPicPr>
          <p:cNvPr id="6148" name="Picture 4" descr="https://upload.wikimedia.org/wikipedia/commons/thumb/f/f5/Photoelectric_effect.svg/275px-Photoelectric_effect.svg.png"/>
          <p:cNvPicPr>
            <a:picLocks noChangeAspect="1" noChangeArrowheads="1"/>
          </p:cNvPicPr>
          <p:nvPr/>
        </p:nvPicPr>
        <p:blipFill>
          <a:blip r:embed="rId2"/>
          <a:srcRect/>
          <a:stretch>
            <a:fillRect/>
          </a:stretch>
        </p:blipFill>
        <p:spPr bwMode="auto">
          <a:xfrm>
            <a:off x="3143240" y="3286124"/>
            <a:ext cx="2619375" cy="1885950"/>
          </a:xfrm>
          <a:prstGeom prst="rect">
            <a:avLst/>
          </a:prstGeom>
          <a:noFill/>
        </p:spPr>
      </p:pic>
      <p:sp>
        <p:nvSpPr>
          <p:cNvPr id="8" name="Rectangle 7"/>
          <p:cNvSpPr/>
          <p:nvPr/>
        </p:nvSpPr>
        <p:spPr>
          <a:xfrm>
            <a:off x="2071702" y="5211561"/>
            <a:ext cx="4572000" cy="646331"/>
          </a:xfrm>
          <a:prstGeom prst="rect">
            <a:avLst/>
          </a:prstGeom>
        </p:spPr>
        <p:txBody>
          <a:bodyPr>
            <a:spAutoFit/>
          </a:bodyPr>
          <a:lstStyle/>
          <a:p>
            <a:pPr algn="ctr"/>
            <a:r>
              <a:rPr lang="en-GB" dirty="0"/>
              <a:t>Un </a:t>
            </a:r>
            <a:r>
              <a:rPr lang="en-GB" dirty="0" err="1"/>
              <a:t>diagramma</a:t>
            </a:r>
            <a:r>
              <a:rPr lang="en-GB" dirty="0"/>
              <a:t> </a:t>
            </a:r>
            <a:r>
              <a:rPr lang="en-GB" dirty="0" err="1"/>
              <a:t>che</a:t>
            </a:r>
            <a:r>
              <a:rPr lang="en-GB" dirty="0"/>
              <a:t> </a:t>
            </a:r>
            <a:r>
              <a:rPr lang="en-GB" dirty="0" err="1"/>
              <a:t>mostra</a:t>
            </a:r>
            <a:r>
              <a:rPr lang="en-GB" dirty="0"/>
              <a:t> come </a:t>
            </a:r>
            <a:r>
              <a:rPr lang="en-GB" dirty="0" err="1"/>
              <a:t>gli</a:t>
            </a:r>
            <a:r>
              <a:rPr lang="en-GB" dirty="0"/>
              <a:t> </a:t>
            </a:r>
            <a:r>
              <a:rPr lang="en-GB" dirty="0" err="1"/>
              <a:t>elettroni</a:t>
            </a:r>
            <a:r>
              <a:rPr lang="en-GB" dirty="0"/>
              <a:t> </a:t>
            </a:r>
            <a:r>
              <a:rPr lang="en-GB" dirty="0" err="1"/>
              <a:t>sono</a:t>
            </a:r>
            <a:r>
              <a:rPr lang="en-GB" dirty="0"/>
              <a:t> </a:t>
            </a:r>
            <a:r>
              <a:rPr lang="en-GB" dirty="0" err="1"/>
              <a:t>emessi</a:t>
            </a:r>
            <a:r>
              <a:rPr lang="en-GB" dirty="0"/>
              <a:t> da un </a:t>
            </a:r>
            <a:r>
              <a:rPr lang="en-GB" dirty="0" err="1"/>
              <a:t>piatto</a:t>
            </a:r>
            <a:r>
              <a:rPr lang="en-GB" dirty="0"/>
              <a:t> </a:t>
            </a:r>
            <a:r>
              <a:rPr lang="en-GB" dirty="0" err="1"/>
              <a:t>metallico</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E1F44E5-9FB8-4181-B433-C93897A9A40A}" type="slidenum">
              <a:rPr lang="en-US" smtClean="0"/>
              <a:pPr/>
              <a:t>4</a:t>
            </a:fld>
            <a:endParaRPr lang="en-US"/>
          </a:p>
        </p:txBody>
      </p:sp>
      <p:sp>
        <p:nvSpPr>
          <p:cNvPr id="8" name="Content Placeholder 7"/>
          <p:cNvSpPr>
            <a:spLocks noGrp="1"/>
          </p:cNvSpPr>
          <p:nvPr>
            <p:ph idx="1"/>
          </p:nvPr>
        </p:nvSpPr>
        <p:spPr>
          <a:xfrm>
            <a:off x="428596" y="500042"/>
            <a:ext cx="8229600" cy="4525963"/>
          </a:xfrm>
        </p:spPr>
        <p:txBody>
          <a:bodyPr/>
          <a:lstStyle/>
          <a:p>
            <a:pPr algn="just"/>
            <a:r>
              <a:rPr lang="en-GB" dirty="0" err="1"/>
              <a:t>L’effetto</a:t>
            </a:r>
            <a:r>
              <a:rPr lang="en-GB" dirty="0"/>
              <a:t> </a:t>
            </a:r>
            <a:r>
              <a:rPr lang="en-GB" dirty="0" err="1"/>
              <a:t>fotoelettrico</a:t>
            </a:r>
            <a:r>
              <a:rPr lang="en-GB" dirty="0"/>
              <a:t> ha </a:t>
            </a:r>
            <a:r>
              <a:rPr lang="en-GB" dirty="0" err="1"/>
              <a:t>aiutato</a:t>
            </a:r>
            <a:r>
              <a:rPr lang="en-GB" dirty="0"/>
              <a:t> </a:t>
            </a:r>
            <a:r>
              <a:rPr lang="en-GB" dirty="0" err="1"/>
              <a:t>i</a:t>
            </a:r>
            <a:r>
              <a:rPr lang="en-GB" dirty="0"/>
              <a:t> </a:t>
            </a:r>
            <a:r>
              <a:rPr lang="en-GB" dirty="0" err="1"/>
              <a:t>fisici</a:t>
            </a:r>
            <a:r>
              <a:rPr lang="en-GB" dirty="0"/>
              <a:t> a </a:t>
            </a:r>
            <a:r>
              <a:rPr lang="en-GB" dirty="0" err="1"/>
              <a:t>capire</a:t>
            </a:r>
            <a:r>
              <a:rPr lang="en-GB" dirty="0"/>
              <a:t> la </a:t>
            </a:r>
            <a:r>
              <a:rPr lang="en-GB" dirty="0" err="1"/>
              <a:t>natura</a:t>
            </a:r>
            <a:r>
              <a:rPr lang="en-GB" dirty="0"/>
              <a:t> </a:t>
            </a:r>
            <a:r>
              <a:rPr lang="en-GB" dirty="0" err="1"/>
              <a:t>quantistica</a:t>
            </a:r>
            <a:r>
              <a:rPr lang="en-GB" dirty="0"/>
              <a:t> </a:t>
            </a:r>
            <a:r>
              <a:rPr lang="en-GB" dirty="0" err="1"/>
              <a:t>della</a:t>
            </a:r>
            <a:r>
              <a:rPr lang="en-GB" dirty="0"/>
              <a:t> </a:t>
            </a:r>
            <a:r>
              <a:rPr lang="en-GB" dirty="0" err="1"/>
              <a:t>luce</a:t>
            </a:r>
            <a:r>
              <a:rPr lang="en-GB" dirty="0"/>
              <a:t> e del moto </a:t>
            </a:r>
            <a:r>
              <a:rPr lang="en-GB" dirty="0" err="1"/>
              <a:t>degli</a:t>
            </a:r>
            <a:r>
              <a:rPr lang="en-GB" dirty="0"/>
              <a:t> </a:t>
            </a:r>
            <a:r>
              <a:rPr lang="en-GB" dirty="0" err="1"/>
              <a:t>elettroni</a:t>
            </a:r>
            <a:r>
              <a:rPr lang="en-GB" dirty="0"/>
              <a:t>. Il </a:t>
            </a:r>
            <a:r>
              <a:rPr lang="en-GB" dirty="0" err="1"/>
              <a:t>concetto</a:t>
            </a:r>
            <a:r>
              <a:rPr lang="en-GB" dirty="0"/>
              <a:t> </a:t>
            </a:r>
            <a:r>
              <a:rPr lang="en-GB" dirty="0" err="1"/>
              <a:t>della</a:t>
            </a:r>
            <a:r>
              <a:rPr lang="en-GB" dirty="0"/>
              <a:t> </a:t>
            </a:r>
            <a:r>
              <a:rPr lang="en-GB" dirty="0" err="1"/>
              <a:t>dualità</a:t>
            </a:r>
            <a:r>
              <a:rPr lang="en-GB" dirty="0"/>
              <a:t> </a:t>
            </a:r>
            <a:r>
              <a:rPr lang="en-GB" dirty="0" err="1"/>
              <a:t>fra</a:t>
            </a:r>
            <a:r>
              <a:rPr lang="en-GB" dirty="0"/>
              <a:t> </a:t>
            </a:r>
            <a:r>
              <a:rPr lang="en-GB" dirty="0" err="1"/>
              <a:t>onde</a:t>
            </a:r>
            <a:r>
              <a:rPr lang="en-GB" dirty="0"/>
              <a:t> e </a:t>
            </a:r>
            <a:r>
              <a:rPr lang="en-GB" dirty="0" err="1"/>
              <a:t>particelle</a:t>
            </a:r>
            <a:r>
              <a:rPr lang="en-GB" dirty="0"/>
              <a:t> </a:t>
            </a:r>
            <a:r>
              <a:rPr lang="en-GB" dirty="0" err="1"/>
              <a:t>è</a:t>
            </a:r>
            <a:r>
              <a:rPr lang="en-GB" dirty="0"/>
              <a:t> </a:t>
            </a:r>
            <a:r>
              <a:rPr lang="en-GB" dirty="0" err="1"/>
              <a:t>stato</a:t>
            </a:r>
            <a:r>
              <a:rPr lang="en-GB" dirty="0"/>
              <a:t> </a:t>
            </a:r>
            <a:r>
              <a:rPr lang="en-GB" dirty="0" err="1"/>
              <a:t>sviluppato</a:t>
            </a:r>
            <a:r>
              <a:rPr lang="en-GB" dirty="0"/>
              <a:t> a </a:t>
            </a:r>
            <a:r>
              <a:rPr lang="en-GB" dirty="0" err="1"/>
              <a:t>partire</a:t>
            </a:r>
            <a:r>
              <a:rPr lang="en-GB" dirty="0"/>
              <a:t> </a:t>
            </a:r>
            <a:r>
              <a:rPr lang="en-GB" dirty="0" err="1"/>
              <a:t>dall’effetto</a:t>
            </a:r>
            <a:r>
              <a:rPr lang="en-GB" dirty="0"/>
              <a:t> </a:t>
            </a:r>
            <a:r>
              <a:rPr lang="en-GB" dirty="0" err="1"/>
              <a:t>fotoelettrico</a:t>
            </a:r>
            <a:r>
              <a:rPr lang="en-GB" dirty="0"/>
              <a:t>.</a:t>
            </a:r>
          </a:p>
          <a:p>
            <a:pPr marL="0" indent="0" algn="just">
              <a:buNone/>
            </a:pPr>
            <a:endParaRPr lang="en-GB" dirty="0"/>
          </a:p>
        </p:txBody>
      </p:sp>
      <p:pic>
        <p:nvPicPr>
          <p:cNvPr id="5128" name="Picture 8" descr="Picture"/>
          <p:cNvPicPr>
            <a:picLocks noChangeAspect="1" noChangeArrowheads="1"/>
          </p:cNvPicPr>
          <p:nvPr/>
        </p:nvPicPr>
        <p:blipFill>
          <a:blip r:embed="rId2"/>
          <a:srcRect/>
          <a:stretch>
            <a:fillRect/>
          </a:stretch>
        </p:blipFill>
        <p:spPr bwMode="auto">
          <a:xfrm>
            <a:off x="2411760" y="3193741"/>
            <a:ext cx="4438650" cy="3171826"/>
          </a:xfrm>
          <a:prstGeom prst="rect">
            <a:avLst/>
          </a:prstGeom>
          <a:noFill/>
        </p:spPr>
      </p:pic>
    </p:spTree>
    <p:extLst>
      <p:ext uri="{BB962C8B-B14F-4D97-AF65-F5344CB8AC3E}">
        <p14:creationId xmlns:p14="http://schemas.microsoft.com/office/powerpoint/2010/main" val="2014712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lnSpcReduction="10000"/>
          </a:bodyPr>
          <a:lstStyle/>
          <a:p>
            <a:pPr algn="just"/>
            <a:r>
              <a:rPr lang="en-GB" sz="2800" dirty="0"/>
              <a:t>Non </a:t>
            </a:r>
            <a:r>
              <a:rPr lang="en-GB" sz="2800" dirty="0" err="1"/>
              <a:t>tutte</a:t>
            </a:r>
            <a:r>
              <a:rPr lang="en-GB" sz="2800" dirty="0"/>
              <a:t> le </a:t>
            </a:r>
            <a:r>
              <a:rPr lang="en-GB" sz="2800" dirty="0" err="1"/>
              <a:t>onde</a:t>
            </a:r>
            <a:r>
              <a:rPr lang="en-GB" sz="2800" dirty="0"/>
              <a:t> </a:t>
            </a:r>
            <a:r>
              <a:rPr lang="en-GB" sz="2800" dirty="0" err="1"/>
              <a:t>elettromagnetiche</a:t>
            </a:r>
            <a:r>
              <a:rPr lang="en-GB" sz="2800" dirty="0"/>
              <a:t> </a:t>
            </a:r>
            <a:r>
              <a:rPr lang="en-GB" sz="2800" dirty="0" err="1"/>
              <a:t>possono</a:t>
            </a:r>
            <a:r>
              <a:rPr lang="en-GB" sz="2800" dirty="0"/>
              <a:t> </a:t>
            </a:r>
            <a:r>
              <a:rPr lang="en-GB" sz="2800" dirty="0" err="1"/>
              <a:t>generare</a:t>
            </a:r>
            <a:r>
              <a:rPr lang="en-GB" sz="2800" dirty="0"/>
              <a:t> </a:t>
            </a:r>
            <a:r>
              <a:rPr lang="en-GB" sz="2800" dirty="0" err="1"/>
              <a:t>effetti</a:t>
            </a:r>
            <a:r>
              <a:rPr lang="en-GB" sz="2800" dirty="0"/>
              <a:t> </a:t>
            </a:r>
            <a:r>
              <a:rPr lang="en-GB" sz="2800" dirty="0" err="1"/>
              <a:t>fotoelettrici</a:t>
            </a:r>
            <a:r>
              <a:rPr lang="en-GB" sz="2800" dirty="0"/>
              <a:t>, solo le </a:t>
            </a:r>
            <a:r>
              <a:rPr lang="en-GB" sz="2800" dirty="0" err="1"/>
              <a:t>radiazioni</a:t>
            </a:r>
            <a:r>
              <a:rPr lang="en-GB" sz="2800" dirty="0"/>
              <a:t> di </a:t>
            </a:r>
            <a:r>
              <a:rPr lang="en-GB" sz="2800" dirty="0" err="1"/>
              <a:t>una</a:t>
            </a:r>
            <a:r>
              <a:rPr lang="en-GB" sz="2800" dirty="0"/>
              <a:t> </a:t>
            </a:r>
            <a:r>
              <a:rPr lang="en-GB" sz="2800" dirty="0" err="1"/>
              <a:t>determinata</a:t>
            </a:r>
            <a:r>
              <a:rPr lang="en-GB" sz="2800" dirty="0"/>
              <a:t> </a:t>
            </a:r>
            <a:r>
              <a:rPr lang="en-GB" sz="2800" dirty="0" err="1"/>
              <a:t>ampiezza</a:t>
            </a:r>
            <a:r>
              <a:rPr lang="en-GB" sz="2800" dirty="0"/>
              <a:t> o </a:t>
            </a:r>
            <a:r>
              <a:rPr lang="en-GB" sz="2800" dirty="0" err="1"/>
              <a:t>frequenza</a:t>
            </a:r>
            <a:r>
              <a:rPr lang="en-GB" sz="2800" dirty="0"/>
              <a:t> </a:t>
            </a:r>
            <a:r>
              <a:rPr lang="en-GB" sz="2800" dirty="0" err="1"/>
              <a:t>possono</a:t>
            </a:r>
            <a:r>
              <a:rPr lang="en-GB" sz="2800" dirty="0"/>
              <a:t>. La </a:t>
            </a:r>
            <a:r>
              <a:rPr lang="en-GB" sz="2800" dirty="0" err="1"/>
              <a:t>frequenza</a:t>
            </a:r>
            <a:r>
              <a:rPr lang="en-GB" sz="2800" dirty="0"/>
              <a:t> minima </a:t>
            </a:r>
            <a:r>
              <a:rPr lang="en-GB" sz="2800" dirty="0" err="1"/>
              <a:t>necessaria</a:t>
            </a:r>
            <a:r>
              <a:rPr lang="en-GB" sz="2800" dirty="0"/>
              <a:t> </a:t>
            </a:r>
            <a:r>
              <a:rPr lang="en-GB" sz="2800" dirty="0" err="1"/>
              <a:t>è</a:t>
            </a:r>
            <a:r>
              <a:rPr lang="en-GB" sz="2800" dirty="0"/>
              <a:t> </a:t>
            </a:r>
            <a:r>
              <a:rPr lang="en-GB" sz="2800" dirty="0" err="1"/>
              <a:t>chiamata</a:t>
            </a:r>
            <a:r>
              <a:rPr lang="en-GB" sz="2800" dirty="0"/>
              <a:t> “</a:t>
            </a:r>
            <a:r>
              <a:rPr lang="en-GB" sz="2800" dirty="0" err="1"/>
              <a:t>frequenza</a:t>
            </a:r>
            <a:r>
              <a:rPr lang="en-GB" sz="2800" dirty="0"/>
              <a:t> di cut off” o “</a:t>
            </a:r>
            <a:r>
              <a:rPr lang="en-GB" sz="2800" dirty="0" err="1"/>
              <a:t>frequenza</a:t>
            </a:r>
            <a:r>
              <a:rPr lang="en-GB" sz="2800" dirty="0"/>
              <a:t> </a:t>
            </a:r>
            <a:r>
              <a:rPr lang="en-GB" sz="2800" dirty="0" err="1"/>
              <a:t>soglia</a:t>
            </a:r>
            <a:r>
              <a:rPr lang="en-GB" sz="2800" dirty="0"/>
              <a:t>”. La </a:t>
            </a:r>
            <a:r>
              <a:rPr lang="en-GB" sz="2800" dirty="0" err="1"/>
              <a:t>frequenza</a:t>
            </a:r>
            <a:r>
              <a:rPr lang="en-GB" sz="2800" dirty="0"/>
              <a:t> di cut off </a:t>
            </a:r>
            <a:r>
              <a:rPr lang="en-GB" sz="2800" dirty="0" err="1"/>
              <a:t>è</a:t>
            </a:r>
            <a:r>
              <a:rPr lang="en-GB" sz="2800" dirty="0"/>
              <a:t> </a:t>
            </a:r>
            <a:r>
              <a:rPr lang="en-GB" sz="2800" dirty="0" err="1"/>
              <a:t>usata</a:t>
            </a:r>
            <a:r>
              <a:rPr lang="en-GB" sz="2800" dirty="0"/>
              <a:t> per </a:t>
            </a:r>
            <a:r>
              <a:rPr lang="en-GB" sz="2800" dirty="0" err="1"/>
              <a:t>trovare</a:t>
            </a:r>
            <a:r>
              <a:rPr lang="en-GB" sz="2800" dirty="0"/>
              <a:t> </a:t>
            </a:r>
            <a:r>
              <a:rPr lang="en-GB" sz="2800" dirty="0" err="1"/>
              <a:t>il</a:t>
            </a:r>
            <a:r>
              <a:rPr lang="en-GB" sz="2800" dirty="0"/>
              <a:t> </a:t>
            </a:r>
            <a:r>
              <a:rPr lang="en-GB" sz="2800" dirty="0" err="1"/>
              <a:t>valore</a:t>
            </a:r>
            <a:r>
              <a:rPr lang="en-GB" sz="2800" dirty="0"/>
              <a:t> del </a:t>
            </a:r>
            <a:r>
              <a:rPr lang="en-GB" sz="2800" dirty="0" err="1"/>
              <a:t>lavoro</a:t>
            </a:r>
            <a:r>
              <a:rPr lang="en-GB" sz="2800" dirty="0"/>
              <a:t> di </a:t>
            </a:r>
            <a:r>
              <a:rPr lang="en-GB" sz="2800" dirty="0" err="1"/>
              <a:t>estrazione</a:t>
            </a:r>
            <a:r>
              <a:rPr lang="en-GB" sz="2800" dirty="0"/>
              <a:t>, W, </a:t>
            </a:r>
            <a:r>
              <a:rPr lang="en-GB" sz="2800" dirty="0" err="1"/>
              <a:t>che</a:t>
            </a:r>
            <a:r>
              <a:rPr lang="en-GB" sz="2800" dirty="0"/>
              <a:t> </a:t>
            </a:r>
            <a:r>
              <a:rPr lang="en-GB" sz="2800" dirty="0" err="1"/>
              <a:t>è</a:t>
            </a:r>
            <a:r>
              <a:rPr lang="en-GB" sz="2800" dirty="0"/>
              <a:t>  </a:t>
            </a:r>
            <a:r>
              <a:rPr lang="en-GB" sz="2800" dirty="0" err="1"/>
              <a:t>il</a:t>
            </a:r>
            <a:r>
              <a:rPr lang="en-GB" sz="2800" dirty="0"/>
              <a:t> </a:t>
            </a:r>
            <a:r>
              <a:rPr lang="en-GB" sz="2800" dirty="0" err="1"/>
              <a:t>quantitativo</a:t>
            </a:r>
            <a:r>
              <a:rPr lang="en-GB" sz="2800" dirty="0"/>
              <a:t> di </a:t>
            </a:r>
            <a:r>
              <a:rPr lang="en-GB" sz="2800" dirty="0" err="1"/>
              <a:t>energia</a:t>
            </a:r>
            <a:r>
              <a:rPr lang="en-GB" sz="2800" dirty="0"/>
              <a:t> </a:t>
            </a:r>
            <a:r>
              <a:rPr lang="en-GB" sz="2800" dirty="0" err="1"/>
              <a:t>che</a:t>
            </a:r>
            <a:r>
              <a:rPr lang="en-GB" sz="2800" dirty="0"/>
              <a:t> </a:t>
            </a:r>
            <a:r>
              <a:rPr lang="en-GB" sz="2800" dirty="0" err="1"/>
              <a:t>trattiene</a:t>
            </a:r>
            <a:r>
              <a:rPr lang="en-GB" sz="2800" dirty="0"/>
              <a:t> </a:t>
            </a:r>
            <a:r>
              <a:rPr lang="en-GB" sz="2800" dirty="0" err="1"/>
              <a:t>l’elettrone</a:t>
            </a:r>
            <a:r>
              <a:rPr lang="en-GB" sz="2800" dirty="0"/>
              <a:t> </a:t>
            </a:r>
            <a:r>
              <a:rPr lang="en-GB" sz="2800" dirty="0" err="1"/>
              <a:t>sulla</a:t>
            </a:r>
            <a:r>
              <a:rPr lang="en-GB" sz="2800" dirty="0"/>
              <a:t> </a:t>
            </a:r>
            <a:r>
              <a:rPr lang="en-GB" sz="2800" dirty="0" err="1"/>
              <a:t>superficie</a:t>
            </a:r>
            <a:r>
              <a:rPr lang="en-GB" sz="2800" dirty="0"/>
              <a:t> del </a:t>
            </a:r>
            <a:r>
              <a:rPr lang="en-GB" sz="2800" dirty="0" err="1"/>
              <a:t>metallo</a:t>
            </a:r>
            <a:r>
              <a:rPr lang="en-GB" sz="2800" dirty="0"/>
              <a:t>. </a:t>
            </a:r>
          </a:p>
          <a:p>
            <a:pPr algn="just"/>
            <a:r>
              <a:rPr lang="en-GB" sz="2800" dirty="0"/>
              <a:t>Il </a:t>
            </a:r>
            <a:r>
              <a:rPr lang="en-GB" sz="2800" dirty="0" err="1"/>
              <a:t>valore</a:t>
            </a:r>
            <a:r>
              <a:rPr lang="en-GB" sz="2800" dirty="0"/>
              <a:t> del </a:t>
            </a:r>
            <a:r>
              <a:rPr lang="en-GB" sz="2800" dirty="0" err="1"/>
              <a:t>lavoro</a:t>
            </a:r>
            <a:r>
              <a:rPr lang="en-GB" sz="2800" dirty="0"/>
              <a:t> di </a:t>
            </a:r>
            <a:r>
              <a:rPr lang="en-GB" sz="2800" dirty="0" err="1"/>
              <a:t>estrazione</a:t>
            </a:r>
            <a:r>
              <a:rPr lang="en-GB" sz="2800" dirty="0"/>
              <a:t> </a:t>
            </a:r>
            <a:r>
              <a:rPr lang="en-GB" sz="2800" dirty="0" err="1"/>
              <a:t>è</a:t>
            </a:r>
            <a:r>
              <a:rPr lang="en-GB" sz="2800" dirty="0"/>
              <a:t> </a:t>
            </a:r>
            <a:r>
              <a:rPr lang="en-GB" sz="2800" dirty="0" err="1"/>
              <a:t>una</a:t>
            </a:r>
            <a:r>
              <a:rPr lang="en-GB" sz="2800" dirty="0"/>
              <a:t> </a:t>
            </a:r>
            <a:r>
              <a:rPr lang="en-GB" sz="2800" dirty="0" err="1"/>
              <a:t>proprietà</a:t>
            </a:r>
            <a:r>
              <a:rPr lang="en-GB" sz="2800" dirty="0"/>
              <a:t> del </a:t>
            </a:r>
            <a:r>
              <a:rPr lang="en-GB" sz="2800" dirty="0" err="1"/>
              <a:t>metallo</a:t>
            </a:r>
            <a:r>
              <a:rPr lang="en-GB" sz="2800" dirty="0"/>
              <a:t> e non </a:t>
            </a:r>
            <a:r>
              <a:rPr lang="en-GB" sz="2800" dirty="0" err="1"/>
              <a:t>è</a:t>
            </a:r>
            <a:r>
              <a:rPr lang="en-GB" sz="2800" dirty="0"/>
              <a:t> </a:t>
            </a:r>
            <a:r>
              <a:rPr lang="en-GB" sz="2800" dirty="0" err="1"/>
              <a:t>influenzata</a:t>
            </a:r>
            <a:r>
              <a:rPr lang="en-GB" sz="2800" dirty="0"/>
              <a:t> </a:t>
            </a:r>
            <a:r>
              <a:rPr lang="en-GB" sz="2800" dirty="0" err="1"/>
              <a:t>dalla</a:t>
            </a:r>
            <a:r>
              <a:rPr lang="en-GB" sz="2800" dirty="0"/>
              <a:t> </a:t>
            </a:r>
            <a:r>
              <a:rPr lang="en-GB" sz="2800" dirty="0" err="1"/>
              <a:t>radiazione</a:t>
            </a:r>
            <a:r>
              <a:rPr lang="en-GB" sz="2800" dirty="0"/>
              <a:t> </a:t>
            </a:r>
            <a:r>
              <a:rPr lang="en-GB" sz="2800" dirty="0" err="1"/>
              <a:t>radiante</a:t>
            </a:r>
            <a:r>
              <a:rPr lang="en-GB" sz="2800" dirty="0"/>
              <a:t>. Se </a:t>
            </a:r>
            <a:r>
              <a:rPr lang="en-GB" sz="2800" dirty="0" err="1"/>
              <a:t>una</a:t>
            </a:r>
            <a:r>
              <a:rPr lang="en-GB" sz="2800" dirty="0"/>
              <a:t> </a:t>
            </a:r>
            <a:r>
              <a:rPr lang="en-GB" sz="2800" dirty="0" err="1"/>
              <a:t>onda</a:t>
            </a:r>
            <a:r>
              <a:rPr lang="en-GB" sz="2800" dirty="0"/>
              <a:t> </a:t>
            </a:r>
            <a:r>
              <a:rPr lang="en-GB" sz="2800" dirty="0" err="1"/>
              <a:t>radiante</a:t>
            </a:r>
            <a:r>
              <a:rPr lang="en-GB" sz="2800" dirty="0"/>
              <a:t> con </a:t>
            </a:r>
            <a:r>
              <a:rPr lang="en-GB" sz="2800" dirty="0" err="1"/>
              <a:t>frequenza</a:t>
            </a:r>
            <a:r>
              <a:rPr lang="en-GB" sz="2800" dirty="0"/>
              <a:t> </a:t>
            </a:r>
            <a:r>
              <a:rPr lang="en-GB" sz="2800" dirty="0" err="1"/>
              <a:t>superiore</a:t>
            </a:r>
            <a:r>
              <a:rPr lang="en-GB" sz="2800" dirty="0"/>
              <a:t> </a:t>
            </a:r>
            <a:r>
              <a:rPr lang="en-GB" sz="2800" dirty="0" err="1"/>
              <a:t>alla</a:t>
            </a:r>
            <a:r>
              <a:rPr lang="en-GB" sz="2800" dirty="0"/>
              <a:t> </a:t>
            </a:r>
            <a:r>
              <a:rPr lang="en-GB" sz="2800" dirty="0" err="1"/>
              <a:t>frequenza</a:t>
            </a:r>
            <a:r>
              <a:rPr lang="en-GB" sz="2800" dirty="0"/>
              <a:t> di cut off </a:t>
            </a:r>
            <a:r>
              <a:rPr lang="en-GB" sz="2800" dirty="0" err="1"/>
              <a:t>colpisce</a:t>
            </a:r>
            <a:r>
              <a:rPr lang="en-GB" sz="2800" dirty="0"/>
              <a:t> </a:t>
            </a:r>
            <a:r>
              <a:rPr lang="en-GB" sz="2800" dirty="0" err="1"/>
              <a:t>una</a:t>
            </a:r>
            <a:r>
              <a:rPr lang="en-GB" sz="2800" dirty="0"/>
              <a:t> </a:t>
            </a:r>
            <a:r>
              <a:rPr lang="en-GB" sz="2800" dirty="0" err="1"/>
              <a:t>superficie</a:t>
            </a:r>
            <a:r>
              <a:rPr lang="en-GB" sz="2800" dirty="0"/>
              <a:t> </a:t>
            </a:r>
            <a:r>
              <a:rPr lang="en-GB" sz="2800" dirty="0" err="1"/>
              <a:t>metallica</a:t>
            </a:r>
            <a:r>
              <a:rPr lang="en-GB" sz="2800" dirty="0"/>
              <a:t>, </a:t>
            </a:r>
            <a:r>
              <a:rPr lang="en-GB" sz="2800" dirty="0" err="1"/>
              <a:t>allora</a:t>
            </a:r>
            <a:r>
              <a:rPr lang="en-GB" sz="2800" dirty="0"/>
              <a:t> </a:t>
            </a:r>
            <a:r>
              <a:rPr lang="en-GB" sz="2800" dirty="0" err="1"/>
              <a:t>l’elettrone</a:t>
            </a:r>
            <a:r>
              <a:rPr lang="en-GB" sz="2800" dirty="0"/>
              <a:t> </a:t>
            </a:r>
            <a:r>
              <a:rPr lang="en-GB" sz="2800" dirty="0" err="1"/>
              <a:t>verrà</a:t>
            </a:r>
            <a:r>
              <a:rPr lang="en-GB" sz="2800" dirty="0"/>
              <a:t> </a:t>
            </a:r>
            <a:r>
              <a:rPr lang="en-GB" sz="2800" dirty="0" err="1"/>
              <a:t>emesso</a:t>
            </a:r>
            <a:r>
              <a:rPr lang="en-GB" sz="2800" dirty="0"/>
              <a:t> con </a:t>
            </a:r>
            <a:r>
              <a:rPr lang="en-GB" sz="2800" dirty="0" err="1"/>
              <a:t>una</a:t>
            </a:r>
            <a:r>
              <a:rPr lang="en-GB" sz="2800" dirty="0"/>
              <a:t> </a:t>
            </a:r>
            <a:r>
              <a:rPr lang="en-GB" sz="2800" dirty="0" err="1"/>
              <a:t>determinata</a:t>
            </a:r>
            <a:r>
              <a:rPr lang="en-GB" sz="2800" dirty="0"/>
              <a:t> </a:t>
            </a:r>
            <a:r>
              <a:rPr lang="en-GB" sz="2800" dirty="0" err="1"/>
              <a:t>energia</a:t>
            </a:r>
            <a:r>
              <a:rPr lang="en-GB" sz="2800" dirty="0"/>
              <a:t> </a:t>
            </a:r>
            <a:r>
              <a:rPr lang="en-GB" sz="2800" dirty="0" err="1"/>
              <a:t>cinetica</a:t>
            </a:r>
            <a:r>
              <a:rPr lang="en-GB" sz="2800" dirty="0"/>
              <a:t>.</a:t>
            </a:r>
          </a:p>
          <a:p>
            <a:endParaRPr lang="en-US" sz="3000" dirty="0"/>
          </a:p>
          <a:p>
            <a:pPr>
              <a:buNone/>
            </a:pPr>
            <a:endParaRPr lang="en-US" sz="3000"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pPr/>
              <a:t>5</a:t>
            </a:fld>
            <a:endParaRPr lang="en-US"/>
          </a:p>
        </p:txBody>
      </p:sp>
    </p:spTree>
    <p:extLst>
      <p:ext uri="{BB962C8B-B14F-4D97-AF65-F5344CB8AC3E}">
        <p14:creationId xmlns:p14="http://schemas.microsoft.com/office/powerpoint/2010/main" val="1545743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596" y="428604"/>
            <a:ext cx="8229600" cy="5929354"/>
          </a:xfrm>
        </p:spPr>
        <p:txBody>
          <a:bodyPr>
            <a:normAutofit/>
          </a:bodyPr>
          <a:lstStyle/>
          <a:p>
            <a:r>
              <a:rPr lang="en-GB" sz="2800" dirty="0" err="1"/>
              <a:t>L’energia</a:t>
            </a:r>
            <a:r>
              <a:rPr lang="en-GB" sz="2800" dirty="0"/>
              <a:t> di un </a:t>
            </a:r>
            <a:r>
              <a:rPr lang="en-GB" sz="2800" dirty="0" err="1"/>
              <a:t>fotone</a:t>
            </a:r>
            <a:r>
              <a:rPr lang="en-GB" sz="2800" dirty="0"/>
              <a:t> </a:t>
            </a:r>
            <a:r>
              <a:rPr lang="en-GB" sz="2800" dirty="0" err="1"/>
              <a:t>che</a:t>
            </a:r>
            <a:r>
              <a:rPr lang="en-GB" sz="2800" dirty="0"/>
              <a:t> causa </a:t>
            </a:r>
            <a:r>
              <a:rPr lang="en-GB" sz="2800" dirty="0" err="1"/>
              <a:t>l’effetto</a:t>
            </a:r>
            <a:r>
              <a:rPr lang="en-GB" sz="2800" dirty="0"/>
              <a:t> </a:t>
            </a:r>
            <a:r>
              <a:rPr lang="en-GB" sz="2800" dirty="0" err="1"/>
              <a:t>fotoelettrico</a:t>
            </a:r>
            <a:r>
              <a:rPr lang="en-GB" sz="2800" dirty="0"/>
              <a:t> </a:t>
            </a:r>
            <a:r>
              <a:rPr lang="en-GB" sz="2800" dirty="0" err="1"/>
              <a:t>può</a:t>
            </a:r>
            <a:r>
              <a:rPr lang="en-GB" sz="2800" dirty="0"/>
              <a:t> </a:t>
            </a:r>
            <a:r>
              <a:rPr lang="en-GB" sz="2800" dirty="0" err="1"/>
              <a:t>essere</a:t>
            </a:r>
            <a:r>
              <a:rPr lang="en-GB" sz="2800" dirty="0"/>
              <a:t> </a:t>
            </a:r>
            <a:r>
              <a:rPr lang="en-GB" sz="2800" dirty="0" err="1"/>
              <a:t>calcolato</a:t>
            </a:r>
            <a:r>
              <a:rPr lang="en-GB" sz="2800" dirty="0"/>
              <a:t> </a:t>
            </a:r>
            <a:r>
              <a:rPr lang="en-GB" sz="2800" dirty="0" err="1"/>
              <a:t>attravero</a:t>
            </a:r>
            <a:r>
              <a:rPr lang="en-GB" sz="2800" dirty="0"/>
              <a:t> la formula:</a:t>
            </a:r>
          </a:p>
          <a:p>
            <a:endParaRPr lang="en-GB" sz="2800" dirty="0"/>
          </a:p>
          <a:p>
            <a:pPr algn="ctr">
              <a:buNone/>
            </a:pPr>
            <a:r>
              <a:rPr lang="en-GB" sz="2800" dirty="0"/>
              <a:t>	E = hf = KE + w, </a:t>
            </a:r>
          </a:p>
          <a:p>
            <a:pPr>
              <a:buNone/>
            </a:pPr>
            <a:r>
              <a:rPr lang="en-GB" sz="2800" dirty="0"/>
              <a:t>	</a:t>
            </a:r>
          </a:p>
          <a:p>
            <a:pPr>
              <a:buNone/>
            </a:pPr>
            <a:r>
              <a:rPr lang="en-GB" sz="2800" dirty="0"/>
              <a:t>	dove:</a:t>
            </a:r>
          </a:p>
          <a:p>
            <a:pPr lvl="1">
              <a:buFont typeface="Courier New" pitchFamily="49" charset="0"/>
              <a:buChar char="o"/>
            </a:pPr>
            <a:r>
              <a:rPr lang="en-GB" sz="2400" dirty="0"/>
              <a:t>h </a:t>
            </a:r>
            <a:r>
              <a:rPr lang="en-GB" sz="2400" dirty="0" err="1"/>
              <a:t>è</a:t>
            </a:r>
            <a:r>
              <a:rPr lang="en-GB" sz="2400" dirty="0"/>
              <a:t> la </a:t>
            </a:r>
            <a:r>
              <a:rPr lang="en-GB" sz="2400" dirty="0" err="1"/>
              <a:t>costante</a:t>
            </a:r>
            <a:r>
              <a:rPr lang="en-GB" sz="2400" dirty="0"/>
              <a:t> di Planck, 6.626X10^(-34) J*s, </a:t>
            </a:r>
          </a:p>
          <a:p>
            <a:pPr lvl="1">
              <a:buFont typeface="Courier New" pitchFamily="49" charset="0"/>
              <a:buChar char="o"/>
            </a:pPr>
            <a:r>
              <a:rPr lang="en-GB" sz="2400" dirty="0"/>
              <a:t>f </a:t>
            </a:r>
            <a:r>
              <a:rPr lang="en-GB" sz="2400" dirty="0" err="1"/>
              <a:t>è</a:t>
            </a:r>
            <a:r>
              <a:rPr lang="en-GB" sz="2400" dirty="0"/>
              <a:t> la </a:t>
            </a:r>
            <a:r>
              <a:rPr lang="en-GB" sz="2400" dirty="0" err="1"/>
              <a:t>frequenza</a:t>
            </a:r>
            <a:r>
              <a:rPr lang="en-GB" sz="2400" dirty="0"/>
              <a:t> </a:t>
            </a:r>
            <a:r>
              <a:rPr lang="en-GB" sz="2400" dirty="0" err="1"/>
              <a:t>dell’onda</a:t>
            </a:r>
            <a:r>
              <a:rPr lang="en-GB" sz="2400" dirty="0"/>
              <a:t> </a:t>
            </a:r>
            <a:r>
              <a:rPr lang="en-GB" sz="2400" dirty="0" err="1"/>
              <a:t>elettromagnetica</a:t>
            </a:r>
            <a:r>
              <a:rPr lang="en-GB" sz="2400" dirty="0"/>
              <a:t>, </a:t>
            </a:r>
          </a:p>
          <a:p>
            <a:pPr lvl="1">
              <a:buFont typeface="Courier New" pitchFamily="49" charset="0"/>
              <a:buChar char="o"/>
            </a:pPr>
            <a:r>
              <a:rPr lang="en-GB" sz="2400" dirty="0"/>
              <a:t>KE </a:t>
            </a:r>
            <a:r>
              <a:rPr lang="en-GB" sz="2400" dirty="0" err="1"/>
              <a:t>è</a:t>
            </a:r>
            <a:r>
              <a:rPr lang="en-GB" sz="2400" dirty="0"/>
              <a:t> </a:t>
            </a:r>
            <a:r>
              <a:rPr lang="en-GB" sz="2400" dirty="0" err="1"/>
              <a:t>l’energia</a:t>
            </a:r>
            <a:r>
              <a:rPr lang="en-GB" sz="2400" dirty="0"/>
              <a:t> </a:t>
            </a:r>
            <a:r>
              <a:rPr lang="en-GB" sz="2400" dirty="0" err="1"/>
              <a:t>cinetica</a:t>
            </a:r>
            <a:r>
              <a:rPr lang="en-GB" sz="2400" dirty="0"/>
              <a:t> del </a:t>
            </a:r>
            <a:r>
              <a:rPr lang="en-GB" sz="2400" dirty="0" err="1"/>
              <a:t>fotoelettrone</a:t>
            </a:r>
            <a:r>
              <a:rPr lang="en-GB" sz="2400" dirty="0"/>
              <a:t>.</a:t>
            </a:r>
          </a:p>
          <a:p>
            <a:pPr lvl="1">
              <a:buFont typeface="Courier New" pitchFamily="49" charset="0"/>
              <a:buChar char="o"/>
            </a:pPr>
            <a:r>
              <a:rPr lang="en-GB" sz="2400" dirty="0"/>
              <a:t>w </a:t>
            </a:r>
            <a:r>
              <a:rPr lang="en-GB" sz="2400" dirty="0" err="1"/>
              <a:t>è</a:t>
            </a:r>
            <a:r>
              <a:rPr lang="en-GB" sz="2400" dirty="0"/>
              <a:t> </a:t>
            </a:r>
            <a:r>
              <a:rPr lang="en-GB" sz="2400" dirty="0" err="1"/>
              <a:t>il</a:t>
            </a:r>
            <a:r>
              <a:rPr lang="en-GB" sz="2400" dirty="0"/>
              <a:t> </a:t>
            </a:r>
            <a:r>
              <a:rPr lang="en-GB" sz="2400" dirty="0" err="1"/>
              <a:t>valore</a:t>
            </a:r>
            <a:r>
              <a:rPr lang="en-GB" sz="2400" dirty="0"/>
              <a:t> del </a:t>
            </a:r>
            <a:r>
              <a:rPr lang="en-GB" sz="2400" dirty="0" err="1"/>
              <a:t>lavoro</a:t>
            </a:r>
            <a:r>
              <a:rPr lang="en-GB" sz="2400" dirty="0"/>
              <a:t> di </a:t>
            </a:r>
            <a:r>
              <a:rPr lang="en-GB" sz="2400" dirty="0" err="1"/>
              <a:t>estrazione</a:t>
            </a:r>
            <a:r>
              <a:rPr lang="en-GB" sz="2400" dirty="0"/>
              <a:t> del </a:t>
            </a:r>
            <a:r>
              <a:rPr lang="en-GB" sz="2400" dirty="0" err="1"/>
              <a:t>materiale</a:t>
            </a:r>
            <a:r>
              <a:rPr lang="en-GB" sz="2400" dirty="0"/>
              <a:t>. </a:t>
            </a:r>
          </a:p>
          <a:p>
            <a:pPr lvl="1">
              <a:buNone/>
            </a:pPr>
            <a:endParaRPr lang="en-GB" sz="2400" dirty="0"/>
          </a:p>
          <a:p>
            <a:endParaRPr lang="en-US" sz="3000" dirty="0"/>
          </a:p>
          <a:p>
            <a:pPr>
              <a:buNone/>
            </a:pPr>
            <a:endParaRPr lang="en-US" sz="3000"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pPr/>
              <a:t>6</a:t>
            </a:fld>
            <a:endParaRPr lang="en-US"/>
          </a:p>
        </p:txBody>
      </p:sp>
    </p:spTree>
    <p:extLst>
      <p:ext uri="{BB962C8B-B14F-4D97-AF65-F5344CB8AC3E}">
        <p14:creationId xmlns:p14="http://schemas.microsoft.com/office/powerpoint/2010/main" val="1545743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n-GB" sz="2800" dirty="0" err="1"/>
              <a:t>L’intensità</a:t>
            </a:r>
            <a:r>
              <a:rPr lang="en-GB" sz="2800" dirty="0"/>
              <a:t> </a:t>
            </a:r>
            <a:r>
              <a:rPr lang="en-GB" sz="2800" dirty="0" err="1"/>
              <a:t>della</a:t>
            </a:r>
            <a:r>
              <a:rPr lang="en-GB" sz="2800" dirty="0"/>
              <a:t> </a:t>
            </a:r>
            <a:r>
              <a:rPr lang="en-GB" sz="2800" dirty="0" err="1"/>
              <a:t>luce</a:t>
            </a:r>
            <a:r>
              <a:rPr lang="en-GB" sz="2800" dirty="0"/>
              <a:t> non causa emission di </a:t>
            </a:r>
            <a:r>
              <a:rPr lang="en-GB" sz="2800" dirty="0" err="1"/>
              <a:t>elettroni</a:t>
            </a:r>
            <a:r>
              <a:rPr lang="en-GB" sz="2800" dirty="0"/>
              <a:t>, </a:t>
            </a:r>
            <a:r>
              <a:rPr lang="en-GB" sz="2800" dirty="0" err="1"/>
              <a:t>solamente</a:t>
            </a:r>
            <a:r>
              <a:rPr lang="en-GB" sz="2800" dirty="0"/>
              <a:t> </a:t>
            </a:r>
            <a:r>
              <a:rPr lang="en-GB" sz="2800" dirty="0" err="1"/>
              <a:t>raggiunta</a:t>
            </a:r>
            <a:r>
              <a:rPr lang="en-GB" sz="2800" dirty="0"/>
              <a:t> la </a:t>
            </a:r>
            <a:r>
              <a:rPr lang="en-GB" sz="2800" dirty="0" err="1"/>
              <a:t>frequenza</a:t>
            </a:r>
            <a:r>
              <a:rPr lang="en-GB" sz="2800" dirty="0"/>
              <a:t> di cut off o </a:t>
            </a:r>
            <a:r>
              <a:rPr lang="en-GB" sz="2800" dirty="0" err="1"/>
              <a:t>superata</a:t>
            </a:r>
            <a:r>
              <a:rPr lang="en-GB" sz="2800" dirty="0"/>
              <a:t> </a:t>
            </a:r>
            <a:r>
              <a:rPr lang="en-GB" sz="2800" dirty="0" err="1"/>
              <a:t>essa</a:t>
            </a:r>
            <a:r>
              <a:rPr lang="en-GB" sz="2800" dirty="0"/>
              <a:t> </a:t>
            </a:r>
            <a:r>
              <a:rPr lang="en-GB" sz="2800" dirty="0" err="1"/>
              <a:t>gli</a:t>
            </a:r>
            <a:r>
              <a:rPr lang="en-GB" sz="2800" dirty="0"/>
              <a:t> </a:t>
            </a:r>
            <a:r>
              <a:rPr lang="en-GB" sz="2800" dirty="0" err="1"/>
              <a:t>elettroni</a:t>
            </a:r>
            <a:r>
              <a:rPr lang="en-GB" sz="2800" dirty="0"/>
              <a:t> </a:t>
            </a:r>
            <a:r>
              <a:rPr lang="en-GB" sz="2800" dirty="0" err="1"/>
              <a:t>verranno</a:t>
            </a:r>
            <a:r>
              <a:rPr lang="en-GB" sz="2800" dirty="0"/>
              <a:t> </a:t>
            </a:r>
            <a:r>
              <a:rPr lang="en-GB" sz="2800" dirty="0" err="1"/>
              <a:t>emessi</a:t>
            </a:r>
            <a:r>
              <a:rPr lang="en-GB" sz="2800" dirty="0"/>
              <a:t>. </a:t>
            </a:r>
            <a:r>
              <a:rPr lang="en-GB" sz="2800" dirty="0" err="1"/>
              <a:t>Comunque</a:t>
            </a:r>
            <a:r>
              <a:rPr lang="en-GB" sz="2800" dirty="0"/>
              <a:t> </a:t>
            </a:r>
            <a:r>
              <a:rPr lang="en-GB" sz="2800" dirty="0" err="1"/>
              <a:t>l’incremento</a:t>
            </a:r>
            <a:r>
              <a:rPr lang="en-GB" sz="2800" dirty="0"/>
              <a:t> </a:t>
            </a:r>
            <a:r>
              <a:rPr lang="en-GB" sz="2800" dirty="0" err="1"/>
              <a:t>dell’intensità</a:t>
            </a:r>
            <a:r>
              <a:rPr lang="en-GB" sz="2800" dirty="0"/>
              <a:t> </a:t>
            </a:r>
            <a:r>
              <a:rPr lang="en-GB" sz="2800" dirty="0" err="1"/>
              <a:t>luminosa</a:t>
            </a:r>
            <a:r>
              <a:rPr lang="en-GB" sz="2800" dirty="0"/>
              <a:t> </a:t>
            </a:r>
            <a:r>
              <a:rPr lang="en-GB" sz="2800" dirty="0" err="1"/>
              <a:t>porterà</a:t>
            </a:r>
            <a:r>
              <a:rPr lang="en-GB" sz="2800" dirty="0"/>
              <a:t> ad un </a:t>
            </a:r>
            <a:r>
              <a:rPr lang="en-GB" sz="2800" dirty="0" err="1"/>
              <a:t>incremento</a:t>
            </a:r>
            <a:r>
              <a:rPr lang="en-GB" sz="2800" dirty="0"/>
              <a:t> del </a:t>
            </a:r>
            <a:r>
              <a:rPr lang="en-GB" sz="2800" dirty="0" err="1"/>
              <a:t>numero</a:t>
            </a:r>
            <a:r>
              <a:rPr lang="en-GB" sz="2800" dirty="0"/>
              <a:t> di </a:t>
            </a:r>
            <a:r>
              <a:rPr lang="en-GB" sz="2800" dirty="0" err="1"/>
              <a:t>elettroni</a:t>
            </a:r>
            <a:r>
              <a:rPr lang="en-GB" sz="2800" dirty="0"/>
              <a:t> </a:t>
            </a:r>
            <a:r>
              <a:rPr lang="en-GB" sz="2800" dirty="0" err="1"/>
              <a:t>emessi</a:t>
            </a:r>
            <a:r>
              <a:rPr lang="en-GB" sz="2800" dirty="0"/>
              <a:t>.</a:t>
            </a:r>
          </a:p>
          <a:p>
            <a:endParaRPr lang="en-US" sz="3000" dirty="0"/>
          </a:p>
          <a:p>
            <a:pPr>
              <a:buNone/>
            </a:pPr>
            <a:endParaRPr lang="en-US" sz="3000"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pPr/>
              <a:t>7</a:t>
            </a:fld>
            <a:endParaRPr lang="en-US"/>
          </a:p>
        </p:txBody>
      </p:sp>
      <p:pic>
        <p:nvPicPr>
          <p:cNvPr id="23554" name="Picture 2" descr="Graph shows the dependence of the kinetic energy of photoelectrons at the surface on the frequency of incident radiation. Plots for two metals are shown. Both give linear plots with one slope. Each metal surface has its own cut-off frequency."/>
          <p:cNvPicPr>
            <a:picLocks noChangeAspect="1" noChangeArrowheads="1"/>
          </p:cNvPicPr>
          <p:nvPr/>
        </p:nvPicPr>
        <p:blipFill>
          <a:blip r:embed="rId2"/>
          <a:srcRect/>
          <a:stretch>
            <a:fillRect/>
          </a:stretch>
        </p:blipFill>
        <p:spPr bwMode="auto">
          <a:xfrm>
            <a:off x="2362200" y="3393281"/>
            <a:ext cx="4191000" cy="290512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545743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352</Words>
  <Application>Microsoft Macintosh PowerPoint</Application>
  <PresentationFormat>Presentazione su schermo (4:3)</PresentationFormat>
  <Paragraphs>31</Paragraphs>
  <Slides>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vt:i4>
      </vt:variant>
    </vt:vector>
  </HeadingPairs>
  <TitlesOfParts>
    <vt:vector size="12" baseType="lpstr">
      <vt:lpstr>Arial</vt:lpstr>
      <vt:lpstr>Calibri</vt:lpstr>
      <vt:lpstr>Courier New</vt:lpstr>
      <vt:lpstr>Times New Roman</vt:lpstr>
      <vt:lpstr>Office Theme</vt:lpstr>
      <vt:lpstr>Course Name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Dario La Guardia</cp:lastModifiedBy>
  <cp:revision>39</cp:revision>
  <dcterms:created xsi:type="dcterms:W3CDTF">2017-03-08T21:43:37Z</dcterms:created>
  <dcterms:modified xsi:type="dcterms:W3CDTF">2018-05-14T14:49:23Z</dcterms:modified>
</cp:coreProperties>
</file>