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ruktúra hmoty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29C1AF"/>
                </a:solidFill>
              </a:rPr>
              <a:t>Elektrón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cs-CZ" sz="3000" dirty="0"/>
              <a:t>V roku 1913 predstavil </a:t>
            </a:r>
            <a:r>
              <a:rPr lang="en-GB" sz="3000" dirty="0"/>
              <a:t>Niels Bohr a Ernest Rutherford </a:t>
            </a:r>
            <a:r>
              <a:rPr lang="cs-CZ" sz="3000" dirty="0"/>
              <a:t>tzv. </a:t>
            </a:r>
            <a:r>
              <a:rPr lang="en-GB" sz="3000" dirty="0"/>
              <a:t>Rutherford–Bohr</a:t>
            </a:r>
            <a:r>
              <a:rPr lang="cs-CZ" sz="3000" dirty="0"/>
              <a:t>ov</a:t>
            </a:r>
            <a:r>
              <a:rPr lang="en-GB" sz="3000" dirty="0"/>
              <a:t> model</a:t>
            </a:r>
            <a:r>
              <a:rPr lang="sk-SK" sz="3000" dirty="0"/>
              <a:t> atómu</a:t>
            </a:r>
            <a:r>
              <a:rPr lang="en-GB" sz="3000" dirty="0"/>
              <a:t> </a:t>
            </a:r>
            <a:r>
              <a:rPr lang="cs-CZ" sz="3000" dirty="0"/>
              <a:t>(</a:t>
            </a:r>
            <a:r>
              <a:rPr lang="en-GB" sz="3000" dirty="0"/>
              <a:t>Bohr</a:t>
            </a:r>
            <a:r>
              <a:rPr lang="cs-CZ" sz="3000" dirty="0"/>
              <a:t>ov</a:t>
            </a:r>
            <a:r>
              <a:rPr lang="en-GB" sz="3000" dirty="0"/>
              <a:t> model </a:t>
            </a:r>
            <a:r>
              <a:rPr lang="cs-CZ" sz="3000" dirty="0"/>
              <a:t>alebo</a:t>
            </a:r>
            <a:r>
              <a:rPr lang="en-GB" sz="3000" dirty="0"/>
              <a:t> Bohr</a:t>
            </a:r>
            <a:r>
              <a:rPr lang="cs-CZ" sz="3000" dirty="0"/>
              <a:t>ov diagram)</a:t>
            </a:r>
            <a:r>
              <a:rPr lang="en-GB" sz="3000" dirty="0"/>
              <a:t>.</a:t>
            </a:r>
          </a:p>
          <a:p>
            <a:pPr marL="0" indent="0">
              <a:buNone/>
            </a:pPr>
            <a:endParaRPr lang="en-GB" sz="3000" dirty="0"/>
          </a:p>
          <a:p>
            <a:pPr algn="just"/>
            <a:r>
              <a:rPr lang="cs-CZ" sz="3000" dirty="0"/>
              <a:t>Tento model popisuje atóm ako malé, pozitívne nabité jadro,  obklopené elektrónmi</a:t>
            </a:r>
          </a:p>
          <a:p>
            <a:pPr algn="just"/>
            <a:endParaRPr lang="cs-CZ" sz="3000" dirty="0"/>
          </a:p>
          <a:p>
            <a:pPr algn="just"/>
            <a:r>
              <a:rPr lang="cs-CZ" sz="3000" dirty="0"/>
              <a:t>Elektróny sa pohybujú po kruhových dráhach okolo jadra - podobne ako v slnečnej sústave!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500" y="6237312"/>
            <a:ext cx="5328592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400" dirty="0"/>
              <a:t>Zdroj</a:t>
            </a:r>
            <a:r>
              <a:rPr lang="en-US" sz="1400" dirty="0"/>
              <a:t>: https://www.britannica.com/science/Bohr-atomic-model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3998D1B-6D1B-4C55-B7B4-375988FB5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450" y="332656"/>
            <a:ext cx="7433989" cy="569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dirty="0"/>
              <a:t>Hlavné </a:t>
            </a:r>
            <a:r>
              <a:rPr lang="en-GB" sz="3000" dirty="0" err="1"/>
              <a:t>aspekty</a:t>
            </a:r>
            <a:r>
              <a:rPr lang="en-GB" sz="3000" dirty="0"/>
              <a:t>  </a:t>
            </a:r>
            <a:r>
              <a:rPr lang="sk-SK" sz="3000" dirty="0" err="1"/>
              <a:t>Bohrovho</a:t>
            </a:r>
            <a:r>
              <a:rPr lang="cs-CZ" sz="3000" dirty="0"/>
              <a:t> modelu </a:t>
            </a:r>
            <a:r>
              <a:rPr lang="cs-CZ" sz="3000" dirty="0" err="1"/>
              <a:t>atómu</a:t>
            </a:r>
            <a:endParaRPr lang="en-GB" sz="3000" dirty="0"/>
          </a:p>
          <a:p>
            <a:pPr algn="just"/>
            <a:r>
              <a:rPr lang="cs-CZ" sz="3000" dirty="0"/>
              <a:t>Elektróny obiehajú okolo jadra po obežných dráhach (</a:t>
            </a:r>
            <a:r>
              <a:rPr lang="cs-CZ" sz="3000" dirty="0" err="1"/>
              <a:t>orbitoch</a:t>
            </a:r>
            <a:r>
              <a:rPr lang="cs-CZ" sz="3000" dirty="0"/>
              <a:t>) s definovanou </a:t>
            </a:r>
            <a:r>
              <a:rPr lang="cs-CZ" sz="3000" b="1" dirty="0">
                <a:solidFill>
                  <a:srgbClr val="FF0000"/>
                </a:solidFill>
              </a:rPr>
              <a:t>veľkosťou </a:t>
            </a:r>
            <a:r>
              <a:rPr lang="cs-CZ" sz="3000" dirty="0"/>
              <a:t>a </a:t>
            </a:r>
            <a:r>
              <a:rPr lang="cs-CZ" sz="3000" b="1" dirty="0">
                <a:solidFill>
                  <a:srgbClr val="FF0000"/>
                </a:solidFill>
              </a:rPr>
              <a:t>energiou</a:t>
            </a:r>
          </a:p>
          <a:p>
            <a:pPr marL="0" indent="0" algn="just">
              <a:buNone/>
            </a:pPr>
            <a:endParaRPr lang="en-GB" sz="3000" b="1" dirty="0">
              <a:solidFill>
                <a:srgbClr val="FF0000"/>
              </a:solidFill>
            </a:endParaRPr>
          </a:p>
          <a:p>
            <a:pPr algn="just"/>
            <a:r>
              <a:rPr lang="cs-CZ" sz="3000" dirty="0"/>
              <a:t>Energia obežnej dráhy súvisí s jej veľkosťou: najmenšia energia sa nachádza na najbližšej obežnej dráhe</a:t>
            </a:r>
          </a:p>
          <a:p>
            <a:pPr algn="just"/>
            <a:endParaRPr lang="en-GB" sz="3000" dirty="0"/>
          </a:p>
          <a:p>
            <a:pPr algn="just"/>
            <a:r>
              <a:rPr lang="en-GB" sz="3000" dirty="0"/>
              <a:t>Žiarenie sa absorbuje alebo emituje</a:t>
            </a:r>
            <a:r>
              <a:rPr lang="cs-CZ" sz="3000" dirty="0"/>
              <a:t> pri prechode</a:t>
            </a:r>
            <a:r>
              <a:rPr lang="en-GB" sz="3000" dirty="0"/>
              <a:t> elektrón</a:t>
            </a:r>
            <a:r>
              <a:rPr lang="cs-CZ" sz="3000" dirty="0"/>
              <a:t>u</a:t>
            </a:r>
            <a:r>
              <a:rPr lang="en-GB" sz="3000" dirty="0"/>
              <a:t> z jednej obežnej dráhy </a:t>
            </a:r>
            <a:r>
              <a:rPr lang="cs-CZ" sz="3000" dirty="0"/>
              <a:t>na</a:t>
            </a:r>
            <a:r>
              <a:rPr lang="en-GB" sz="3000" dirty="0"/>
              <a:t> druh</a:t>
            </a:r>
            <a:r>
              <a:rPr lang="cs-CZ" sz="3000" dirty="0"/>
              <a:t>ú</a:t>
            </a:r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4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 algn="just"/>
            <a:r>
              <a:rPr lang="en-GB" sz="3000" dirty="0"/>
              <a:t>Bohr použil termín </a:t>
            </a:r>
            <a:r>
              <a:rPr lang="cs-CZ" sz="3000" dirty="0"/>
              <a:t>– „</a:t>
            </a:r>
            <a:r>
              <a:rPr lang="en-GB" sz="3000" dirty="0"/>
              <a:t>energetic</a:t>
            </a:r>
            <a:r>
              <a:rPr lang="cs-CZ" sz="3000" dirty="0"/>
              <a:t>ká</a:t>
            </a:r>
            <a:r>
              <a:rPr lang="en-GB" sz="3000" dirty="0"/>
              <a:t> hladin</a:t>
            </a:r>
            <a:r>
              <a:rPr lang="cs-CZ" sz="3000" dirty="0"/>
              <a:t>a“</a:t>
            </a:r>
            <a:r>
              <a:rPr lang="en-GB" sz="3000" dirty="0"/>
              <a:t> na opis obežných dráh elektrónov rôznych energií</a:t>
            </a:r>
            <a:endParaRPr lang="cs-CZ" sz="3000" dirty="0"/>
          </a:p>
          <a:p>
            <a:pPr algn="just"/>
            <a:endParaRPr lang="cs-CZ" sz="3000" dirty="0"/>
          </a:p>
          <a:p>
            <a:pPr algn="just"/>
            <a:r>
              <a:rPr lang="cs-CZ" sz="3000" dirty="0"/>
              <a:t>Povedal, že energia elektrónu je kvantovaná, čo znamená, že elektróny môžu mať jednu alebo inú úroveň energie, ale nič medzi nimi</a:t>
            </a:r>
          </a:p>
          <a:p>
            <a:pPr algn="just"/>
            <a:endParaRPr lang="cs-CZ" sz="3000" dirty="0"/>
          </a:p>
          <a:p>
            <a:pPr algn="just"/>
            <a:r>
              <a:rPr lang="cs-CZ" sz="3000" dirty="0"/>
              <a:t>Energetická úroveň, ktorú elektrón normálne zaberá, sa nazýva jeho základný stav: môže sa pohybovať na vyššiu energiu, menej stabilnú úroveň </a:t>
            </a:r>
            <a:r>
              <a:rPr lang="cs-CZ" sz="3000" dirty="0" err="1"/>
              <a:t>alebo</a:t>
            </a:r>
            <a:r>
              <a:rPr lang="cs-CZ" sz="3000" dirty="0"/>
              <a:t> </a:t>
            </a:r>
            <a:r>
              <a:rPr lang="cs-CZ" sz="3000" dirty="0" err="1"/>
              <a:t>opustiť</a:t>
            </a:r>
            <a:r>
              <a:rPr lang="cs-CZ" sz="3000" dirty="0"/>
              <a:t> elektrónový obal, absorbovaním energie (excitovaný stav elektrónov)</a:t>
            </a:r>
          </a:p>
          <a:p>
            <a:pPr marL="0" indent="0" algn="just">
              <a:buNone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cs-CZ" sz="3000" dirty="0"/>
              <a:t>Po excitácii sa </a:t>
            </a:r>
            <a:r>
              <a:rPr lang="en-GB" sz="3000" dirty="0"/>
              <a:t>vzbudený elektrón vráti samovoľne do pôvodného energetického stavu a vyžiari pritom získanú energiu</a:t>
            </a:r>
            <a:endParaRPr lang="cs-CZ" sz="3000" dirty="0"/>
          </a:p>
          <a:p>
            <a:pPr algn="just"/>
            <a:endParaRPr lang="en-GB" sz="3000" dirty="0"/>
          </a:p>
          <a:p>
            <a:pPr algn="just"/>
            <a:r>
              <a:rPr lang="cs-CZ" sz="3000" dirty="0"/>
              <a:t>Niekedy energia uvoľňovaná elektrónmi zachytáva časť elektromagnetického spektra, ktorú ľudia detegujú ako viditeľné svetlo</a:t>
            </a:r>
          </a:p>
          <a:p>
            <a:pPr algn="just"/>
            <a:endParaRPr lang="cs-CZ" sz="3000" dirty="0"/>
          </a:p>
          <a:p>
            <a:pPr algn="just"/>
            <a:r>
              <a:rPr lang="en-GB" sz="3000" dirty="0"/>
              <a:t>Mierne zmeny v množstve energie </a:t>
            </a:r>
            <a:r>
              <a:rPr lang="cs-CZ" sz="3000" dirty="0"/>
              <a:t>sa prejavujú </a:t>
            </a:r>
            <a:r>
              <a:rPr lang="cs-CZ" sz="3000" dirty="0" err="1"/>
              <a:t>vo</a:t>
            </a:r>
            <a:r>
              <a:rPr lang="cs-CZ" sz="3000" dirty="0"/>
              <a:t> forme </a:t>
            </a:r>
            <a:r>
              <a:rPr lang="en-GB" sz="3000" dirty="0"/>
              <a:t>svetl</a:t>
            </a:r>
            <a:r>
              <a:rPr lang="cs-CZ" sz="3000" dirty="0"/>
              <a:t>a </a:t>
            </a:r>
            <a:r>
              <a:rPr lang="en-GB" sz="3000" dirty="0"/>
              <a:t>rôznych farieb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3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F5BAF39F-52B0-4D24-B8F0-8893426CE7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33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E1F44E5-9FB8-4181-B433-C93897A9A40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9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Prezentácia na obrazovke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Štruktúra hmoty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Štruktúra hmoty</dc:title>
  <dc:creator>Zuzana Palková</dc:creator>
  <cp:lastModifiedBy>Zuzana Palková</cp:lastModifiedBy>
  <cp:revision>1</cp:revision>
  <dcterms:created xsi:type="dcterms:W3CDTF">2018-11-06T21:55:47Z</dcterms:created>
  <dcterms:modified xsi:type="dcterms:W3CDTF">2018-11-06T21:55:52Z</dcterms:modified>
</cp:coreProperties>
</file>