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65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5/23/2018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sz="6600" dirty="0">
                <a:solidFill>
                  <a:srgbClr val="29C1AF"/>
                </a:solidFill>
              </a:rPr>
              <a:t>Electronul</a:t>
            </a:r>
            <a:endParaRPr lang="en-US" sz="6600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35006" y="464323"/>
            <a:ext cx="8229600" cy="5929354"/>
          </a:xfrm>
        </p:spPr>
        <p:txBody>
          <a:bodyPr>
            <a:normAutofit/>
          </a:bodyPr>
          <a:lstStyle/>
          <a:p>
            <a:pPr algn="just"/>
            <a:r>
              <a:rPr lang="en-GB" sz="3000" dirty="0"/>
              <a:t>Niels Bohr </a:t>
            </a:r>
            <a:r>
              <a:rPr lang="ro-RO" sz="3000" dirty="0"/>
              <a:t>și</a:t>
            </a:r>
            <a:r>
              <a:rPr lang="en-GB" sz="3000" dirty="0"/>
              <a:t> Ernest Rutherford </a:t>
            </a:r>
            <a:r>
              <a:rPr lang="ro-RO" sz="3000" dirty="0"/>
              <a:t>au </a:t>
            </a:r>
            <a:r>
              <a:rPr lang="en-GB" sz="3000" dirty="0"/>
              <a:t>in</a:t>
            </a:r>
            <a:r>
              <a:rPr lang="ro-RO" sz="3000" dirty="0"/>
              <a:t>trodus în</a:t>
            </a:r>
            <a:r>
              <a:rPr lang="en-GB" sz="3000" dirty="0"/>
              <a:t> 1913 </a:t>
            </a:r>
            <a:r>
              <a:rPr lang="ro-RO" sz="3000" dirty="0"/>
              <a:t>modelul </a:t>
            </a:r>
            <a:r>
              <a:rPr lang="en-GB" sz="3000" dirty="0"/>
              <a:t>Rutherford–Bohr</a:t>
            </a:r>
            <a:r>
              <a:rPr lang="ro-RO" sz="3000" dirty="0"/>
              <a:t>, modelul</a:t>
            </a:r>
            <a:r>
              <a:rPr lang="en-GB" sz="3000" dirty="0"/>
              <a:t> Bohr </a:t>
            </a:r>
            <a:r>
              <a:rPr lang="ro-RO" sz="3000" dirty="0"/>
              <a:t>sau diagrama</a:t>
            </a:r>
            <a:r>
              <a:rPr lang="en-GB" sz="3000" dirty="0"/>
              <a:t> Bohr.</a:t>
            </a:r>
          </a:p>
          <a:p>
            <a:endParaRPr lang="en-GB" sz="3000" dirty="0"/>
          </a:p>
          <a:p>
            <a:pPr algn="just"/>
            <a:r>
              <a:rPr lang="ro-RO" sz="3000" dirty="0"/>
              <a:t>Moldeul arată un atom, cu un nucleu pozitiv înconjurat de electroni cu sarcină negativă </a:t>
            </a:r>
            <a:endParaRPr lang="en-GB" sz="3000" dirty="0"/>
          </a:p>
          <a:p>
            <a:r>
              <a:rPr lang="ro-RO" sz="3000" dirty="0"/>
              <a:t>Electronii se învart sub o formă ciruculară în jurul nucleului, asemănător orbitei planetelor în jurul soarelui din sistemul nostru solar.</a:t>
            </a:r>
            <a:br>
              <a:rPr lang="en-US" sz="3000" dirty="0"/>
            </a:br>
            <a:endParaRPr lang="en-GB" sz="3000" dirty="0"/>
          </a:p>
          <a:p>
            <a:endParaRPr lang="en-US" sz="3000" dirty="0"/>
          </a:p>
          <a:p>
            <a:pPr>
              <a:buNone/>
            </a:pPr>
            <a:endParaRPr lang="en-US" sz="30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5301208"/>
            <a:ext cx="5328592" cy="576064"/>
          </a:xfrm>
        </p:spPr>
        <p:txBody>
          <a:bodyPr>
            <a:normAutofit/>
          </a:bodyPr>
          <a:lstStyle/>
          <a:p>
            <a:r>
              <a:rPr lang="ro-RO" sz="1400" dirty="0"/>
              <a:t>Sursă</a:t>
            </a:r>
            <a:r>
              <a:rPr lang="en-US" sz="1400" dirty="0"/>
              <a:t>: https://www.britannica.com/science/Bohr-atomic-model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32656"/>
            <a:ext cx="5832895" cy="44644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083D8CF-873D-45EE-B4EF-E187812FFA24}"/>
              </a:ext>
            </a:extLst>
          </p:cNvPr>
          <p:cNvSpPr txBox="1"/>
          <p:nvPr/>
        </p:nvSpPr>
        <p:spPr>
          <a:xfrm>
            <a:off x="1619672" y="360115"/>
            <a:ext cx="26642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o-RO" dirty="0"/>
              <a:t>Modelul Bo</a:t>
            </a:r>
            <a:r>
              <a:rPr lang="en-US" dirty="0"/>
              <a:t>h</a:t>
            </a:r>
            <a:r>
              <a:rPr lang="ro-RO" dirty="0"/>
              <a:t>r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A2A3E3-09E8-4168-9390-3D9E2E35F5E4}"/>
              </a:ext>
            </a:extLst>
          </p:cNvPr>
          <p:cNvSpPr txBox="1"/>
          <p:nvPr/>
        </p:nvSpPr>
        <p:spPr>
          <a:xfrm>
            <a:off x="1782516" y="3567502"/>
            <a:ext cx="129639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o-RO" dirty="0"/>
              <a:t>Neutron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EBE706-1DCA-41C1-AFFE-5466C2CFD2DF}"/>
              </a:ext>
            </a:extLst>
          </p:cNvPr>
          <p:cNvSpPr txBox="1"/>
          <p:nvPr/>
        </p:nvSpPr>
        <p:spPr>
          <a:xfrm>
            <a:off x="6228184" y="544781"/>
            <a:ext cx="1224383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o-RO" dirty="0"/>
              <a:t>Orbite </a:t>
            </a:r>
          </a:p>
          <a:p>
            <a:r>
              <a:rPr lang="ro-RO" dirty="0"/>
              <a:t>Electrnoni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F4C4DC6-EA30-48D3-8D1A-3EACA2C3E39C}"/>
              </a:ext>
            </a:extLst>
          </p:cNvPr>
          <p:cNvSpPr txBox="1"/>
          <p:nvPr/>
        </p:nvSpPr>
        <p:spPr>
          <a:xfrm>
            <a:off x="1731518" y="4023933"/>
            <a:ext cx="16883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700DB20-9F8C-4A0E-88C0-8E86A3893DB7}"/>
              </a:ext>
            </a:extLst>
          </p:cNvPr>
          <p:cNvSpPr txBox="1"/>
          <p:nvPr/>
        </p:nvSpPr>
        <p:spPr>
          <a:xfrm>
            <a:off x="3275856" y="4410542"/>
            <a:ext cx="278583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1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GB" sz="3000" dirty="0" err="1"/>
              <a:t>Aspecte</a:t>
            </a:r>
            <a:r>
              <a:rPr lang="en-GB" sz="3000" dirty="0"/>
              <a:t> </a:t>
            </a:r>
            <a:r>
              <a:rPr lang="en-GB" sz="3000" dirty="0" err="1"/>
              <a:t>importante</a:t>
            </a:r>
            <a:r>
              <a:rPr lang="en-GB" sz="3000" dirty="0"/>
              <a:t> la </a:t>
            </a:r>
            <a:r>
              <a:rPr lang="en-GB" sz="3000" dirty="0" err="1"/>
              <a:t>modelul</a:t>
            </a:r>
            <a:r>
              <a:rPr lang="en-GB" sz="3000" dirty="0"/>
              <a:t> BOHR</a:t>
            </a:r>
          </a:p>
          <a:p>
            <a:pPr algn="just"/>
            <a:r>
              <a:rPr lang="en-GB" sz="3000" dirty="0" err="1"/>
              <a:t>Electroni</a:t>
            </a:r>
            <a:r>
              <a:rPr lang="en-GB" sz="3000" dirty="0"/>
              <a:t> </a:t>
            </a:r>
            <a:r>
              <a:rPr lang="en-GB" sz="3000" dirty="0" err="1"/>
              <a:t>orbiteaz</a:t>
            </a:r>
            <a:r>
              <a:rPr lang="ro-RO" sz="3000" dirty="0"/>
              <a:t>ă în jurul nucelului și au</a:t>
            </a:r>
            <a:r>
              <a:rPr lang="en-GB" sz="3000" dirty="0"/>
              <a:t> </a:t>
            </a:r>
            <a:r>
              <a:rPr lang="ro-RO" sz="3000" b="1" dirty="0">
                <a:solidFill>
                  <a:srgbClr val="FF0000"/>
                </a:solidFill>
              </a:rPr>
              <a:t>o masă fixă și</a:t>
            </a:r>
            <a:r>
              <a:rPr lang="en-GB" sz="3000" dirty="0"/>
              <a:t> </a:t>
            </a:r>
            <a:r>
              <a:rPr lang="en-GB" sz="3000" b="1" dirty="0" err="1">
                <a:solidFill>
                  <a:srgbClr val="FF0000"/>
                </a:solidFill>
              </a:rPr>
              <a:t>en</a:t>
            </a:r>
            <a:r>
              <a:rPr lang="ro-RO" sz="3000" b="1" dirty="0">
                <a:solidFill>
                  <a:srgbClr val="FF0000"/>
                </a:solidFill>
              </a:rPr>
              <a:t>ergie</a:t>
            </a:r>
            <a:endParaRPr lang="en-GB" sz="3000" b="1" dirty="0">
              <a:solidFill>
                <a:srgbClr val="FF0000"/>
              </a:solidFill>
            </a:endParaRPr>
          </a:p>
          <a:p>
            <a:pPr algn="just"/>
            <a:endParaRPr lang="en-GB" sz="3000" b="1" dirty="0">
              <a:solidFill>
                <a:srgbClr val="FF0000"/>
              </a:solidFill>
            </a:endParaRPr>
          </a:p>
          <a:p>
            <a:pPr algn="just"/>
            <a:r>
              <a:rPr lang="ro-RO" sz="3000" dirty="0"/>
              <a:t>Energia ce se înregistrează este direct proporțională de mărimea orbitei</a:t>
            </a:r>
            <a:r>
              <a:rPr lang="en-US" sz="3000" dirty="0"/>
              <a:t>: </a:t>
            </a:r>
            <a:r>
              <a:rPr lang="en-US" sz="3000" dirty="0" err="1"/>
              <a:t>cea</a:t>
            </a:r>
            <a:r>
              <a:rPr lang="en-US" sz="3000" dirty="0"/>
              <a:t> </a:t>
            </a:r>
            <a:r>
              <a:rPr lang="en-US" sz="3000" dirty="0" err="1"/>
              <a:t>mai</a:t>
            </a:r>
            <a:r>
              <a:rPr lang="en-US" sz="3000" dirty="0"/>
              <a:t> mic</a:t>
            </a:r>
            <a:r>
              <a:rPr lang="ro-RO" sz="3000" dirty="0"/>
              <a:t>ă energie se află pe cea mai mică orbită.</a:t>
            </a:r>
            <a:endParaRPr lang="en-GB" sz="3000" dirty="0"/>
          </a:p>
          <a:p>
            <a:pPr algn="just"/>
            <a:endParaRPr lang="en-GB" sz="3000" dirty="0"/>
          </a:p>
          <a:p>
            <a:pPr algn="just"/>
            <a:r>
              <a:rPr lang="ro-RO" sz="3000" dirty="0"/>
              <a:t>Radiația este absorbită sau emisă cand un electron schimbă o orbită cu alta. </a:t>
            </a:r>
            <a:br>
              <a:rPr lang="en-US" sz="3000" u="sng" dirty="0"/>
            </a:br>
            <a:endParaRPr lang="en-GB" sz="3000" dirty="0"/>
          </a:p>
          <a:p>
            <a:endParaRPr lang="en-US" sz="3000" dirty="0"/>
          </a:p>
          <a:p>
            <a:pPr>
              <a:buNone/>
            </a:pPr>
            <a:endParaRPr lang="en-US" sz="3000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43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Autofit/>
          </a:bodyPr>
          <a:lstStyle/>
          <a:p>
            <a:pPr algn="just"/>
            <a:r>
              <a:rPr lang="en-GB" sz="3000" dirty="0"/>
              <a:t>B</a:t>
            </a:r>
            <a:r>
              <a:rPr lang="ro-RO" sz="3000" dirty="0"/>
              <a:t>ohr a folosit termenul de nivele de energie pentru a descrie orbitele electronilor, cu diferite nivele de energie</a:t>
            </a:r>
            <a:endParaRPr lang="en-GB" sz="3000" dirty="0"/>
          </a:p>
          <a:p>
            <a:pPr algn="just"/>
            <a:r>
              <a:rPr lang="ro-RO" sz="3000" dirty="0"/>
              <a:t>A spus ca energia unui electron este cuantificată, adică electronii pot avea un nivel de energie sau altul, dar niciodată o valoare intermediară</a:t>
            </a:r>
          </a:p>
          <a:p>
            <a:pPr marL="0" indent="0" algn="just">
              <a:buNone/>
            </a:pPr>
            <a:endParaRPr lang="en-GB" sz="3000" dirty="0"/>
          </a:p>
          <a:p>
            <a:pPr algn="just"/>
            <a:r>
              <a:rPr lang="ro-RO" sz="3000" dirty="0"/>
              <a:t>Nivelul de energie al unui electron, în mod normal ocupă un nivel de bază</a:t>
            </a:r>
            <a:r>
              <a:rPr lang="en-US" sz="3000" dirty="0"/>
              <a:t>: </a:t>
            </a:r>
            <a:r>
              <a:rPr lang="en-US" sz="3000" dirty="0" err="1"/>
              <a:t>poate</a:t>
            </a:r>
            <a:r>
              <a:rPr lang="en-US" sz="3000" dirty="0"/>
              <a:t> </a:t>
            </a:r>
            <a:r>
              <a:rPr lang="en-US" sz="3000" dirty="0" err="1"/>
              <a:t>trece</a:t>
            </a:r>
            <a:r>
              <a:rPr lang="en-US" sz="3000" dirty="0"/>
              <a:t> la </a:t>
            </a:r>
            <a:r>
              <a:rPr lang="en-US" sz="3000" dirty="0" err="1"/>
              <a:t>nivelul</a:t>
            </a:r>
            <a:r>
              <a:rPr lang="en-US" sz="3000" dirty="0"/>
              <a:t> superior, de</a:t>
            </a:r>
            <a:r>
              <a:rPr lang="ro-RO" sz="3000" dirty="0"/>
              <a:t>și devine mai instabil sau pe nivel inferior și absoarbe energie.</a:t>
            </a:r>
            <a:endParaRPr lang="en-US" sz="3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32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/>
          </a:bodyPr>
          <a:lstStyle/>
          <a:p>
            <a:pPr algn="just"/>
            <a:r>
              <a:rPr lang="ro-RO" sz="3000" dirty="0"/>
              <a:t>După ce un electron schimbă nivelul, atomul poate reveni la nivelul de bază eliberând elergia pe care a absorbit-o. </a:t>
            </a:r>
            <a:endParaRPr lang="en-GB" sz="3000" dirty="0"/>
          </a:p>
          <a:p>
            <a:pPr algn="just"/>
            <a:r>
              <a:rPr lang="ro-RO" sz="3000" dirty="0"/>
              <a:t>Uneori energia este eliberată de electronii care ocupă o porțiune din spectrul electromagnetic pe care oamenii o pot observa sub formă de lumină</a:t>
            </a:r>
          </a:p>
          <a:p>
            <a:pPr marL="0" indent="0" algn="just">
              <a:buNone/>
            </a:pPr>
            <a:endParaRPr lang="en-GB" sz="3000" dirty="0"/>
          </a:p>
          <a:p>
            <a:pPr algn="just"/>
            <a:r>
              <a:rPr lang="ro-RO" sz="3000" dirty="0"/>
              <a:t>Diferențe minore intre pragurile de energie generează diferențe între nuanțele de culori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30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874" y="680207"/>
            <a:ext cx="8054284" cy="554461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B5647B-B4FE-4BB0-8B92-5B50CBB3D6E9}"/>
              </a:ext>
            </a:extLst>
          </p:cNvPr>
          <p:cNvSpPr txBox="1"/>
          <p:nvPr/>
        </p:nvSpPr>
        <p:spPr>
          <a:xfrm>
            <a:off x="5076056" y="1124744"/>
            <a:ext cx="2232248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o-RO" sz="3200" dirty="0"/>
              <a:t>Energie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F20BBB-C474-4C0E-BA9B-E2CCDE737537}"/>
              </a:ext>
            </a:extLst>
          </p:cNvPr>
          <p:cNvSpPr txBox="1"/>
          <p:nvPr/>
        </p:nvSpPr>
        <p:spPr>
          <a:xfrm>
            <a:off x="5911502" y="2348880"/>
            <a:ext cx="2232248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o-RO" sz="3200" dirty="0"/>
              <a:t>Energie absorbită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DBA7C6-FF6A-463B-9B45-097DAA80474B}"/>
              </a:ext>
            </a:extLst>
          </p:cNvPr>
          <p:cNvSpPr txBox="1"/>
          <p:nvPr/>
        </p:nvSpPr>
        <p:spPr>
          <a:xfrm>
            <a:off x="4795378" y="5013176"/>
            <a:ext cx="272895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o-RO" sz="3200" dirty="0"/>
              <a:t>Nivel de bază</a:t>
            </a:r>
            <a:endParaRPr lang="en-US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FA6BB7-2608-4DE7-96D7-33A825F15CE7}"/>
              </a:ext>
            </a:extLst>
          </p:cNvPr>
          <p:cNvSpPr txBox="1"/>
          <p:nvPr/>
        </p:nvSpPr>
        <p:spPr>
          <a:xfrm>
            <a:off x="990303" y="2420888"/>
            <a:ext cx="1781497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o-RO" sz="3200" dirty="0"/>
              <a:t>Energie</a:t>
            </a:r>
          </a:p>
          <a:p>
            <a:r>
              <a:rPr lang="ro-RO" sz="3200" dirty="0"/>
              <a:t>eliberată</a:t>
            </a:r>
          </a:p>
          <a:p>
            <a:endParaRPr lang="en-US" sz="3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02D81-FA23-4EB0-84B0-4B9AC3D0EC1F}"/>
              </a:ext>
            </a:extLst>
          </p:cNvPr>
          <p:cNvSpPr txBox="1"/>
          <p:nvPr/>
        </p:nvSpPr>
        <p:spPr>
          <a:xfrm>
            <a:off x="807763" y="5885405"/>
            <a:ext cx="3840480" cy="274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3795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</TotalTime>
  <Words>286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AsusROG</cp:lastModifiedBy>
  <cp:revision>26</cp:revision>
  <dcterms:created xsi:type="dcterms:W3CDTF">2017-03-08T21:43:37Z</dcterms:created>
  <dcterms:modified xsi:type="dcterms:W3CDTF">2018-05-23T19:47:29Z</dcterms:modified>
</cp:coreProperties>
</file>