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5" r:id="rId4"/>
    <p:sldId id="261" r:id="rId5"/>
    <p:sldId id="266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83F"/>
    <a:srgbClr val="F5F5F5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09-Nov-18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65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09-Nov-18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09-Nov-18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09-Nov-18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09-Nov-18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09-Nov-18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09-Nov-18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09-Nov-18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09-Nov-18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09-Nov-18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09-Nov-18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09-Nov-18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09-Nov-18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>
                <a:latin typeface="Times New Roman" pitchFamily="18" charset="0"/>
                <a:cs typeface="Times New Roman" pitchFamily="18" charset="0"/>
              </a:rPr>
              <a:t>Το ηλεκτρόνιο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24744"/>
            <a:ext cx="6400800" cy="720080"/>
          </a:xfrm>
        </p:spPr>
        <p:txBody>
          <a:bodyPr/>
          <a:lstStyle/>
          <a:p>
            <a:r>
              <a:rPr lang="el-GR" dirty="0">
                <a:solidFill>
                  <a:srgbClr val="29C1AF"/>
                </a:solidFill>
              </a:rPr>
              <a:t>ΔΟΜΗ ΤΗΣ ΥΛΗΣ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1026" name="Picture 2" descr="F:\Dropbox\__SHARED__\_AIGROUP_SHARED_FOLDER\_ΕΡΓΑ\World-of-Physics\TEMPLATES\logo_W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929330"/>
            <a:ext cx="1378442" cy="623882"/>
          </a:xfrm>
          <a:prstGeom prst="rect">
            <a:avLst/>
          </a:prstGeom>
          <a:noFill/>
        </p:spPr>
      </p:pic>
      <p:pic>
        <p:nvPicPr>
          <p:cNvPr id="1027" name="Picture 3" descr="C:\Users\covan\Desktop\erasmus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786454"/>
            <a:ext cx="1504968" cy="847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0404" y="692696"/>
            <a:ext cx="7643192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3000" dirty="0"/>
              <a:t>Το </a:t>
            </a:r>
            <a:r>
              <a:rPr lang="en-GB" sz="3000" dirty="0"/>
              <a:t>1913</a:t>
            </a:r>
            <a:r>
              <a:rPr lang="el-GR" sz="3000" dirty="0"/>
              <a:t> ο </a:t>
            </a:r>
            <a:r>
              <a:rPr lang="en-GB" sz="3000" dirty="0"/>
              <a:t>Niels Bohr </a:t>
            </a:r>
            <a:r>
              <a:rPr lang="el-GR" sz="3000" dirty="0"/>
              <a:t>και ο</a:t>
            </a:r>
            <a:r>
              <a:rPr lang="en-GB" sz="3000" dirty="0"/>
              <a:t> Ernest Rutherford </a:t>
            </a:r>
            <a:r>
              <a:rPr lang="el-GR" sz="3000" dirty="0"/>
              <a:t>πρότειναν ένα μοντέλο που απεικονίζει την δομή του ατόμου</a:t>
            </a:r>
            <a:r>
              <a:rPr lang="en-US" sz="3000" dirty="0"/>
              <a:t>, </a:t>
            </a:r>
            <a:r>
              <a:rPr lang="el-GR" sz="3000" dirty="0"/>
              <a:t>το οποίο καλείται </a:t>
            </a:r>
            <a:r>
              <a:rPr lang="en-US" sz="3000" dirty="0"/>
              <a:t>“</a:t>
            </a:r>
            <a:r>
              <a:rPr lang="el-GR" sz="3000" dirty="0"/>
              <a:t>Μοντέλο των </a:t>
            </a:r>
            <a:r>
              <a:rPr lang="en-GB" sz="3000" dirty="0"/>
              <a:t>Rutherford–Bohr</a:t>
            </a:r>
            <a:r>
              <a:rPr lang="en-US" sz="3000" dirty="0"/>
              <a:t>”</a:t>
            </a:r>
            <a:r>
              <a:rPr lang="el-GR" sz="3000" dirty="0"/>
              <a:t> ή εν συντομία </a:t>
            </a:r>
            <a:r>
              <a:rPr lang="en-US" sz="3000" dirty="0"/>
              <a:t>“</a:t>
            </a:r>
            <a:r>
              <a:rPr lang="el-GR" sz="3000" dirty="0"/>
              <a:t>Μοντέλο του </a:t>
            </a:r>
            <a:r>
              <a:rPr lang="en-US" sz="3000" dirty="0"/>
              <a:t>Bohr”</a:t>
            </a:r>
            <a:r>
              <a:rPr lang="el-GR" sz="3000" dirty="0"/>
              <a:t>.</a:t>
            </a:r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355976" y="404664"/>
            <a:ext cx="4330824" cy="59516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3000" dirty="0"/>
              <a:t>Σύμφωνα με το Μοντέλο του </a:t>
            </a:r>
            <a:r>
              <a:rPr lang="en-US" sz="3000" dirty="0"/>
              <a:t>Bohr</a:t>
            </a:r>
            <a:r>
              <a:rPr lang="el-GR" sz="3000" dirty="0"/>
              <a:t>,</a:t>
            </a:r>
            <a:r>
              <a:rPr lang="en-US" sz="3000" dirty="0"/>
              <a:t> </a:t>
            </a:r>
            <a:r>
              <a:rPr lang="el-GR" sz="3000" dirty="0"/>
              <a:t>κάθε άτομο αποτελείται από έναν θετικά φορτισμένο </a:t>
            </a:r>
            <a:r>
              <a:rPr lang="el-GR" sz="3000" dirty="0">
                <a:solidFill>
                  <a:schemeClr val="accent1">
                    <a:lumMod val="75000"/>
                  </a:schemeClr>
                </a:solidFill>
              </a:rPr>
              <a:t>πυρήνα</a:t>
            </a:r>
            <a:r>
              <a:rPr lang="el-GR" sz="3000" dirty="0"/>
              <a:t>, γύρω από τον οποίο περιστρέφονται </a:t>
            </a:r>
            <a:r>
              <a:rPr lang="el-GR" sz="3000" b="1" dirty="0">
                <a:solidFill>
                  <a:srgbClr val="FF683F"/>
                </a:solidFill>
              </a:rPr>
              <a:t>ηλεκτρόνια</a:t>
            </a:r>
            <a:r>
              <a:rPr lang="el-GR" sz="3000" dirty="0"/>
              <a:t>, όπως περιστρέφονται</a:t>
            </a:r>
            <a:r>
              <a:rPr lang="en-US" sz="3000" dirty="0"/>
              <a:t> </a:t>
            </a:r>
            <a:r>
              <a:rPr lang="el-GR" sz="3000" dirty="0"/>
              <a:t>οι πλανήτες γύρω από τον ήλιο.</a:t>
            </a:r>
          </a:p>
          <a:p>
            <a:pPr marL="0" indent="0">
              <a:buNone/>
            </a:pPr>
            <a:r>
              <a:rPr lang="el-GR" sz="3000" dirty="0"/>
              <a:t>Τα ηλεκτρόνια κινούνται σε κυκλικές τροχιές, όπως και οι πλανήτες.</a:t>
            </a:r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7A11E9-AB3F-464B-85B8-6E44906A04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26" y="196480"/>
            <a:ext cx="3168352" cy="31683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2504085-0C92-46E8-9F1C-277BCB4F33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45"/>
          <a:stretch/>
        </p:blipFill>
        <p:spPr>
          <a:xfrm>
            <a:off x="404616" y="3516724"/>
            <a:ext cx="3512479" cy="3168352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9F679ED-7DEC-40C3-9559-2575C8CA6467}"/>
              </a:ext>
            </a:extLst>
          </p:cNvPr>
          <p:cNvCxnSpPr/>
          <p:nvPr/>
        </p:nvCxnSpPr>
        <p:spPr>
          <a:xfrm flipH="1" flipV="1">
            <a:off x="2267744" y="1844824"/>
            <a:ext cx="2103120" cy="64807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3AF14BE-F760-4889-893C-C9083EB8DD00}"/>
              </a:ext>
            </a:extLst>
          </p:cNvPr>
          <p:cNvCxnSpPr>
            <a:cxnSpLocks/>
          </p:cNvCxnSpPr>
          <p:nvPr/>
        </p:nvCxnSpPr>
        <p:spPr>
          <a:xfrm flipH="1" flipV="1">
            <a:off x="2483768" y="2996952"/>
            <a:ext cx="1887096" cy="427065"/>
          </a:xfrm>
          <a:prstGeom prst="line">
            <a:avLst/>
          </a:prstGeom>
          <a:ln w="28575">
            <a:solidFill>
              <a:srgbClr val="FF68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99A18B6-C78C-430E-9213-163B42F5E9AF}"/>
              </a:ext>
            </a:extLst>
          </p:cNvPr>
          <p:cNvCxnSpPr>
            <a:cxnSpLocks/>
          </p:cNvCxnSpPr>
          <p:nvPr/>
        </p:nvCxnSpPr>
        <p:spPr>
          <a:xfrm flipH="1" flipV="1">
            <a:off x="3131840" y="2492896"/>
            <a:ext cx="1224136" cy="931121"/>
          </a:xfrm>
          <a:prstGeom prst="line">
            <a:avLst/>
          </a:prstGeom>
          <a:ln w="28575">
            <a:solidFill>
              <a:srgbClr val="FF68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622E8E0-917A-413E-B20D-724F4186E3B5}"/>
              </a:ext>
            </a:extLst>
          </p:cNvPr>
          <p:cNvCxnSpPr>
            <a:cxnSpLocks/>
          </p:cNvCxnSpPr>
          <p:nvPr/>
        </p:nvCxnSpPr>
        <p:spPr>
          <a:xfrm flipH="1" flipV="1">
            <a:off x="3319304" y="4354772"/>
            <a:ext cx="1036672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B15F73F-700F-44EA-80CB-296F643580FF}"/>
              </a:ext>
            </a:extLst>
          </p:cNvPr>
          <p:cNvCxnSpPr>
            <a:cxnSpLocks/>
          </p:cNvCxnSpPr>
          <p:nvPr/>
        </p:nvCxnSpPr>
        <p:spPr>
          <a:xfrm flipH="1" flipV="1">
            <a:off x="2055002" y="3868888"/>
            <a:ext cx="2315862" cy="4858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605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32164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3000" dirty="0"/>
              <a:t>Βασικά χαρακτηριστικά του μοντέλου του </a:t>
            </a:r>
            <a:r>
              <a:rPr lang="en-US" sz="3000" dirty="0"/>
              <a:t>Bohr:</a:t>
            </a:r>
            <a:endParaRPr lang="en-GB" sz="3000" dirty="0"/>
          </a:p>
          <a:p>
            <a:pPr marL="514350" indent="-514350" algn="just">
              <a:buAutoNum type="arabicParenR"/>
            </a:pPr>
            <a:r>
              <a:rPr lang="el-GR" sz="3000" dirty="0"/>
              <a:t>Τα ηλεκτρόνια κινούνται σε κυκλικές τροχιές με συγκεκριμένο μέγεθος και έχουν συγκεκριμένη ενέργεια. </a:t>
            </a:r>
          </a:p>
          <a:p>
            <a:pPr marL="514350" indent="-514350" algn="just">
              <a:buAutoNum type="arabicParenR"/>
            </a:pPr>
            <a:r>
              <a:rPr lang="el-GR" sz="3000" dirty="0"/>
              <a:t>Όσο μεγαλύτερη είναι η τροχιά τόσο μεγαλύτερη και η ενέργεια του ηλεκτρονίου.</a:t>
            </a:r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4B1C05-22E4-48A3-AA63-EAD543FED4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8542">
            <a:off x="562123" y="4051425"/>
            <a:ext cx="4609850" cy="460985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BC9A2FF-5B98-443F-9797-CF74D8D4D7B2}"/>
              </a:ext>
            </a:extLst>
          </p:cNvPr>
          <p:cNvCxnSpPr>
            <a:cxnSpLocks/>
          </p:cNvCxnSpPr>
          <p:nvPr/>
        </p:nvCxnSpPr>
        <p:spPr>
          <a:xfrm flipH="1">
            <a:off x="2987824" y="4077072"/>
            <a:ext cx="2763756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2E8061-75B8-44D2-BCF0-92A74F6F9CDA}"/>
              </a:ext>
            </a:extLst>
          </p:cNvPr>
          <p:cNvCxnSpPr>
            <a:cxnSpLocks/>
          </p:cNvCxnSpPr>
          <p:nvPr/>
        </p:nvCxnSpPr>
        <p:spPr>
          <a:xfrm flipH="1" flipV="1">
            <a:off x="3506160" y="4653137"/>
            <a:ext cx="2245420" cy="5040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8287A4A-DC26-427C-881A-2DD9D6658EBB}"/>
              </a:ext>
            </a:extLst>
          </p:cNvPr>
          <p:cNvCxnSpPr>
            <a:cxnSpLocks/>
          </p:cNvCxnSpPr>
          <p:nvPr/>
        </p:nvCxnSpPr>
        <p:spPr>
          <a:xfrm flipH="1">
            <a:off x="4139952" y="6165305"/>
            <a:ext cx="16116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E2A4B6B1-6DD7-4E34-B97F-ED5E5AD089F5}"/>
              </a:ext>
            </a:extLst>
          </p:cNvPr>
          <p:cNvSpPr txBox="1">
            <a:spLocks/>
          </p:cNvSpPr>
          <p:nvPr/>
        </p:nvSpPr>
        <p:spPr>
          <a:xfrm>
            <a:off x="5751580" y="3667228"/>
            <a:ext cx="2564836" cy="30542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l-GR" sz="3000" dirty="0"/>
              <a:t>μέγιστη ενέργεια</a:t>
            </a:r>
          </a:p>
          <a:p>
            <a:pPr marL="0" indent="0" algn="just">
              <a:buFont typeface="Arial" pitchFamily="34" charset="0"/>
              <a:buNone/>
            </a:pPr>
            <a:endParaRPr lang="el-GR" dirty="0"/>
          </a:p>
          <a:p>
            <a:pPr marL="0" indent="0" algn="just">
              <a:buFont typeface="Arial" pitchFamily="34" charset="0"/>
              <a:buNone/>
            </a:pPr>
            <a:r>
              <a:rPr lang="el-GR" sz="3000" dirty="0"/>
              <a:t>μέση ενέργεια</a:t>
            </a:r>
          </a:p>
          <a:p>
            <a:pPr marL="0" indent="0" algn="just">
              <a:buFont typeface="Arial" pitchFamily="34" charset="0"/>
              <a:buNone/>
            </a:pPr>
            <a:endParaRPr lang="el-GR" sz="3000" dirty="0"/>
          </a:p>
          <a:p>
            <a:pPr marL="0" indent="0" algn="just">
              <a:buFont typeface="Arial" pitchFamily="34" charset="0"/>
              <a:buNone/>
            </a:pPr>
            <a:r>
              <a:rPr lang="el-GR" sz="3000" dirty="0"/>
              <a:t>ελάχιστη ενέργεια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45743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476672"/>
            <a:ext cx="3970783" cy="2566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000" dirty="0"/>
              <a:t>3) Όταν ένα ηλεκτρόνιο απορροφά ακτινοβολία μετακινείται σε μία τροχιά με μεγαλύτερη ενέργεια</a:t>
            </a:r>
            <a:r>
              <a:rPr lang="en-US" sz="3000" dirty="0"/>
              <a:t>.</a:t>
            </a:r>
            <a:endParaRPr lang="en-GB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CE53BF-CBCA-480C-8946-9449DEA402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343">
            <a:off x="611560" y="3202911"/>
            <a:ext cx="8351560" cy="3546266"/>
          </a:xfrm>
          <a:prstGeom prst="rect">
            <a:avLst/>
          </a:prstGeom>
        </p:spPr>
      </p:pic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1796933-33F1-40B5-A122-069282E03469}"/>
              </a:ext>
            </a:extLst>
          </p:cNvPr>
          <p:cNvSpPr txBox="1">
            <a:spLocks/>
          </p:cNvSpPr>
          <p:nvPr/>
        </p:nvSpPr>
        <p:spPr>
          <a:xfrm>
            <a:off x="4958509" y="480131"/>
            <a:ext cx="3573931" cy="2566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l-GR" sz="3000" dirty="0"/>
              <a:t>Ενώ όταν εκπέμπει ακτινοβολία μετακινείται σε μία τροχιά με μικρότερη ενέργεια.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528483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Autofit/>
          </a:bodyPr>
          <a:lstStyle/>
          <a:p>
            <a:pPr algn="just"/>
            <a:r>
              <a:rPr lang="el-GR" sz="3000" dirty="0"/>
              <a:t>Για να περιγράψει τις τροχιές με διαφορετική ενέργεια ο </a:t>
            </a:r>
            <a:r>
              <a:rPr lang="en-GB" sz="3000" dirty="0"/>
              <a:t>Bohr</a:t>
            </a:r>
            <a:r>
              <a:rPr lang="el-GR" sz="3000" dirty="0"/>
              <a:t> χρησιμοποίησε τον όρο </a:t>
            </a:r>
            <a:r>
              <a:rPr lang="en-US" sz="3000" dirty="0"/>
              <a:t>“</a:t>
            </a:r>
            <a:r>
              <a:rPr lang="el-GR" sz="3000" dirty="0"/>
              <a:t>ενεργειακά επίπεδα</a:t>
            </a:r>
            <a:r>
              <a:rPr lang="en-US" sz="3000" dirty="0"/>
              <a:t>”</a:t>
            </a:r>
            <a:r>
              <a:rPr lang="el-GR" sz="3000" dirty="0"/>
              <a:t>.</a:t>
            </a:r>
            <a:endParaRPr lang="en-GB" sz="3000" dirty="0"/>
          </a:p>
          <a:p>
            <a:pPr algn="just"/>
            <a:r>
              <a:rPr lang="el-GR" sz="3000" dirty="0"/>
              <a:t>Τα ηλεκτρόνια βρίσκονται μόνο σε συγκεκριμένα ενεργειακά επίπεδα, δεν μπορούν να αποκτήσουν ενδιάμεσες ενέργειες (η ενέργειά τους είναι </a:t>
            </a:r>
            <a:r>
              <a:rPr lang="en-US" sz="3000" dirty="0"/>
              <a:t>“</a:t>
            </a:r>
            <a:r>
              <a:rPr lang="el-GR" sz="3000" dirty="0"/>
              <a:t>κβαντισμένη</a:t>
            </a:r>
            <a:r>
              <a:rPr lang="en-US" sz="3000" dirty="0"/>
              <a:t>”</a:t>
            </a:r>
            <a:r>
              <a:rPr lang="el-GR" sz="3000" dirty="0"/>
              <a:t>).</a:t>
            </a:r>
          </a:p>
          <a:p>
            <a:pPr algn="just"/>
            <a:r>
              <a:rPr lang="el-GR" sz="3000" dirty="0"/>
              <a:t>Όταν ένα ηλεκτρόνιο</a:t>
            </a:r>
            <a:r>
              <a:rPr lang="en-US" sz="3000" dirty="0"/>
              <a:t> </a:t>
            </a:r>
            <a:r>
              <a:rPr lang="el-GR" sz="3000" dirty="0"/>
              <a:t>απορροφά ενέργεια φεύγει από το σταθερό ενεργειακό επίπεδο που βρίσκεται (τη </a:t>
            </a:r>
            <a:r>
              <a:rPr lang="en-US" sz="3000" dirty="0"/>
              <a:t>“</a:t>
            </a:r>
            <a:r>
              <a:rPr lang="el-GR" sz="3000" dirty="0"/>
              <a:t>βασική κατάσταση</a:t>
            </a:r>
            <a:r>
              <a:rPr lang="en-US" sz="3000" dirty="0"/>
              <a:t>”</a:t>
            </a:r>
            <a:r>
              <a:rPr lang="el-GR" sz="3000" dirty="0"/>
              <a:t>) και μεταβαίνει σε ένα υψηλότερο αλλά ασταθές ενεργειακό επίπεδο (</a:t>
            </a:r>
            <a:r>
              <a:rPr lang="en-US" sz="3000" dirty="0"/>
              <a:t>“</a:t>
            </a:r>
            <a:r>
              <a:rPr lang="el-GR" sz="3000" dirty="0"/>
              <a:t>διεγερμένη κατάσταση</a:t>
            </a:r>
            <a:r>
              <a:rPr lang="en-US" sz="3000" dirty="0"/>
              <a:t>”</a:t>
            </a:r>
            <a:r>
              <a:rPr lang="el-GR" sz="3000" dirty="0"/>
              <a:t>)</a:t>
            </a:r>
            <a:r>
              <a:rPr lang="en-US" sz="3000" dirty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32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4521692"/>
          </a:xfrm>
        </p:spPr>
        <p:txBody>
          <a:bodyPr>
            <a:normAutofit/>
          </a:bodyPr>
          <a:lstStyle/>
          <a:p>
            <a:pPr algn="just"/>
            <a:r>
              <a:rPr lang="el-GR" sz="3000" dirty="0"/>
              <a:t>Έτσι, μετά την διέγερση το ηλεκτρόνιο επιστρέφει στην βασική του κατάσταση και απελευθερώνει την ενέργεια που είχε απορροφήσει εκπέμποντας ακτινοβολία.</a:t>
            </a:r>
            <a:endParaRPr lang="en-GB" sz="3000" dirty="0"/>
          </a:p>
          <a:p>
            <a:pPr algn="just"/>
            <a:r>
              <a:rPr lang="el-GR" sz="3000" dirty="0"/>
              <a:t>Μερικές φορές η εκπεμπόμενη ακτινοβολία είναι φως ορατό με τα μάτια (βρίσκεται στο ορατό τμήμα του ηλεκτρομαγνητικού φάσματος).</a:t>
            </a:r>
            <a:endParaRPr lang="en-GB" sz="3000" dirty="0"/>
          </a:p>
          <a:p>
            <a:pPr algn="just"/>
            <a:r>
              <a:rPr lang="el-GR" sz="3000" dirty="0"/>
              <a:t>Οι μικρές ενεργειακές διαφορές φαίνονται ως φως με διαφορετικά χρώματα.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38808-D64C-421B-BFDB-03009FF4F5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36" t="45042" b="44705"/>
          <a:stretch/>
        </p:blipFill>
        <p:spPr>
          <a:xfrm>
            <a:off x="2090936" y="5213350"/>
            <a:ext cx="4962128" cy="879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530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291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Το ηλεκτρόνιο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user</cp:lastModifiedBy>
  <cp:revision>29</cp:revision>
  <dcterms:created xsi:type="dcterms:W3CDTF">2017-03-08T21:43:37Z</dcterms:created>
  <dcterms:modified xsi:type="dcterms:W3CDTF">2018-11-09T21:56:46Z</dcterms:modified>
</cp:coreProperties>
</file>