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19D720-7CA6-4762-8E11-DB0E8DE49A0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BA180-FA83-4D7B-B95D-B9FA78966C65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D467-4268-44AA-843C-0383703C223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90B1A-BA92-43B9-AF24-29A879371CD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10C32-6E2E-48FA-9911-E2FD65282C52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88646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D6FE5A-C73A-46AC-8BB1-402DD8AA5B5D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4" tIns="44997" rIns="90004" bIns="44997" anchor="ctr" anchorCtr="1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5514AA2-0B1E-4299-81B1-86917C2AB42C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E345594-AEA2-4F65-8AE0-5BD0E1F445D3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C985056-F4BE-47A7-818C-B19637C2ADFB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2DC9767F-B532-4722-995A-347B25EA54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6277" y="812517"/>
            <a:ext cx="5338440" cy="400211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E2F2717D-C0E0-432A-8C5D-CC18BC7A2F2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276" y="5078522"/>
            <a:ext cx="6041879" cy="4805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4A4C0D34-35F6-4BF5-BCB6-3B7DFD38EE9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-356" y="0"/>
            <a:ext cx="3274923" cy="5284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18"/>
                <a:cs typeface="Arial" pitchFamily="18"/>
              </a:defRPr>
            </a:lvl1pPr>
          </a:lstStyle>
          <a:p>
            <a:pPr lvl="0"/>
            <a:endParaRPr lang="el-GR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4258E27-DA12-4762-842A-0F5E4C727D9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7883" y="0"/>
            <a:ext cx="3274923" cy="5284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18"/>
                <a:cs typeface="Arial" pitchFamily="18"/>
              </a:defRPr>
            </a:lvl1pPr>
          </a:lstStyle>
          <a:p>
            <a:pPr lvl="0"/>
            <a:endParaRPr lang="el-GR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C8850A8-A6A5-4FE0-907B-4D4BBB9DBDD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-356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18"/>
                <a:cs typeface="Arial" pitchFamily="18"/>
              </a:defRPr>
            </a:lvl1pPr>
          </a:lstStyle>
          <a:p>
            <a:pPr lvl="0"/>
            <a:endParaRPr lang="el-GR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9A1281-1338-4398-A1C4-F6989DAC45F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18"/>
                <a:cs typeface="Arial" pitchFamily="18"/>
              </a:defRPr>
            </a:lvl1pPr>
          </a:lstStyle>
          <a:p>
            <a:pPr lvl="0"/>
            <a:fld id="{6F6E11EA-6A98-429A-BC90-B715F63C16A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18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457200" algn="l"/>
        <a:tab pos="914400" algn="l"/>
        <a:tab pos="1371600" algn="l"/>
        <a:tab pos="1828800" algn="l"/>
        <a:tab pos="2286000" algn="l"/>
        <a:tab pos="2743200" algn="l"/>
        <a:tab pos="3200400" algn="l"/>
        <a:tab pos="3657600" algn="l"/>
        <a:tab pos="4114800" algn="l"/>
        <a:tab pos="4572000" algn="l"/>
        <a:tab pos="5029200" algn="l"/>
        <a:tab pos="5486400" algn="l"/>
        <a:tab pos="5943600" algn="l"/>
        <a:tab pos="6400800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en-US" sz="1200" b="0" i="0" u="none" strike="noStrike" kern="1200" cap="none" spc="0" baseline="0">
        <a:solidFill>
          <a:srgbClr val="000000"/>
        </a:solidFill>
        <a:uFillTx/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71FF7EBE-139F-41A5-BB7E-570392286C86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B9864A-50A2-4494-938D-EC311B5B2F82}" type="slidenum">
              <a:t>1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0CA0850F-1894-45F1-9123-484079FA97D7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09C3C2-1F9B-4370-B98C-F067A5237F80}" type="slidenum">
              <a:t>10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2C0149B5-CF4B-4938-8405-0DA264B7FE5E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8F7998-5BC9-4927-BD9D-28B30764BD62}" type="slidenum">
              <a:t>11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6D6C1BAF-4762-4A21-9630-5C1BBCCA4975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A5B9C4-3D16-4809-95D3-90C2223C7D51}" type="slidenum">
              <a:t>12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1777DAD-6FC8-406A-AE58-2B2DC1C6A5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54897885-9CFE-4CE5-8255-A9ECC0F4C9F6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597C5E-916D-45AD-A983-6C4E5B675344}" type="slidenum">
              <a:t>13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027E0215-7727-4FF3-802C-13F42C106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F1FC937F-2F2F-4706-B414-F09CFAD7C4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09963"/>
          </a:xfrm>
        </p:spPr>
        <p:txBody>
          <a:bodyPr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8559E15F-3D47-4389-8EBA-1AF7E73E2561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A132BB-A8B1-4B17-8FA6-E0DF1231BE31}" type="slidenum">
              <a:t>14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E7B2E7BB-3533-442F-A6DB-9EEFE7AF6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A74584B2-4DC0-47AF-8D4B-42694A3B35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09963"/>
          </a:xfrm>
        </p:spPr>
        <p:txBody>
          <a:bodyPr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69ECFE55-F566-4268-BFDD-F386413C4E99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1569E6-01BB-4F14-BF58-BA29C5FD51A1}" type="slidenum">
              <a:t>15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15EC608-1072-4C10-BF40-39B831170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FF6E778D-3605-4CF6-AA29-BEA335F29F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09963"/>
          </a:xfrm>
        </p:spPr>
        <p:txBody>
          <a:bodyPr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D2684C81-5B6F-412E-8BBE-98F60CE04B53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61ACC7-D412-4BA3-9CE1-B786FCF63AA1}" type="slidenum">
              <a:t>16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5FBD2612-EE2A-4760-A801-AD8190AEB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7D61F9-0E78-4DD7-AF6D-FA2173C4CE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09963"/>
          </a:xfrm>
        </p:spPr>
        <p:txBody>
          <a:bodyPr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F968F4D3-719D-4AC1-8FCD-E96AC4F8D33F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0CB68D-753D-4DA6-ACBC-EFF90EC43402}" type="slidenum">
              <a:t>17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F72CEF7-505A-4FA7-93B7-9FC3E399AA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AE3E65-9050-4DB9-B73F-9F06749DA7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09963"/>
          </a:xfrm>
        </p:spPr>
        <p:txBody>
          <a:bodyPr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7827123E-4704-4BF9-B756-29D60D8A6721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7CC0F3-9E6E-4EDB-ADAE-2242943AE980}" type="slidenum">
              <a:t>18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EE4BE20E-234C-4344-999B-AABE9838D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78E4AD24-CA21-4344-AF3E-B568EC680E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09963"/>
          </a:xfrm>
        </p:spPr>
        <p:txBody>
          <a:bodyPr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06D2C060-B124-4AE4-9E8D-845C0D74940F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0CD4C5-B17F-4486-A1FF-700D72400429}" type="slidenum">
              <a:t>19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6C14474-27CF-4C30-9A2B-BC431CB215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02612B8-DDC6-4482-A032-9468A21FA7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09963"/>
          </a:xfrm>
        </p:spPr>
        <p:txBody>
          <a:bodyPr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B5080938-5D94-489D-936F-F77E58A82197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1EA693-5F70-40B2-9C1F-2B5B7A69B061}" type="slidenum">
              <a:t>2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FC27B986-EBF1-42C4-9527-5EEAE93191A7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0D7B5D-709E-4F44-90A6-53AEF681AEE0}" type="slidenum">
              <a:t>20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98FA75FB-057C-4E44-9030-4C364BD7F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756BC48-3C32-4A77-AAB2-06763F94A7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09963"/>
          </a:xfrm>
        </p:spPr>
        <p:txBody>
          <a:bodyPr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F4F8625E-7A43-4F2D-93D5-F539F6EA0E8C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0E243F-C86B-4146-9CA8-FD42031C56AA}" type="slidenum">
              <a:t>3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7A550AF7-8937-4A70-A0BF-F2DD46F5C4C4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684355-7356-4588-9E23-98455D892C62}" type="slidenum">
              <a:t>4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26F72DD4-E3A1-4A27-BB1A-1819AAFDD175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3274CF-D1E2-445C-A314-AE2545E57450}" type="slidenum">
              <a:t>5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92770D04-D6B0-4B3B-90B9-1BC3FA1DECA7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D1C226-27A6-4068-9B83-323085D96BB3}" type="slidenum">
              <a:t>6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22E73A3A-3257-47AF-BD1A-19688CCBDB01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5D9E6E-D7AF-4E45-894D-99F56A76D94A}" type="slidenum">
              <a:t>7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A1034DC3-21FC-46C4-AB1D-E84C6F343ACA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83A19E-C1C2-4DD1-9FC1-D419E5A99D9A}" type="slidenum">
              <a:t>8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BDDC48B2-8ADD-4DB0-A7FB-86ADD63B1B50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CD04F8-89C1-4D00-A855-E92380290144}" type="slidenum">
              <a:t>9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0BDF-ECB8-4D42-9FF4-20A9752442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5DEC7-AF97-4C7E-B921-D89457C378E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tabLst>
                <a:tab pos="342717" algn="l"/>
                <a:tab pos="456843" algn="l"/>
                <a:tab pos="914043" algn="l"/>
                <a:tab pos="1371243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643" algn="l"/>
                <a:tab pos="5028843" algn="l"/>
                <a:tab pos="5486043" algn="l"/>
                <a:tab pos="5943243" algn="l"/>
                <a:tab pos="6400443" algn="l"/>
                <a:tab pos="6857643" algn="l"/>
                <a:tab pos="7314843" algn="l"/>
                <a:tab pos="7772043" algn="l"/>
                <a:tab pos="8229243" algn="l"/>
                <a:tab pos="8686443" algn="l"/>
                <a:tab pos="9143643" algn="l"/>
              </a:tabLst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BFE48-DA72-4065-A57D-8BB5224A70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A50B6-F18B-4B5E-82E8-B86999427A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7A3E3A-225A-4B3A-9293-ADA58CCF180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54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E17B-E1FF-4638-A84D-D160B58861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7546B-0E5A-473B-8DF5-4E2A3275BDA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6727F-E2C5-41CD-9056-D7DE80A00E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73501-F884-4415-9FB7-C03F5795B5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4B9A5F-8C7D-4A86-AFA5-A4C03080319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19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C6B118-C52F-4A7A-9483-EA9A08D1E83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4635" y="274640"/>
            <a:ext cx="2055808" cy="584517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F3DF3-911D-43EC-B4FD-A77F4A9838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5042" cy="584517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E011A-CFC8-4712-860A-6D25871F03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C9E4A-05B6-40DE-92FF-2E2467AEC4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868577-FAB7-4D27-AC77-52B59232998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92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C53F-8A18-4D7F-AC6A-CBB4CE3C01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11325-688D-4B81-81DA-94ED9E4EBA9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A350B-46DE-4739-AD9D-3268B4AB49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92B04-AC9F-4F59-9EA1-F6F2C74AEC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008824-BBA8-4345-BC45-220AD897CEF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297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B6E5-8790-4BA7-A1CF-8FCEA1FB04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9E833-E0B8-4FED-968B-0B17E21CA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tabLst>
                <a:tab pos="342717" algn="l"/>
                <a:tab pos="456843" algn="l"/>
                <a:tab pos="914043" algn="l"/>
                <a:tab pos="1371243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643" algn="l"/>
                <a:tab pos="5028843" algn="l"/>
                <a:tab pos="5486043" algn="l"/>
                <a:tab pos="5943243" algn="l"/>
                <a:tab pos="6400443" algn="l"/>
                <a:tab pos="6857643" algn="l"/>
                <a:tab pos="7314843" algn="l"/>
                <a:tab pos="7772043" algn="l"/>
                <a:tab pos="8229243" algn="l"/>
                <a:tab pos="8686443" algn="l"/>
                <a:tab pos="9143643" algn="l"/>
              </a:tabLst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CAB58-CA59-474D-A246-E70088E819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5EAC5-0792-4CAC-94AE-461E6B46F9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34CA4A-D177-41CA-AB30-03FA7C2D2942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691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E40A-80BE-4BBB-8C04-405D3DBB51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1C46-896D-42EF-B42C-949755ECB5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5420" cy="45196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DC937-BA9C-439C-B2A5-0CE2DDFCACA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5023" y="1600200"/>
            <a:ext cx="4035420" cy="45196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E2F7C-34AE-4D58-9C13-83AB7DE69E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A7236-F470-4DCF-8F18-DA692F3A8A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E82001-C005-487E-85B7-E934DC26CC5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53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FC96-E937-4F23-888A-3C186B4D2D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6155F-36C6-42E8-9E62-EF444A435C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 marL="0" indent="0">
              <a:tabLst>
                <a:tab pos="342717" algn="l"/>
                <a:tab pos="456843" algn="l"/>
                <a:tab pos="914043" algn="l"/>
                <a:tab pos="1371243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643" algn="l"/>
                <a:tab pos="5028843" algn="l"/>
                <a:tab pos="5486043" algn="l"/>
                <a:tab pos="5943243" algn="l"/>
                <a:tab pos="6400443" algn="l"/>
                <a:tab pos="6857643" algn="l"/>
                <a:tab pos="7314843" algn="l"/>
                <a:tab pos="7772043" algn="l"/>
                <a:tab pos="8229243" algn="l"/>
                <a:tab pos="8686443" algn="l"/>
                <a:tab pos="9143643" algn="l"/>
              </a:tabLst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39D12-275B-46F5-B401-6B2ADCCC8FA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1A008C-57C6-4DCE-986F-5A5E2EE6C09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 marL="0" indent="0">
              <a:tabLst>
                <a:tab pos="342717" algn="l"/>
                <a:tab pos="456843" algn="l"/>
                <a:tab pos="914043" algn="l"/>
                <a:tab pos="1371243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643" algn="l"/>
                <a:tab pos="5028843" algn="l"/>
                <a:tab pos="5486043" algn="l"/>
                <a:tab pos="5943243" algn="l"/>
                <a:tab pos="6400443" algn="l"/>
                <a:tab pos="6857643" algn="l"/>
                <a:tab pos="7314843" algn="l"/>
                <a:tab pos="7772043" algn="l"/>
                <a:tab pos="8229243" algn="l"/>
                <a:tab pos="8686443" algn="l"/>
                <a:tab pos="9143643" algn="l"/>
              </a:tabLst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9460E-26F9-429E-83B9-F00525FD019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B956F-B1DD-4208-BD4F-4E572310C8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3B2C4A-2F6F-4010-9583-6FF40A4CD2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AA9DC0-EE95-4C23-AA59-FF2AE6B7335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421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1F11-BBD7-4436-BFB8-E13DC8EC08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90A74-4F90-4623-9DBF-E8BD991236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275DC-534E-4A6C-9C52-073F31315A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1ABE0F-35CF-4887-933D-C2FF5292862E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338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9D3CDD-EF4F-4E44-9CD4-D6A6EF0956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7794D2-AF65-4FC4-97E2-8C40281A4A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479717-D401-4D43-909B-0CBF5FD3D37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8862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EDCB1-B707-485B-BBFE-5127220DD7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95C83-42E4-4B9D-A629-2FDEA1880C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F53E9-3374-4491-98A8-65900F25B1F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tabLst>
                <a:tab pos="342717" algn="l"/>
                <a:tab pos="456843" algn="l"/>
                <a:tab pos="914043" algn="l"/>
                <a:tab pos="1371243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643" algn="l"/>
                <a:tab pos="5028843" algn="l"/>
                <a:tab pos="5486043" algn="l"/>
                <a:tab pos="5943243" algn="l"/>
                <a:tab pos="6400443" algn="l"/>
                <a:tab pos="6857643" algn="l"/>
                <a:tab pos="7314843" algn="l"/>
                <a:tab pos="7772043" algn="l"/>
                <a:tab pos="8229243" algn="l"/>
                <a:tab pos="8686443" algn="l"/>
                <a:tab pos="9143643" algn="l"/>
              </a:tabLst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09067-27B4-43B2-AC66-E27280FDE8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42D90-DF8E-4758-A166-7431EADB4F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900419-B6F6-4335-B75E-EBB407214A6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59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F935-696F-45C1-ACB6-7D1B955C8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94A7A-49EE-43BB-81F0-217D89AE57F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 marL="0" indent="0">
              <a:tabLst>
                <a:tab pos="342717" algn="l"/>
                <a:tab pos="456843" algn="l"/>
                <a:tab pos="914043" algn="l"/>
                <a:tab pos="1371243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643" algn="l"/>
                <a:tab pos="5028843" algn="l"/>
                <a:tab pos="5486043" algn="l"/>
                <a:tab pos="5943243" algn="l"/>
                <a:tab pos="6400443" algn="l"/>
                <a:tab pos="6857643" algn="l"/>
                <a:tab pos="7314843" algn="l"/>
                <a:tab pos="7772043" algn="l"/>
                <a:tab pos="8229243" algn="l"/>
                <a:tab pos="8686443" algn="l"/>
                <a:tab pos="9143643" algn="l"/>
              </a:tabLst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1349A-B4F7-441B-BA3B-315E87F10F9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tabLst>
                <a:tab pos="342717" algn="l"/>
                <a:tab pos="456843" algn="l"/>
                <a:tab pos="914043" algn="l"/>
                <a:tab pos="1371243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643" algn="l"/>
                <a:tab pos="5028843" algn="l"/>
                <a:tab pos="5486043" algn="l"/>
                <a:tab pos="5943243" algn="l"/>
                <a:tab pos="6400443" algn="l"/>
                <a:tab pos="6857643" algn="l"/>
                <a:tab pos="7314843" algn="l"/>
                <a:tab pos="7772043" algn="l"/>
                <a:tab pos="8229243" algn="l"/>
                <a:tab pos="8686443" algn="l"/>
                <a:tab pos="9143643" algn="l"/>
              </a:tabLst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38DF6-7E9E-45E9-B50E-E1F8E6A1D3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540D4-1AD0-487C-9101-D0A917F861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791D83-BA73-490B-BB74-75E06BDEFE8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055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3A0DD2B-FCD7-4E5A-AAEE-858C3614197F}"/>
              </a:ext>
            </a:extLst>
          </p:cNvPr>
          <p:cNvSpPr/>
          <p:nvPr/>
        </p:nvSpPr>
        <p:spPr>
          <a:xfrm>
            <a:off x="-2157" y="2157"/>
            <a:ext cx="9144000" cy="6858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CCC99"/>
          </a:solidFill>
          <a:ln w="9363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7FAC38D-1FC6-4690-BC07-C9BC6506B147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345835" y="-3058558"/>
            <a:ext cx="7848715" cy="7397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10628CD-A1A3-4891-9932-3BA9EC8A9F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3116" cy="11365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DD70-1E95-467A-9F3B-2AF2F13933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3116" cy="451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D18B15-4F5A-46CA-861D-8A28E45BC8A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6843" y="6356515"/>
            <a:ext cx="2127241" cy="358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" pitchFamily="18"/>
                <a:cs typeface="Arial" pitchFamily="18"/>
              </a:defRPr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4FBFB65-1A90-4282-8FD3-DD0988984547}"/>
              </a:ext>
            </a:extLst>
          </p:cNvPr>
          <p:cNvSpPr/>
          <p:nvPr/>
        </p:nvSpPr>
        <p:spPr>
          <a:xfrm>
            <a:off x="3124075" y="6356515"/>
            <a:ext cx="2895840" cy="365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0FE796-A2AE-4FAD-9BE6-5CDF20BA692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8" y="6356515"/>
            <a:ext cx="2127241" cy="358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" pitchFamily="18"/>
                <a:cs typeface="Arial" pitchFamily="18"/>
              </a:defRPr>
            </a:lvl1pPr>
          </a:lstStyle>
          <a:p>
            <a:pPr lvl="0"/>
            <a:fld id="{D330645D-205F-4251-B4C2-8307904AFB05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2000"/>
        </a:lnSpc>
        <a:spcBef>
          <a:spcPts val="0"/>
        </a:spcBef>
        <a:spcAft>
          <a:spcPts val="0"/>
        </a:spcAft>
        <a:buNone/>
        <a:tabLst>
          <a:tab pos="0" algn="l"/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</a:defRPr>
      </a:lvl1pPr>
    </p:titleStyle>
    <p:bodyStyle>
      <a:lvl1pPr marL="342717" marR="0" lvl="0" indent="-342717" algn="l" defTabSz="914400" rtl="0" fontAlgn="auto" hangingPunct="1">
        <a:lnSpc>
          <a:spcPct val="102000"/>
        </a:lnSpc>
        <a:spcBef>
          <a:spcPts val="0"/>
        </a:spcBef>
        <a:spcAft>
          <a:spcPts val="1425"/>
        </a:spcAft>
        <a:buNone/>
        <a:tabLst>
          <a:tab pos="342717" algn="l"/>
          <a:tab pos="456834" algn="l"/>
          <a:tab pos="914034" algn="l"/>
          <a:tab pos="1371234" algn="l"/>
          <a:tab pos="1828434" algn="l"/>
          <a:tab pos="2285634" algn="l"/>
          <a:tab pos="2742834" algn="l"/>
          <a:tab pos="3200034" algn="l"/>
          <a:tab pos="3657234" algn="l"/>
          <a:tab pos="4114434" algn="l"/>
          <a:tab pos="4571634" algn="l"/>
          <a:tab pos="5028834" algn="l"/>
          <a:tab pos="5486034" algn="l"/>
          <a:tab pos="5943234" algn="l"/>
          <a:tab pos="6400434" algn="l"/>
          <a:tab pos="6857634" algn="l"/>
          <a:tab pos="7314834" algn="l"/>
          <a:tab pos="7772034" algn="l"/>
          <a:tab pos="8229234" algn="l"/>
          <a:tab pos="8686434" algn="l"/>
          <a:tab pos="9143634" algn="l"/>
        </a:tabLst>
        <a:defRPr lang="en-US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89CF-B11D-4096-99F8-8222FF607F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2728" y="442981"/>
            <a:ext cx="6678000" cy="679316"/>
          </a:xfrm>
        </p:spPr>
        <p:txBody>
          <a:bodyPr lIns="0" tIns="0" rIns="0" bIns="0" anchor="ctr"/>
          <a:lstStyle/>
          <a:p>
            <a:pPr lvl="0"/>
            <a:r>
              <a:rPr lang="cs-CZ" sz="3000" b="1"/>
              <a:t>OTÁZKA ATÓMU</a:t>
            </a:r>
            <a:br>
              <a:rPr lang="cs-CZ" sz="3000" b="1"/>
            </a:br>
            <a:endParaRPr lang="en-US" sz="3000" b="1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35895DF-8557-4CCF-AF54-7385AB217F44}"/>
              </a:ext>
            </a:extLst>
          </p:cNvPr>
          <p:cNvSpPr/>
          <p:nvPr/>
        </p:nvSpPr>
        <p:spPr>
          <a:xfrm>
            <a:off x="640080" y="854242"/>
            <a:ext cx="6949440" cy="58606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Otázka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týkajúca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sa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základných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prvkoch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hmoty je stará. Už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predsokratovskí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filozofi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riešili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otázku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princípu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sveta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a 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poskytli naň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niekoľko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pohľadov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: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ako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prvotný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princíp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všetkého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bola považovaná voda (Thales), vzduch (</a:t>
            </a:r>
            <a:r>
              <a:rPr lang="el-GR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Anaximenes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), oheň (</a:t>
            </a:r>
            <a:r>
              <a:rPr lang="el-GR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Heraclitus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),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všetky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vyššie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zmienené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vrátane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zeme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(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Empedocles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), nekonečna (</a:t>
            </a:r>
            <a:r>
              <a:rPr lang="el-GR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Anaximander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)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alebo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geometrické „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atómy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“,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nedeliteľné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najmenšie</a:t>
            </a:r>
            <a:r>
              <a:rPr lang="cs-CZ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čiastočky</a:t>
            </a:r>
            <a:r>
              <a:rPr lang="cs-CZ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hmoty)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(</a:t>
            </a:r>
            <a:r>
              <a:rPr lang="el-GR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Leucippus &amp; Democritus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).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445429-4507-4818-B42B-A17629AC735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80320" y="34920"/>
            <a:ext cx="2243160" cy="149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9D076F-A187-4BED-B696-8FA256F33E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736400" y="2172239"/>
            <a:ext cx="503276" cy="33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B4DC79A-305A-402E-923F-947FC28B6F1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589520" y="3760195"/>
            <a:ext cx="844923" cy="71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F21527-EF8F-4F55-B7A3-79F3780D59E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460278" y="2856960"/>
            <a:ext cx="1079641" cy="96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94DC7D7-CEA4-45AF-BC7F-7C4F954A03D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406640" y="5335560"/>
            <a:ext cx="1111316" cy="555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8517B90-1EEF-4DA0-A214-C8250DD5ECCF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589520" y="4428000"/>
            <a:ext cx="790562" cy="79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DBEBC19-B13D-45DC-9782-1A3904575D7E}"/>
              </a:ext>
            </a:extLst>
          </p:cNvPr>
          <p:cNvSpPr/>
          <p:nvPr/>
        </p:nvSpPr>
        <p:spPr>
          <a:xfrm>
            <a:off x="520302" y="1268757"/>
            <a:ext cx="5059814" cy="52120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Ďalšie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časti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atómu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objavil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v roku 1909 </a:t>
            </a:r>
            <a:r>
              <a:rPr lang="cs-CZ" sz="3000" b="1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E. </a:t>
            </a:r>
            <a:r>
              <a:rPr lang="cs-CZ" sz="3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Rutherford</a:t>
            </a:r>
            <a:r>
              <a:rPr lang="cs-CZ" sz="3000" b="1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</a:t>
            </a: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</a:t>
            </a:r>
            <a:r>
              <a:rPr lang="cs-CZ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keď</a:t>
            </a:r>
            <a:r>
              <a:rPr lang="cs-CZ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ostreľoval</a:t>
            </a:r>
            <a:r>
              <a:rPr lang="cs-CZ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veľmi</a:t>
            </a:r>
            <a:r>
              <a:rPr lang="cs-CZ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tenkú</a:t>
            </a:r>
            <a:r>
              <a:rPr lang="cs-CZ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zlatú</a:t>
            </a:r>
            <a:r>
              <a:rPr lang="cs-CZ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fóliu</a:t>
            </a:r>
            <a:r>
              <a:rPr lang="cs-CZ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časticami</a:t>
            </a:r>
            <a:r>
              <a:rPr lang="cs-CZ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l-G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α</a:t>
            </a:r>
            <a:r>
              <a:rPr lang="cs-CZ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 </a:t>
            </a:r>
            <a:r>
              <a:rPr lang="cs-CZ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Pri</a:t>
            </a:r>
            <a:r>
              <a:rPr lang="cs-CZ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pokusoch</a:t>
            </a:r>
            <a:r>
              <a:rPr lang="cs-CZ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došlo k výrazným </a:t>
            </a:r>
            <a:r>
              <a:rPr lang="cs-CZ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odchýlkam</a:t>
            </a:r>
            <a:r>
              <a:rPr lang="cs-CZ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častíc od </a:t>
            </a:r>
            <a:r>
              <a:rPr lang="cs-CZ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pôvodného</a:t>
            </a:r>
            <a:r>
              <a:rPr lang="cs-CZ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  </a:t>
            </a:r>
            <a:r>
              <a:rPr lang="cs-CZ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smeru</a:t>
            </a:r>
            <a:r>
              <a:rPr lang="cs-CZ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  </a:t>
            </a:r>
            <a:endParaRPr lang="cs-CZ" sz="3000" b="0" i="0" u="none" strike="noStrike" kern="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</a:b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To znamenalo, že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atóm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obsahoval, okrem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elektrónov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masívne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jadro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</a:t>
            </a:r>
            <a:endParaRPr lang="en-US" sz="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Vpravo je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znázornenie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experimentu.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E68E77-92B6-4E8E-96AC-1815E6D6224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48355" y="825840"/>
            <a:ext cx="3312002" cy="2854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659B5FE-FDB9-4E46-B7BB-6025021BC261}"/>
              </a:ext>
            </a:extLst>
          </p:cNvPr>
          <p:cNvGrpSpPr/>
          <p:nvPr/>
        </p:nvGrpSpPr>
        <p:grpSpPr>
          <a:xfrm>
            <a:off x="5682959" y="4114800"/>
            <a:ext cx="2651760" cy="2142000"/>
            <a:chOff x="5682959" y="4114800"/>
            <a:chExt cx="2651760" cy="2142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C292795-1FBA-46BB-8CBD-CAD3594DDA6E}"/>
                </a:ext>
              </a:extLst>
            </p:cNvPr>
            <p:cNvSpPr/>
            <p:nvPr/>
          </p:nvSpPr>
          <p:spPr>
            <a:xfrm>
              <a:off x="6572158" y="4572000"/>
              <a:ext cx="96478" cy="964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80808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0E6D8E-3B17-4B4C-8467-415591186E8B}"/>
                </a:ext>
              </a:extLst>
            </p:cNvPr>
            <p:cNvSpPr/>
            <p:nvPr/>
          </p:nvSpPr>
          <p:spPr>
            <a:xfrm>
              <a:off x="6835679" y="4937760"/>
              <a:ext cx="457200" cy="4572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330099"/>
            </a:solidFill>
            <a:ln w="0">
              <a:solidFill>
                <a:srgbClr val="80808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" name="Straight Connector 6">
              <a:extLst>
                <a:ext uri="{FF2B5EF4-FFF2-40B4-BE49-F238E27FC236}">
                  <a16:creationId xmlns:a16="http://schemas.microsoft.com/office/drawing/2014/main" id="{6A4D0A24-C711-43A0-A823-F5DF6180A6A1}"/>
                </a:ext>
              </a:extLst>
            </p:cNvPr>
            <p:cNvSpPr/>
            <p:nvPr/>
          </p:nvSpPr>
          <p:spPr>
            <a:xfrm>
              <a:off x="5682959" y="4408560"/>
              <a:ext cx="265176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8361">
              <a:solidFill>
                <a:srgbClr val="CC0000"/>
              </a:solidFill>
              <a:prstDash val="solid"/>
              <a:miter/>
              <a:tailEnd type="arrow"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" name="Straight Connector 7">
              <a:extLst>
                <a:ext uri="{FF2B5EF4-FFF2-40B4-BE49-F238E27FC236}">
                  <a16:creationId xmlns:a16="http://schemas.microsoft.com/office/drawing/2014/main" id="{70F00668-0BCB-4D2C-B6D2-32B280D90AAD}"/>
                </a:ext>
              </a:extLst>
            </p:cNvPr>
            <p:cNvSpPr/>
            <p:nvPr/>
          </p:nvSpPr>
          <p:spPr>
            <a:xfrm>
              <a:off x="5682959" y="6073920"/>
              <a:ext cx="265176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8361">
              <a:solidFill>
                <a:srgbClr val="CC0000"/>
              </a:solidFill>
              <a:prstDash val="solid"/>
              <a:miter/>
              <a:tailEnd type="arrow"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" name="Straight Connector 8">
              <a:extLst>
                <a:ext uri="{FF2B5EF4-FFF2-40B4-BE49-F238E27FC236}">
                  <a16:creationId xmlns:a16="http://schemas.microsoft.com/office/drawing/2014/main" id="{C96C7C07-9FA6-4B36-B7B3-975E7C5A3C04}"/>
                </a:ext>
              </a:extLst>
            </p:cNvPr>
            <p:cNvSpPr/>
            <p:nvPr/>
          </p:nvSpPr>
          <p:spPr>
            <a:xfrm>
              <a:off x="5682959" y="5744160"/>
              <a:ext cx="265176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8361">
              <a:solidFill>
                <a:srgbClr val="CC0000"/>
              </a:solidFill>
              <a:prstDash val="solid"/>
              <a:miter/>
              <a:tailEnd type="arrow"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" name="Straight Connector 9">
              <a:extLst>
                <a:ext uri="{FF2B5EF4-FFF2-40B4-BE49-F238E27FC236}">
                  <a16:creationId xmlns:a16="http://schemas.microsoft.com/office/drawing/2014/main" id="{BCFB56D2-1F2D-4598-832C-9E0C1CD5BE2D}"/>
                </a:ext>
              </a:extLst>
            </p:cNvPr>
            <p:cNvSpPr/>
            <p:nvPr/>
          </p:nvSpPr>
          <p:spPr>
            <a:xfrm>
              <a:off x="5682959" y="4743001"/>
              <a:ext cx="265176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8361">
              <a:solidFill>
                <a:srgbClr val="CC0000"/>
              </a:solidFill>
              <a:prstDash val="solid"/>
              <a:miter/>
              <a:tailEnd type="arrow"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" name="Straight Connector 10">
              <a:extLst>
                <a:ext uri="{FF2B5EF4-FFF2-40B4-BE49-F238E27FC236}">
                  <a16:creationId xmlns:a16="http://schemas.microsoft.com/office/drawing/2014/main" id="{C8183471-1A4F-48D3-8929-049D6C7CDB00}"/>
                </a:ext>
              </a:extLst>
            </p:cNvPr>
            <p:cNvSpPr/>
            <p:nvPr/>
          </p:nvSpPr>
          <p:spPr>
            <a:xfrm>
              <a:off x="6963119" y="5414400"/>
              <a:ext cx="137160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8361">
              <a:solidFill>
                <a:srgbClr val="CC0000"/>
              </a:solidFill>
              <a:prstDash val="solid"/>
              <a:miter/>
              <a:tailEnd type="arrow"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2EFA2CB-44B8-42D6-8931-5DECFB366782}"/>
                </a:ext>
              </a:extLst>
            </p:cNvPr>
            <p:cNvSpPr/>
            <p:nvPr/>
          </p:nvSpPr>
          <p:spPr>
            <a:xfrm>
              <a:off x="5993279" y="4114800"/>
              <a:ext cx="2142000" cy="21420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noFill/>
            <a:ln w="18361">
              <a:solidFill>
                <a:srgbClr val="000000"/>
              </a:solidFill>
              <a:custDash>
                <a:ds d="196961" sp="196961"/>
              </a:custDash>
              <a:miter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3" name="Straight Connector 12">
              <a:extLst>
                <a:ext uri="{FF2B5EF4-FFF2-40B4-BE49-F238E27FC236}">
                  <a16:creationId xmlns:a16="http://schemas.microsoft.com/office/drawing/2014/main" id="{0AA50A20-95E1-4CD0-A896-3A23E0D9CC10}"/>
                </a:ext>
              </a:extLst>
            </p:cNvPr>
            <p:cNvSpPr/>
            <p:nvPr/>
          </p:nvSpPr>
          <p:spPr>
            <a:xfrm>
              <a:off x="5682959" y="5414400"/>
              <a:ext cx="128016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8361">
              <a:solidFill>
                <a:srgbClr val="CC0000"/>
              </a:solidFill>
              <a:prstDash val="solid"/>
              <a:miter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4" name="Straight Connector 13">
              <a:extLst>
                <a:ext uri="{FF2B5EF4-FFF2-40B4-BE49-F238E27FC236}">
                  <a16:creationId xmlns:a16="http://schemas.microsoft.com/office/drawing/2014/main" id="{67E1319A-F44A-4AA5-9A51-5F7CFA1FCD79}"/>
                </a:ext>
              </a:extLst>
            </p:cNvPr>
            <p:cNvSpPr/>
            <p:nvPr/>
          </p:nvSpPr>
          <p:spPr>
            <a:xfrm>
              <a:off x="5682959" y="5068080"/>
              <a:ext cx="1130042" cy="46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8361">
              <a:solidFill>
                <a:srgbClr val="CC0000"/>
              </a:solidFill>
              <a:prstDash val="solid"/>
              <a:miter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5" name="Straight Connector 14">
              <a:extLst>
                <a:ext uri="{FF2B5EF4-FFF2-40B4-BE49-F238E27FC236}">
                  <a16:creationId xmlns:a16="http://schemas.microsoft.com/office/drawing/2014/main" id="{9B5D5BD5-8FB1-43D8-896C-940BA9BFD86A}"/>
                </a:ext>
              </a:extLst>
            </p:cNvPr>
            <p:cNvSpPr/>
            <p:nvPr/>
          </p:nvSpPr>
          <p:spPr>
            <a:xfrm flipH="1" flipV="1">
              <a:off x="6084719" y="4134240"/>
              <a:ext cx="731520" cy="9385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8361">
              <a:solidFill>
                <a:srgbClr val="CC0000"/>
              </a:solidFill>
              <a:prstDash val="solid"/>
              <a:miter/>
              <a:tailEnd type="arrow"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906B55-56B9-4DAD-886F-AB788B875345}"/>
                </a:ext>
              </a:extLst>
            </p:cNvPr>
            <p:cNvSpPr/>
            <p:nvPr/>
          </p:nvSpPr>
          <p:spPr>
            <a:xfrm>
              <a:off x="7273439" y="4475521"/>
              <a:ext cx="96478" cy="964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80808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9F62B4-574F-42BC-92D4-B4318DA39B1C}"/>
                </a:ext>
              </a:extLst>
            </p:cNvPr>
            <p:cNvSpPr/>
            <p:nvPr/>
          </p:nvSpPr>
          <p:spPr>
            <a:xfrm>
              <a:off x="7817041" y="4841281"/>
              <a:ext cx="96478" cy="964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80808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B9A966E-5375-4A76-A776-4C95F9845DE1}"/>
                </a:ext>
              </a:extLst>
            </p:cNvPr>
            <p:cNvSpPr/>
            <p:nvPr/>
          </p:nvSpPr>
          <p:spPr>
            <a:xfrm>
              <a:off x="6171121" y="5115601"/>
              <a:ext cx="96478" cy="964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80808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BC20ED-D458-42CE-9DB5-911A19308704}"/>
                </a:ext>
              </a:extLst>
            </p:cNvPr>
            <p:cNvSpPr/>
            <p:nvPr/>
          </p:nvSpPr>
          <p:spPr>
            <a:xfrm>
              <a:off x="7639199" y="5389921"/>
              <a:ext cx="96478" cy="964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80808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958D90E-83B3-4CF4-A356-3E0056CE2FFE}"/>
                </a:ext>
              </a:extLst>
            </p:cNvPr>
            <p:cNvSpPr/>
            <p:nvPr/>
          </p:nvSpPr>
          <p:spPr>
            <a:xfrm>
              <a:off x="7273439" y="5943600"/>
              <a:ext cx="96478" cy="964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80808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8BE2A6-91A5-420F-9DC1-0785E4BD3AC7}"/>
                </a:ext>
              </a:extLst>
            </p:cNvPr>
            <p:cNvSpPr/>
            <p:nvPr/>
          </p:nvSpPr>
          <p:spPr>
            <a:xfrm>
              <a:off x="6536881" y="5744160"/>
              <a:ext cx="96478" cy="964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80808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22" name="Title 21">
            <a:extLst>
              <a:ext uri="{FF2B5EF4-FFF2-40B4-BE49-F238E27FC236}">
                <a16:creationId xmlns:a16="http://schemas.microsoft.com/office/drawing/2014/main" id="{68382EDA-EFE7-435F-96CD-ECC18C90A5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4546844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OTÁZKA </a:t>
            </a:r>
            <a:r>
              <a:rPr lang="en-US" sz="2400" b="1">
                <a:solidFill>
                  <a:srgbClr val="999999"/>
                </a:solidFill>
              </a:rPr>
              <a:t>ATÓM</a:t>
            </a:r>
            <a:r>
              <a:rPr lang="cs-CZ" sz="2400" b="1">
                <a:solidFill>
                  <a:srgbClr val="999999"/>
                </a:solidFill>
              </a:rPr>
              <a:t>U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DB37D38-D177-4B31-AD64-38F12E796509}"/>
              </a:ext>
            </a:extLst>
          </p:cNvPr>
          <p:cNvSpPr/>
          <p:nvPr/>
        </p:nvSpPr>
        <p:spPr>
          <a:xfrm>
            <a:off x="467541" y="980730"/>
            <a:ext cx="4572000" cy="53949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 roku 1913 Bohr objavil, že sa elektróny pohybovali len v určitých kruhových obežných dráhach s pevnou energiou. 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Podľa Bohrovho  modelu atómu závisí energia každého elektrónu na jeho obežnej dráhe.</a:t>
            </a:r>
            <a:endParaRPr lang="cs-CZ" sz="30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0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Pozri vpravo prezentáciu Bohrovho modelu.</a:t>
            </a:r>
            <a:endParaRPr lang="el-GR" sz="24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9EFC2C-9204-4430-9E6B-5C5C4AB2437F}"/>
              </a:ext>
            </a:extLst>
          </p:cNvPr>
          <p:cNvGrpSpPr/>
          <p:nvPr/>
        </p:nvGrpSpPr>
        <p:grpSpPr>
          <a:xfrm>
            <a:off x="5434028" y="3010920"/>
            <a:ext cx="2933642" cy="2933642"/>
            <a:chOff x="5434028" y="3010920"/>
            <a:chExt cx="2933642" cy="2933642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1CABB1F3-CB34-4308-B67F-669F985D8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 rot="1979386">
              <a:off x="5434028" y="3010920"/>
              <a:ext cx="2933642" cy="29336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6BDB249-35C0-45A2-8DC4-45296EAB0ADA}"/>
                </a:ext>
              </a:extLst>
            </p:cNvPr>
            <p:cNvSpPr/>
            <p:nvPr/>
          </p:nvSpPr>
          <p:spPr>
            <a:xfrm rot="1979386">
              <a:off x="6552834" y="4126296"/>
              <a:ext cx="676079" cy="67607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330099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B434E410-0B8F-4948-B910-8C8BD4FA62EA}"/>
              </a:ext>
            </a:extLst>
          </p:cNvPr>
          <p:cNvSpPr/>
          <p:nvPr/>
        </p:nvSpPr>
        <p:spPr>
          <a:xfrm flipV="1">
            <a:off x="7644960" y="2011680"/>
            <a:ext cx="0" cy="24076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2F5D149D-A3FB-45E6-A52A-5C543577F848}"/>
              </a:ext>
            </a:extLst>
          </p:cNvPr>
          <p:cNvSpPr/>
          <p:nvPr/>
        </p:nvSpPr>
        <p:spPr>
          <a:xfrm flipV="1">
            <a:off x="7356960" y="2011680"/>
            <a:ext cx="0" cy="14018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10812401-AE7B-49A4-85C8-A214A185E413}"/>
              </a:ext>
            </a:extLst>
          </p:cNvPr>
          <p:cNvSpPr/>
          <p:nvPr/>
        </p:nvSpPr>
        <p:spPr>
          <a:xfrm flipV="1">
            <a:off x="6974640" y="2011680"/>
            <a:ext cx="0" cy="10000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7BD8772-10CF-43C0-9E1D-45AC9B54D74F}"/>
              </a:ext>
            </a:extLst>
          </p:cNvPr>
          <p:cNvSpPr/>
          <p:nvPr/>
        </p:nvSpPr>
        <p:spPr>
          <a:xfrm>
            <a:off x="6176159" y="1280160"/>
            <a:ext cx="2327760" cy="6400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Rôzne úrovne energie elektrónov.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AC95ABA-ECAB-4C6B-B3B9-0644273344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4414659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OTÁZKA </a:t>
            </a:r>
            <a:r>
              <a:rPr lang="en-US" sz="2400" b="1">
                <a:solidFill>
                  <a:srgbClr val="999999"/>
                </a:solidFill>
              </a:rPr>
              <a:t>ATÓM</a:t>
            </a:r>
            <a:r>
              <a:rPr lang="cs-CZ" sz="2400" b="1">
                <a:solidFill>
                  <a:srgbClr val="999999"/>
                </a:solidFill>
              </a:rPr>
              <a:t>U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88DC8B0-3BE3-421D-BD91-F8302D3AF0FA}"/>
              </a:ext>
            </a:extLst>
          </p:cNvPr>
          <p:cNvSpPr/>
          <p:nvPr/>
        </p:nvSpPr>
        <p:spPr>
          <a:xfrm>
            <a:off x="647998" y="728639"/>
            <a:ext cx="4176000" cy="56692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Ďalšie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experimenty vykonal </a:t>
            </a:r>
            <a:r>
              <a:rPr lang="el-GR" sz="30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Rutherford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ktorý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v roku 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1917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objavil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že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jadro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atómu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je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ďalej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deliteľné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a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pozostáva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z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dvoch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druhov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častíc:</a:t>
            </a:r>
            <a:b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</a:br>
            <a:r>
              <a:rPr lang="el-GR" sz="30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neutr</a:t>
            </a:r>
            <a:r>
              <a:rPr lang="sk-SK" sz="3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ónov</a:t>
            </a:r>
            <a:r>
              <a:rPr lang="el-GR" sz="30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sk-SK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</a:t>
            </a:r>
            <a:r>
              <a:rPr lang="el-GR" sz="30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prot</a:t>
            </a:r>
            <a:r>
              <a:rPr lang="sk-SK" sz="3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ónov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Vpravo vidíte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ukážku</a:t>
            </a:r>
            <a:r>
              <a:rPr lang="pt-BR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neutrónov a protónov jadra. Farby sú len orientačné, nie reálne.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C28B97D-BF5F-4F99-B25A-5FFF1223EB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19357" y="3650037"/>
            <a:ext cx="2933642" cy="2933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F0674E9-B7CD-4476-B524-F665496E1B45}"/>
              </a:ext>
            </a:extLst>
          </p:cNvPr>
          <p:cNvGrpSpPr/>
          <p:nvPr/>
        </p:nvGrpSpPr>
        <p:grpSpPr>
          <a:xfrm>
            <a:off x="5299423" y="270854"/>
            <a:ext cx="2933642" cy="2933642"/>
            <a:chOff x="5299423" y="270854"/>
            <a:chExt cx="2933642" cy="2933642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10C82A8F-F0C8-46D4-8D8D-A9D92F428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 rot="9591">
              <a:off x="5299423" y="270854"/>
              <a:ext cx="2933642" cy="29336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07C9EA-EDB0-4B79-8577-5B8C3A659604}"/>
                </a:ext>
              </a:extLst>
            </p:cNvPr>
            <p:cNvSpPr/>
            <p:nvPr/>
          </p:nvSpPr>
          <p:spPr>
            <a:xfrm rot="9591">
              <a:off x="6418932" y="1387657"/>
              <a:ext cx="676079" cy="67607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330099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178CCD3F-9D3A-4142-9A85-D597DF8CC8E1}"/>
              </a:ext>
            </a:extLst>
          </p:cNvPr>
          <p:cNvSpPr/>
          <p:nvPr/>
        </p:nvSpPr>
        <p:spPr>
          <a:xfrm>
            <a:off x="6782397" y="2321999"/>
            <a:ext cx="0" cy="228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01241">
            <a:solidFill>
              <a:srgbClr val="009900"/>
            </a:solidFill>
            <a:prstDash val="solid"/>
            <a:miter/>
            <a:tailEnd type="arrow"/>
          </a:ln>
        </p:spPr>
        <p:txBody>
          <a:bodyPr vert="horz" wrap="none" lIns="188997" tIns="143999" rIns="188997" bIns="143999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22394C-FDCE-40A2-9CB7-D3763DD8CE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4546844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OTÁZKA </a:t>
            </a:r>
            <a:r>
              <a:rPr lang="en-US" sz="2400" b="1">
                <a:solidFill>
                  <a:srgbClr val="999999"/>
                </a:solidFill>
              </a:rPr>
              <a:t>ATÓM</a:t>
            </a:r>
            <a:r>
              <a:rPr lang="cs-CZ" sz="2400" b="1">
                <a:solidFill>
                  <a:srgbClr val="999999"/>
                </a:solidFill>
              </a:rPr>
              <a:t>U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4C39F00-A384-4C67-8C42-E00ECF635EA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C99"/>
          </a:solidFill>
          <a:ln w="9363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3A891D7-BCF4-4A08-9CF5-8692900B1ED8}"/>
              </a:ext>
            </a:extLst>
          </p:cNvPr>
          <p:cNvSpPr/>
          <p:nvPr/>
        </p:nvSpPr>
        <p:spPr>
          <a:xfrm>
            <a:off x="4114800" y="1295284"/>
            <a:ext cx="4525923" cy="5111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Detailnejší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pohľad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na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štruktúru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atómu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podľa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Bohrovho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modelu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1" i="0" u="none" strike="noStrike" kern="1200" cap="none" spc="0" baseline="0" dirty="0" err="1">
                <a:solidFill>
                  <a:srgbClr val="4619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Neutróny</a:t>
            </a:r>
            <a:r>
              <a:rPr lang="cs-CZ" sz="3000" b="1" i="0" u="none" strike="noStrike" kern="1200" cap="none" spc="0" baseline="0" dirty="0">
                <a:solidFill>
                  <a:srgbClr val="4619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a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b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</a:br>
            <a:r>
              <a:rPr lang="cs-CZ" sz="3000" b="1" i="0" u="none" strike="noStrike" kern="1200" cap="none" spc="0" baseline="0" dirty="0" err="1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protóny</a:t>
            </a:r>
            <a:r>
              <a:rPr lang="el-GR" sz="3000" b="1" i="0" u="none" strike="noStrike" kern="1200" cap="none" spc="0" baseline="0" dirty="0">
                <a:solidFill>
                  <a:srgbClr val="FF95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tvoria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jadro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 každého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atómu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kým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l-GR" sz="3000" b="1" i="0" u="none" strike="noStrike" kern="1200" cap="none" spc="0" baseline="0" dirty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ele</a:t>
            </a:r>
            <a:r>
              <a:rPr lang="cs-CZ" sz="3000" b="1" i="0" u="none" strike="noStrike" kern="1200" cap="none" spc="0" baseline="0" dirty="0" err="1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ktróny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ktoré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sú 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1</a:t>
            </a:r>
            <a:r>
              <a:rPr lang="sk-SK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800 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krát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menšie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obiehajú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okolo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jadra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na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obežných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dráhach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rôznych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energetických úrovní.</a:t>
            </a:r>
            <a:endParaRPr lang="el-GR" sz="3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1BDF3F-E05D-42E1-877D-287DE6635D7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1642" y="4464000"/>
            <a:ext cx="2160718" cy="216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31974EF-33F2-4CE2-9340-7D44EDC19DA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4355" y="1459080"/>
            <a:ext cx="2933642" cy="29336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CB38E2AF-861D-4F58-9002-427500E012B4}"/>
              </a:ext>
            </a:extLst>
          </p:cNvPr>
          <p:cNvSpPr/>
          <p:nvPr/>
        </p:nvSpPr>
        <p:spPr>
          <a:xfrm>
            <a:off x="2448004" y="4032357"/>
            <a:ext cx="1574642" cy="720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363">
            <a:solidFill>
              <a:srgbClr val="111111"/>
            </a:solidFill>
            <a:prstDash val="solid"/>
            <a:round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A530ED5D-D5EC-4CCB-88D6-716127A8507A}"/>
              </a:ext>
            </a:extLst>
          </p:cNvPr>
          <p:cNvSpPr/>
          <p:nvPr/>
        </p:nvSpPr>
        <p:spPr>
          <a:xfrm flipH="1" flipV="1">
            <a:off x="2441164" y="2916359"/>
            <a:ext cx="1582917" cy="396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363">
            <a:solidFill>
              <a:srgbClr val="111111"/>
            </a:solidFill>
            <a:prstDash val="solid"/>
            <a:round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1E670FEF-5AA0-4D24-84CE-61B421387097}"/>
              </a:ext>
            </a:extLst>
          </p:cNvPr>
          <p:cNvSpPr/>
          <p:nvPr/>
        </p:nvSpPr>
        <p:spPr>
          <a:xfrm>
            <a:off x="2193837" y="3200400"/>
            <a:ext cx="1828800" cy="1825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363">
            <a:solidFill>
              <a:srgbClr val="111111"/>
            </a:solidFill>
            <a:prstDash val="solid"/>
            <a:round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8854AF-28CA-4A6B-8B1F-821FEF7AB84E}"/>
              </a:ext>
            </a:extLst>
          </p:cNvPr>
          <p:cNvSpPr/>
          <p:nvPr/>
        </p:nvSpPr>
        <p:spPr>
          <a:xfrm>
            <a:off x="-287277" y="613077"/>
            <a:ext cx="5148355" cy="6476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9386BF-1878-4034-BD54-5FB27B0E397C}"/>
              </a:ext>
            </a:extLst>
          </p:cNvPr>
          <p:cNvSpPr/>
          <p:nvPr/>
        </p:nvSpPr>
        <p:spPr>
          <a:xfrm>
            <a:off x="-431642" y="539998"/>
            <a:ext cx="5214603" cy="6476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420E"/>
          </a:solidFill>
          <a:ln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8B2A1F-F295-4F12-964D-0144D5B984FF}"/>
              </a:ext>
            </a:extLst>
          </p:cNvPr>
          <p:cNvSpPr/>
          <p:nvPr/>
        </p:nvSpPr>
        <p:spPr>
          <a:xfrm>
            <a:off x="471601" y="457556"/>
            <a:ext cx="4281476" cy="8031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ŠTRUKTÚRA ATÓMU</a:t>
            </a:r>
            <a:endParaRPr lang="en-US" sz="3000" b="1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76F3228-20C2-4C14-9063-D71A8A6D74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C99"/>
          </a:solidFill>
          <a:ln w="9363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Freeform: Shape 3">
            <a:extLst>
              <a:ext uri="{FF2B5EF4-FFF2-40B4-BE49-F238E27FC236}">
                <a16:creationId xmlns:a16="http://schemas.microsoft.com/office/drawing/2014/main" id="{8D9CB363-418F-48A7-9A69-9A8C1B78CBBC}"/>
              </a:ext>
            </a:extLst>
          </p:cNvPr>
          <p:cNvSpPr/>
          <p:nvPr/>
        </p:nvSpPr>
        <p:spPr>
          <a:xfrm>
            <a:off x="4112276" y="1155600"/>
            <a:ext cx="4388763" cy="51537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 dirty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Prot</a:t>
            </a:r>
            <a:r>
              <a:rPr lang="cs-CZ" sz="3000" b="1" i="0" u="none" strike="noStrike" kern="1200" cap="none" spc="0" baseline="0" dirty="0" err="1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óny</a:t>
            </a:r>
            <a:r>
              <a:rPr lang="el-GR" sz="3000" b="1" i="0" u="none" strike="noStrike" kern="1200" cap="none" spc="0" baseline="0" dirty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 </a:t>
            </a:r>
            <a:r>
              <a:rPr lang="el-GR" sz="3000" b="1" i="0" u="none" strike="noStrike" kern="1200" cap="none" spc="0" baseline="0" dirty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ele</a:t>
            </a:r>
            <a:r>
              <a:rPr lang="cs-CZ" sz="3000" b="1" i="0" u="none" strike="noStrike" kern="1200" cap="none" spc="0" baseline="0" dirty="0" err="1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ktróny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sú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nositeľmi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pačného </a:t>
            </a:r>
            <a:r>
              <a:rPr lang="cs-CZ" sz="3000" b="1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elektrického </a:t>
            </a:r>
            <a:r>
              <a:rPr lang="cs-CZ" sz="3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náboja</a:t>
            </a:r>
            <a:r>
              <a:rPr lang="cs-CZ" sz="3000" b="1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–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označeného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ako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“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kladný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” 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“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záporný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” </a:t>
            </a:r>
            <a:r>
              <a:rPr lang="cs-CZ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náboj 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– </a:t>
            </a:r>
            <a:r>
              <a:rPr lang="cs-CZ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tie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sú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navzájom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priťahované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zatiaľ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čo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častice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rovnakého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druhu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sa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kern="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odpudzujú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Tieto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sily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sa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nazývajú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"elektrická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príťažlivosť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" a "elektrická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odpudivosť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".</a:t>
            </a:r>
            <a:endParaRPr lang="el-GR" sz="3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F558686-9D73-46C2-8B35-FB1F8C6A924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3276" y="1871639"/>
            <a:ext cx="3443401" cy="32176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379F7341-F7AD-4C11-9E73-6711201A5A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4663440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ŠTRUKTÚRA ATÓMU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F50D169-BBB3-411C-9FE9-F52E09A29F2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C99"/>
          </a:solidFill>
          <a:ln w="9363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7B42A79-E541-4B75-8FDA-27ABAA6BCF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9989">
            <a:off x="4386953" y="-1963373"/>
            <a:ext cx="6900839" cy="69120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406CE6-A0D1-4FFA-AD5B-CE710CDFA142}"/>
              </a:ext>
            </a:extLst>
          </p:cNvPr>
          <p:cNvSpPr/>
          <p:nvPr/>
        </p:nvSpPr>
        <p:spPr>
          <a:xfrm>
            <a:off x="2834640" y="1097280"/>
            <a:ext cx="5806083" cy="51206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Takto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sa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elektróny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držia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okolo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jadra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pretože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sú elektricky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priťahované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protónmi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 Čím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ďalej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sú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elektróny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od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jadra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tým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majú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väčšiu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energiu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Elektróny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môžu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niesť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len určité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množstvo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energie a tak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môžu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obsadiť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len určité dráhy. Elektrická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odpudivosť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medzi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elektrónmi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znižuje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ich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množstvo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na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každej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obežnej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dráhe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</a:t>
            </a:r>
            <a:endParaRPr lang="el-GR" sz="3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9169BB-0EB7-4CC0-8C9F-F22E831D5DE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465920" y="1646276"/>
            <a:ext cx="4062240" cy="40618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338CE0D-A063-4048-8D8B-E4438434D5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4663440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ŠTRUKTÚRA ATÓMU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8CF5CC8-51B9-4878-BAD3-7FC1DB7A0C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C99"/>
          </a:solidFill>
          <a:ln w="9363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0C9FBBF-7945-4284-8468-62A320C5569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9989">
            <a:off x="4386953" y="-1963373"/>
            <a:ext cx="6900839" cy="69120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F7B120F-AEC5-4CAB-AE44-E590FEE9FA74}"/>
              </a:ext>
            </a:extLst>
          </p:cNvPr>
          <p:cNvSpPr/>
          <p:nvPr/>
        </p:nvSpPr>
        <p:spPr>
          <a:xfrm>
            <a:off x="2483766" y="980730"/>
            <a:ext cx="6702588" cy="52120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Ako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je to s elektrickým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odpudzovaním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medzi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protónmi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? A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čo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neutróny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?</a:t>
            </a:r>
            <a:endParaRPr lang="cs-CZ" sz="3000" b="0" i="0" u="none" strike="noStrike" kern="1200" cap="none" spc="0" baseline="0" dirty="0">
              <a:solidFill>
                <a:srgbClr val="00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000" b="0" i="0" u="none" strike="noStrike" kern="0" cap="none" spc="0" baseline="0" dirty="0">
              <a:solidFill>
                <a:srgbClr val="00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 dirty="0">
                <a:solidFill>
                  <a:srgbClr val="4619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Neutr</a:t>
            </a:r>
            <a:r>
              <a:rPr lang="cs-CZ" sz="3000" b="1" i="0" u="none" strike="noStrike" kern="1200" cap="none" spc="0" baseline="0" dirty="0" err="1">
                <a:solidFill>
                  <a:srgbClr val="4619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óny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a </a:t>
            </a:r>
            <a:r>
              <a:rPr lang="el-GR" sz="3000" b="1" i="0" u="none" strike="noStrike" kern="1200" cap="none" spc="0" baseline="0" dirty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prot</a:t>
            </a:r>
            <a:r>
              <a:rPr lang="cs-CZ" sz="3000" b="1" i="0" u="none" strike="noStrike" kern="1200" cap="none" spc="0" baseline="0" dirty="0" err="1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óny</a:t>
            </a:r>
            <a:r>
              <a:rPr lang="el-GR" sz="3000" b="0" i="0" u="none" strike="noStrike" kern="1200" cap="none" spc="0" baseline="0" dirty="0">
                <a:solidFill>
                  <a:srgbClr val="FF95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sú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navzájom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viazané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1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jadrovou</a:t>
            </a:r>
            <a:r>
              <a:rPr lang="cs-CZ" sz="3000" b="1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silou,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ktorá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je v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krátkych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vzdialenostiach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oveľa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silnejšia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ako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elektrická sila. Takto vzniká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jadro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Na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strane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druhej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neutróny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nenesú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žiadny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elektrický náboj (sú "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neutrálne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").</a:t>
            </a:r>
            <a:endParaRPr lang="el-GR" sz="3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CFF1A7-1266-4AD2-B27F-71961419C6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4663440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ŠTRUKTÚRA ATÓMU</a:t>
            </a:r>
            <a:endParaRPr lang="en-US" sz="2400" b="1">
              <a:solidFill>
                <a:srgbClr val="999999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D5F876-FD22-4523-9E17-321FBD78D2F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0880" y="2165399"/>
            <a:ext cx="2498040" cy="249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06EB0F1-AFF9-46C9-8437-376144EE038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C99"/>
          </a:solidFill>
          <a:ln w="9363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D5ACA2-C435-44E7-87AE-8052ED15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9989">
            <a:off x="5642626" y="-1458816"/>
            <a:ext cx="5099041" cy="510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5FFC1AE-AEED-430F-8095-03C7E1156CC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33279" y="2494080"/>
            <a:ext cx="3635279" cy="348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1137E3-A964-4813-B624-0DAC524517A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543275" y="2766956"/>
            <a:ext cx="2700360" cy="270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9D12879-854C-4697-89FC-5A204BB302AD}"/>
              </a:ext>
            </a:extLst>
          </p:cNvPr>
          <p:cNvSpPr/>
          <p:nvPr/>
        </p:nvSpPr>
        <p:spPr>
          <a:xfrm>
            <a:off x="921468" y="5593741"/>
            <a:ext cx="4755355" cy="431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11 prot</a:t>
            </a:r>
            <a:r>
              <a:rPr lang="cs-CZ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ónov</a:t>
            </a: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l-GR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11 ele</a:t>
            </a:r>
            <a:r>
              <a:rPr lang="cs-CZ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ktrónov</a:t>
            </a:r>
            <a:endParaRPr lang="el-GR" sz="3000" b="1" i="0" u="none" strike="noStrike" kern="1200" cap="none" spc="0" baseline="0">
              <a:solidFill>
                <a:srgbClr val="FF420E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E408B3B-58E8-4DBA-99F2-73E4836048B3}"/>
              </a:ext>
            </a:extLst>
          </p:cNvPr>
          <p:cNvSpPr/>
          <p:nvPr/>
        </p:nvSpPr>
        <p:spPr>
          <a:xfrm>
            <a:off x="1904759" y="5975997"/>
            <a:ext cx="2090876" cy="4316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+11 </a:t>
            </a:r>
            <a:r>
              <a:rPr lang="el-GR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-11</a:t>
            </a: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l-GR" sz="3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= 0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C0E228-F9CB-4CE5-94AD-68DEA28003C3}"/>
              </a:ext>
            </a:extLst>
          </p:cNvPr>
          <p:cNvSpPr/>
          <p:nvPr/>
        </p:nvSpPr>
        <p:spPr>
          <a:xfrm>
            <a:off x="4824356" y="6047274"/>
            <a:ext cx="2198519" cy="431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965E95-BD9D-4F01-B5A7-F0A0F6F05E8E}"/>
              </a:ext>
            </a:extLst>
          </p:cNvPr>
          <p:cNvSpPr/>
          <p:nvPr/>
        </p:nvSpPr>
        <p:spPr>
          <a:xfrm>
            <a:off x="6227640" y="5004355"/>
            <a:ext cx="1828800" cy="8413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3 prot</a:t>
            </a:r>
            <a:r>
              <a:rPr lang="cs-CZ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óny</a:t>
            </a: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b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</a:br>
            <a:r>
              <a:rPr lang="el-GR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3 ele</a:t>
            </a:r>
            <a:r>
              <a:rPr lang="cs-CZ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ktróny</a:t>
            </a:r>
            <a:endParaRPr lang="el-GR" sz="3000" b="1" i="0" u="none" strike="noStrike" kern="1200" cap="none" spc="0" baseline="0">
              <a:solidFill>
                <a:srgbClr val="FF420E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B9AA-8C8D-4F40-B48B-49614718518D}"/>
              </a:ext>
            </a:extLst>
          </p:cNvPr>
          <p:cNvSpPr/>
          <p:nvPr/>
        </p:nvSpPr>
        <p:spPr>
          <a:xfrm>
            <a:off x="6300718" y="5975997"/>
            <a:ext cx="1655640" cy="4316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+3 </a:t>
            </a:r>
            <a:r>
              <a:rPr lang="el-GR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-3</a:t>
            </a: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l-GR" sz="3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= 0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4F445D-2074-4303-93D1-11461C8B8E0A}"/>
              </a:ext>
            </a:extLst>
          </p:cNvPr>
          <p:cNvSpPr/>
          <p:nvPr/>
        </p:nvSpPr>
        <p:spPr>
          <a:xfrm>
            <a:off x="719276" y="914400"/>
            <a:ext cx="7920002" cy="13903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Atóm, </a:t>
            </a: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ktorý obsahuje rovnaký počet protónov a elektrónov </a:t>
            </a:r>
            <a:r>
              <a:rPr lang="cs-CZ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sa nazýva</a:t>
            </a:r>
            <a:r>
              <a:rPr lang="el-GR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“</a:t>
            </a:r>
            <a:r>
              <a:rPr lang="el-GR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neutr</a:t>
            </a:r>
            <a:r>
              <a:rPr lang="cs-CZ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álny</a:t>
            </a:r>
            <a:r>
              <a:rPr lang="el-GR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”, </a:t>
            </a: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pretože má nulový celkový náboj.</a:t>
            </a:r>
            <a:endParaRPr lang="el-GR" sz="30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94CBF4-4134-40A6-ADF0-11EA00D93D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4663440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ŠTRUKTÚRA ATÓMU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0C3003D-95B3-4905-B269-BFFBD7B0F2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C99"/>
          </a:solidFill>
          <a:ln w="9363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C159925-1A92-4798-8C73-4CA2CD6ECBA5}"/>
              </a:ext>
            </a:extLst>
          </p:cNvPr>
          <p:cNvSpPr/>
          <p:nvPr/>
        </p:nvSpPr>
        <p:spPr>
          <a:xfrm>
            <a:off x="824532" y="1161717"/>
            <a:ext cx="7657203" cy="22672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Elektróny s veľmi vysokou energiou sa môžu pohybovať z jedného atómu do druhého.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 tom prípade je prvý atóm nabitý „</a:t>
            </a:r>
            <a:r>
              <a:rPr lang="cs-CZ" sz="3000" b="1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kladne</a:t>
            </a:r>
            <a:r>
              <a:rPr lang="cs-CZ" sz="30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" (obsahuje viac protónov než elektrónov) a druhý je nabitý „</a:t>
            </a:r>
            <a:r>
              <a:rPr lang="cs-CZ" sz="3000" b="1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záporne</a:t>
            </a:r>
            <a:r>
              <a:rPr lang="cs-CZ" sz="30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".</a:t>
            </a:r>
            <a:endParaRPr lang="cs-CZ" sz="30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0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6FD5DA-9092-469F-8FAC-A236BAD65EB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13">
            <a:off x="4570526" y="3950647"/>
            <a:ext cx="193679" cy="119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54D1167-576C-4B5D-96D3-D63040A5D16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239989">
            <a:off x="4374279" y="-1971611"/>
            <a:ext cx="6900839" cy="6912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F6B702F-69CE-4220-A6F8-2435C733424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949400" y="3528358"/>
            <a:ext cx="2081156" cy="20811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FAE5E9C-689B-4ABA-9C95-2D5DAB4BF785}"/>
              </a:ext>
            </a:extLst>
          </p:cNvPr>
          <p:cNvSpPr/>
          <p:nvPr/>
        </p:nvSpPr>
        <p:spPr>
          <a:xfrm>
            <a:off x="4967276" y="5616720"/>
            <a:ext cx="3311636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1" i="0" u="none" strike="noStrike" kern="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    záporne</a:t>
            </a:r>
            <a:r>
              <a:rPr lang="cs-CZ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nabitý</a:t>
            </a:r>
            <a:endParaRPr lang="el-GR" sz="3000" b="1" i="0" u="none" strike="noStrike" kern="1200" cap="none" spc="0" baseline="0">
              <a:solidFill>
                <a:srgbClr val="FF420E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8E320A-DB89-4CF5-ACCB-38CDCC66DCC2}"/>
              </a:ext>
            </a:extLst>
          </p:cNvPr>
          <p:cNvSpPr/>
          <p:nvPr/>
        </p:nvSpPr>
        <p:spPr>
          <a:xfrm>
            <a:off x="1368363" y="5616720"/>
            <a:ext cx="3095637" cy="6127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1" i="0" u="none" strike="noStrike" kern="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        kladne nabitý</a:t>
            </a:r>
            <a:endParaRPr lang="el-GR" sz="3000" b="1" i="0" u="none" strike="noStrike" kern="1200" cap="none" spc="0" baseline="0">
              <a:solidFill>
                <a:srgbClr val="6666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F0D49C7-8EF6-45BC-BE52-B4986FFA21E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327641" y="3779279"/>
            <a:ext cx="1584362" cy="1584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113ED5F-124D-4DDD-AD62-1DC9EDE1D8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5672" y="332658"/>
            <a:ext cx="3756931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ŠTRUKTÚRA ATÓMU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AE25946-386F-468E-988A-F55D1CF37F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C99"/>
          </a:solidFill>
          <a:ln w="9363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E408E8A-0F8C-4662-9DF8-4BEAC25DC4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1755" y="1115997"/>
            <a:ext cx="4359237" cy="439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5ED67FF-C7D5-4DE6-985B-5A6D4228F69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5400013">
            <a:off x="4928400" y="2980446"/>
            <a:ext cx="193679" cy="1122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9707D1F-0C7E-4612-90F5-8D9F9DCF9585}"/>
              </a:ext>
            </a:extLst>
          </p:cNvPr>
          <p:cNvSpPr/>
          <p:nvPr/>
        </p:nvSpPr>
        <p:spPr>
          <a:xfrm>
            <a:off x="5613483" y="3525834"/>
            <a:ext cx="109444" cy="1094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FF420E"/>
          </a:solidFill>
          <a:ln w="9363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835A502-5332-4973-88CF-D5E76AE76556}"/>
              </a:ext>
            </a:extLst>
          </p:cNvPr>
          <p:cNvSpPr/>
          <p:nvPr/>
        </p:nvSpPr>
        <p:spPr>
          <a:xfrm>
            <a:off x="5734083" y="3475076"/>
            <a:ext cx="123837" cy="316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420E"/>
          </a:solidFill>
          <a:ln w="9363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2849CB-7E9B-4A9E-ABE2-1BABADBE0E3C}"/>
              </a:ext>
            </a:extLst>
          </p:cNvPr>
          <p:cNvSpPr/>
          <p:nvPr/>
        </p:nvSpPr>
        <p:spPr>
          <a:xfrm>
            <a:off x="573118" y="5471998"/>
            <a:ext cx="5006879" cy="431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11 prot</a:t>
            </a:r>
            <a:r>
              <a:rPr lang="cs-CZ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ónov</a:t>
            </a: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l-GR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10 ele</a:t>
            </a:r>
            <a:r>
              <a:rPr lang="cs-CZ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ktrónov</a:t>
            </a:r>
            <a:endParaRPr lang="el-GR" sz="3000" b="1" i="0" u="none" strike="noStrike" kern="1200" cap="none" spc="0" baseline="0">
              <a:solidFill>
                <a:srgbClr val="FF420E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ABD6F75-AE0B-4C80-906E-5ABF01ACF0B6}"/>
              </a:ext>
            </a:extLst>
          </p:cNvPr>
          <p:cNvSpPr/>
          <p:nvPr/>
        </p:nvSpPr>
        <p:spPr>
          <a:xfrm>
            <a:off x="1581116" y="5903997"/>
            <a:ext cx="2090876" cy="4316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+11 </a:t>
            </a:r>
            <a:r>
              <a:rPr lang="el-GR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-10</a:t>
            </a: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= +1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319B46A-6F4E-4D83-815F-A1C149A5034A}"/>
              </a:ext>
            </a:extLst>
          </p:cNvPr>
          <p:cNvSpPr/>
          <p:nvPr/>
        </p:nvSpPr>
        <p:spPr>
          <a:xfrm>
            <a:off x="5148355" y="5975283"/>
            <a:ext cx="2198519" cy="431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2184B56-404C-43CC-9DFD-6DC72DE74981}"/>
              </a:ext>
            </a:extLst>
          </p:cNvPr>
          <p:cNvSpPr/>
          <p:nvPr/>
        </p:nvSpPr>
        <p:spPr>
          <a:xfrm>
            <a:off x="6551639" y="4932355"/>
            <a:ext cx="1828800" cy="8413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3 </a:t>
            </a:r>
            <a:r>
              <a:rPr lang="cs-CZ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protóny</a:t>
            </a:r>
            <a:b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</a:br>
            <a:r>
              <a:rPr lang="el-GR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4 </a:t>
            </a:r>
            <a:r>
              <a:rPr lang="cs-CZ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elektróny</a:t>
            </a:r>
            <a:endParaRPr lang="el-GR" sz="3000" b="1" i="0" u="none" strike="noStrike" kern="1200" cap="none" spc="0" baseline="0">
              <a:solidFill>
                <a:srgbClr val="FF420E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99DB3F-DBEC-4804-8240-C9A48A625A31}"/>
              </a:ext>
            </a:extLst>
          </p:cNvPr>
          <p:cNvSpPr/>
          <p:nvPr/>
        </p:nvSpPr>
        <p:spPr>
          <a:xfrm>
            <a:off x="6624718" y="5903997"/>
            <a:ext cx="1655640" cy="4316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+3 </a:t>
            </a:r>
            <a:r>
              <a:rPr lang="el-GR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-4</a:t>
            </a: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= </a:t>
            </a:r>
            <a:r>
              <a:rPr lang="el-GR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-1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79D123E-7B10-4D8D-AE9F-268709D3F7A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579997" y="1380963"/>
            <a:ext cx="3408480" cy="340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6D47D1A-EEFE-4FC9-9BE6-DCA7913B6EB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rot="239989">
            <a:off x="5642626" y="-1458816"/>
            <a:ext cx="5099041" cy="51069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BD471CC-8015-49AB-934F-8175D4AF1E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4663440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ŠTRUKTÚRA ATÓMU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3C84C97-F21A-404B-8D69-23D658BAA12C}"/>
              </a:ext>
            </a:extLst>
          </p:cNvPr>
          <p:cNvSpPr/>
          <p:nvPr/>
        </p:nvSpPr>
        <p:spPr>
          <a:xfrm>
            <a:off x="395532" y="914400"/>
            <a:ext cx="4979977" cy="54892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>
              <a:lnSpc>
                <a:spcPct val="102000"/>
              </a:lnSpc>
              <a:spcAft>
                <a:spcPts val="72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Objavy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a poznatky z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chémie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kern="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viedli</a:t>
            </a:r>
            <a:r>
              <a:rPr lang="cs-CZ" sz="3000" kern="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 19.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storočí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k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vytvoreniu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adekvátnej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atómovej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teórie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: každá materiálna látka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pozostáva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z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diskrétnych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jednotiek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Tieto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jednotky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boli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považované za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nedeliteľné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a nazývali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sa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"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atómy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".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Pozri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obrázok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vpravo, kniha:  </a:t>
            </a:r>
            <a:r>
              <a:rPr lang="el-GR" sz="2400" b="0" i="1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 New System of Chemical Philosophy</a:t>
            </a:r>
            <a:r>
              <a:rPr lang="cs-CZ" sz="2400" b="0" i="1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( J. Dalton)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E83E1A8-5894-46F1-B98B-8C62BA2A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75519" y="202320"/>
            <a:ext cx="3543839" cy="64479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872966-7837-4748-BB95-ED5787A3BA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4474835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OTÁZKA </a:t>
            </a:r>
            <a:r>
              <a:rPr lang="en-US" sz="2400" b="1">
                <a:solidFill>
                  <a:srgbClr val="999999"/>
                </a:solidFill>
              </a:rPr>
              <a:t>ATÓM</a:t>
            </a:r>
            <a:r>
              <a:rPr lang="cs-CZ" sz="2400" b="1">
                <a:solidFill>
                  <a:srgbClr val="999999"/>
                </a:solidFill>
              </a:rPr>
              <a:t>U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E8DA37A-E5F7-4DBE-A17D-AE23A5AFA18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C99"/>
          </a:solidFill>
          <a:ln w="9363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2915064-182B-4CE0-A1A2-09AB17926D1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9989">
            <a:off x="5642626" y="-1458816"/>
            <a:ext cx="5099041" cy="510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CDFF6BB-A910-4CCF-9C4D-3AE8EB64F4B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33279" y="2494080"/>
            <a:ext cx="3635279" cy="34812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F0B5776-1881-4790-9E1B-E4EFB068C077}"/>
              </a:ext>
            </a:extLst>
          </p:cNvPr>
          <p:cNvSpPr/>
          <p:nvPr/>
        </p:nvSpPr>
        <p:spPr>
          <a:xfrm>
            <a:off x="5103001" y="3616918"/>
            <a:ext cx="3035158" cy="431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Z = 11  (prot</a:t>
            </a:r>
            <a:r>
              <a:rPr lang="cs-CZ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ónov</a:t>
            </a: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0C08BE8-30D5-4F11-8FEF-6B28322C4E6E}"/>
              </a:ext>
            </a:extLst>
          </p:cNvPr>
          <p:cNvSpPr/>
          <p:nvPr/>
        </p:nvSpPr>
        <p:spPr>
          <a:xfrm>
            <a:off x="5029200" y="4048917"/>
            <a:ext cx="3172684" cy="4316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l-GR" sz="3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A =</a:t>
            </a: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11 </a:t>
            </a:r>
            <a:r>
              <a:rPr lang="el-GR" sz="3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+ </a:t>
            </a:r>
            <a:r>
              <a:rPr lang="el-GR" sz="3000" b="1" i="0" u="none" strike="noStrike" kern="1200" cap="none" spc="0" baseline="0">
                <a:solidFill>
                  <a:srgbClr val="6633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11</a:t>
            </a:r>
            <a:r>
              <a:rPr lang="el-GR" sz="3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= 22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2FFBB96-30BE-4563-BEA7-9C8167429DB6}"/>
              </a:ext>
            </a:extLst>
          </p:cNvPr>
          <p:cNvSpPr/>
          <p:nvPr/>
        </p:nvSpPr>
        <p:spPr>
          <a:xfrm>
            <a:off x="4824356" y="6047274"/>
            <a:ext cx="2198519" cy="431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ABD01EE-BB7A-48BB-8C7A-9EAC93A11BA3}"/>
              </a:ext>
            </a:extLst>
          </p:cNvPr>
          <p:cNvSpPr/>
          <p:nvPr/>
        </p:nvSpPr>
        <p:spPr>
          <a:xfrm>
            <a:off x="249905" y="914400"/>
            <a:ext cx="9037298" cy="13903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Atómové číslo </a:t>
            </a:r>
            <a:r>
              <a:rPr lang="el-GR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(Z)</a:t>
            </a: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atómu je počet protónov, zatiaľ čo </a:t>
            </a:r>
            <a:r>
              <a:rPr lang="cs-CZ" sz="3000" b="1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hmotnostné číslo </a:t>
            </a:r>
            <a:r>
              <a:rPr lang="cs-CZ" sz="30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(A) je súčet protónov a neutrónov.</a:t>
            </a:r>
            <a:r>
              <a:rPr lang="el-GR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0470EEF-ED1B-4548-9760-712D5D7BA5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4663440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ŠTRUKTÚRA ATÓMU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2392ED-0917-4592-84C5-8EF517E99EE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33798" y="2251079"/>
            <a:ext cx="6511680" cy="4606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32BEB55-B0A3-4E24-8503-7E4F99161A91}"/>
              </a:ext>
            </a:extLst>
          </p:cNvPr>
          <p:cNvSpPr/>
          <p:nvPr/>
        </p:nvSpPr>
        <p:spPr>
          <a:xfrm>
            <a:off x="395532" y="728639"/>
            <a:ext cx="8496943" cy="9503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Existuje mnoho druhov látok alebo</a:t>
            </a:r>
            <a:r>
              <a:rPr lang="el-GR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“</a:t>
            </a:r>
            <a:r>
              <a:rPr lang="el-GR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chemic</a:t>
            </a:r>
            <a:r>
              <a:rPr lang="cs-CZ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kých</a:t>
            </a:r>
            <a:r>
              <a:rPr lang="el-GR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prvkov</a:t>
            </a:r>
            <a:r>
              <a:rPr lang="el-GR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”</a:t>
            </a: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a preto existuje mnoho druhov atómov</a:t>
            </a:r>
            <a:r>
              <a:rPr lang="el-GR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056A6-4192-410D-8667-62A74FD3718F}"/>
              </a:ext>
            </a:extLst>
          </p:cNvPr>
          <p:cNvSpPr txBox="1"/>
          <p:nvPr/>
        </p:nvSpPr>
        <p:spPr>
          <a:xfrm>
            <a:off x="50840" y="1801797"/>
            <a:ext cx="9020720" cy="454694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Periodická tabuľka </a:t>
            </a: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obsahuje všetky chemické prvky nájdené v prírode.</a:t>
            </a:r>
            <a:endParaRPr lang="el-GR" sz="24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DCD737-3096-4776-A0CE-A7ED45C57C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0" y="347755"/>
            <a:ext cx="4752529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OTÁZKA </a:t>
            </a:r>
            <a:r>
              <a:rPr lang="en-US" sz="2400" b="1">
                <a:solidFill>
                  <a:srgbClr val="999999"/>
                </a:solidFill>
              </a:rPr>
              <a:t>ATÓM</a:t>
            </a:r>
            <a:r>
              <a:rPr lang="cs-CZ" sz="2400" b="1">
                <a:solidFill>
                  <a:srgbClr val="999999"/>
                </a:solidFill>
              </a:rPr>
              <a:t>U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E72A18A-6E5C-4DA5-9362-4C6E5286154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23920" y="2962079"/>
            <a:ext cx="1249198" cy="124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86B08A6-81CF-4882-939A-C8BCE880A65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355040" y="3134160"/>
            <a:ext cx="814318" cy="1112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F3BAAE55-9C99-4158-AFEE-44CCE6EE74AE}"/>
              </a:ext>
            </a:extLst>
          </p:cNvPr>
          <p:cNvSpPr/>
          <p:nvPr/>
        </p:nvSpPr>
        <p:spPr>
          <a:xfrm>
            <a:off x="4460397" y="4101120"/>
            <a:ext cx="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23E25E64-AC60-4FEF-8B53-9F6699149CDB}"/>
              </a:ext>
            </a:extLst>
          </p:cNvPr>
          <p:cNvSpPr/>
          <p:nvPr/>
        </p:nvSpPr>
        <p:spPr>
          <a:xfrm>
            <a:off x="7243922" y="4065120"/>
            <a:ext cx="0" cy="39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3A662905-F3AE-4B9D-8B53-7FF6E130EF7B}"/>
              </a:ext>
            </a:extLst>
          </p:cNvPr>
          <p:cNvSpPr/>
          <p:nvPr/>
        </p:nvSpPr>
        <p:spPr>
          <a:xfrm>
            <a:off x="1780556" y="4303440"/>
            <a:ext cx="0" cy="39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6EC6AD-E015-43E2-9688-0F13D765359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2377786" flipH="1">
            <a:off x="-43636" y="3494867"/>
            <a:ext cx="1346755" cy="5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5788B0-C6F6-466C-B4C3-55D2F88CF5D3}"/>
              </a:ext>
            </a:extLst>
          </p:cNvPr>
          <p:cNvSpPr txBox="1"/>
          <p:nvPr/>
        </p:nvSpPr>
        <p:spPr>
          <a:xfrm>
            <a:off x="950509" y="2512442"/>
            <a:ext cx="1812020" cy="5202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Kyslík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(</a:t>
            </a: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O 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8327D-ED0D-477E-B2C5-6E26266A99D7}"/>
              </a:ext>
            </a:extLst>
          </p:cNvPr>
          <p:cNvSpPr txBox="1"/>
          <p:nvPr/>
        </p:nvSpPr>
        <p:spPr>
          <a:xfrm>
            <a:off x="395532" y="722878"/>
            <a:ext cx="8568952" cy="23273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just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00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Rôzne spôsoby kombinácie </a:t>
            </a:r>
            <a:r>
              <a:rPr lang="sk-SK" sz="30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a</a:t>
            </a:r>
            <a:r>
              <a:rPr lang="en-US" sz="30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t</a:t>
            </a:r>
            <a:r>
              <a:rPr lang="cs-CZ" sz="3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ómov</a:t>
            </a:r>
            <a:r>
              <a:rPr lang="en-US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vytvára</a:t>
            </a:r>
            <a:r>
              <a:rPr lang="sk-SK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jú</a:t>
            </a:r>
            <a:r>
              <a:rPr lang="en-US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rôzn</a:t>
            </a:r>
            <a:r>
              <a:rPr lang="sk-SK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e</a:t>
            </a:r>
            <a:r>
              <a:rPr lang="en-US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en-US" sz="3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materiál</a:t>
            </a:r>
            <a:r>
              <a:rPr lang="sk-SK" sz="3000" b="1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y</a:t>
            </a:r>
            <a:r>
              <a:rPr lang="en-US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. </a:t>
            </a:r>
            <a:r>
              <a:rPr lang="en-US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Niektoré</a:t>
            </a:r>
            <a:r>
              <a:rPr lang="en-US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materiály</a:t>
            </a:r>
            <a:r>
              <a:rPr lang="en-US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sa</a:t>
            </a:r>
            <a:r>
              <a:rPr lang="en-US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skladajú</a:t>
            </a:r>
            <a:r>
              <a:rPr lang="en-US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len</a:t>
            </a:r>
            <a:r>
              <a:rPr lang="en-US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z </a:t>
            </a:r>
            <a:r>
              <a:rPr lang="en-US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jedného</a:t>
            </a:r>
            <a:r>
              <a:rPr lang="en-US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chemického</a:t>
            </a:r>
            <a:r>
              <a:rPr lang="en-US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prvku</a:t>
            </a:r>
            <a:r>
              <a:rPr lang="en-US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cs-CZ" sz="30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(</a:t>
            </a:r>
            <a:r>
              <a:rPr lang="en-US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sú</a:t>
            </a:r>
            <a:r>
              <a:rPr lang="sk-SK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tvorené </a:t>
            </a:r>
            <a:r>
              <a:rPr lang="en-US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atóm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ami</a:t>
            </a:r>
            <a:r>
              <a:rPr lang="en-US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rovnakého</a:t>
            </a:r>
            <a:r>
              <a:rPr lang="en-US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druhu</a:t>
            </a:r>
            <a:r>
              <a:rPr lang="en-US" sz="3000" b="1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):</a:t>
            </a:r>
            <a:endParaRPr lang="cs-CZ" sz="30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Microsoft YaHei" pitchFamily="2"/>
              <a:cs typeface="Microsoft YaHei" pitchFamily="2"/>
            </a:endParaRPr>
          </a:p>
          <a:p>
            <a:pPr marL="0" marR="0" lvl="0" indent="0" algn="just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000" b="1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906C025-7322-408A-9AAD-A9F87443D58A}"/>
              </a:ext>
            </a:extLst>
          </p:cNvPr>
          <p:cNvSpPr/>
          <p:nvPr/>
        </p:nvSpPr>
        <p:spPr>
          <a:xfrm>
            <a:off x="856801" y="5394960"/>
            <a:ext cx="1931039" cy="9892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Molekuly kyslíka</a:t>
            </a:r>
            <a:endParaRPr lang="el-GR" sz="24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303B6-042C-499D-BA78-D5D55DBAF6E7}"/>
              </a:ext>
            </a:extLst>
          </p:cNvPr>
          <p:cNvSpPr txBox="1"/>
          <p:nvPr/>
        </p:nvSpPr>
        <p:spPr>
          <a:xfrm>
            <a:off x="3605076" y="2531882"/>
            <a:ext cx="1678975" cy="5202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Uhlík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(</a:t>
            </a: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C 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209B02-DA2C-470D-8369-417745A53BB1}"/>
              </a:ext>
            </a:extLst>
          </p:cNvPr>
          <p:cNvSpPr txBox="1"/>
          <p:nvPr/>
        </p:nvSpPr>
        <p:spPr>
          <a:xfrm>
            <a:off x="6307320" y="2512442"/>
            <a:ext cx="1891207" cy="5202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Zlato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(</a:t>
            </a: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Au 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BF015A-5DCC-457E-9EF4-229CE67ABC02}"/>
              </a:ext>
            </a:extLst>
          </p:cNvPr>
          <p:cNvGrpSpPr/>
          <p:nvPr/>
        </p:nvGrpSpPr>
        <p:grpSpPr>
          <a:xfrm>
            <a:off x="1127519" y="4759561"/>
            <a:ext cx="546125" cy="136437"/>
            <a:chOff x="1127519" y="4759561"/>
            <a:chExt cx="546125" cy="13643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DB479BC-8292-4C00-A5DB-E9ADE84CBB10}"/>
                </a:ext>
              </a:extLst>
            </p:cNvPr>
            <p:cNvSpPr/>
            <p:nvPr/>
          </p:nvSpPr>
          <p:spPr>
            <a:xfrm>
              <a:off x="1127519" y="4759561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4CA06BA-6907-4B93-AC5C-B5F75E940C8B}"/>
                </a:ext>
              </a:extLst>
            </p:cNvPr>
            <p:cNvSpPr/>
            <p:nvPr/>
          </p:nvSpPr>
          <p:spPr>
            <a:xfrm>
              <a:off x="1536841" y="4759561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6" name="Straight Connector 15">
              <a:extLst>
                <a:ext uri="{FF2B5EF4-FFF2-40B4-BE49-F238E27FC236}">
                  <a16:creationId xmlns:a16="http://schemas.microsoft.com/office/drawing/2014/main" id="{6EE91CCF-3CFC-49DE-8759-D8C8CD1B517B}"/>
                </a:ext>
              </a:extLst>
            </p:cNvPr>
            <p:cNvSpPr/>
            <p:nvPr/>
          </p:nvSpPr>
          <p:spPr>
            <a:xfrm>
              <a:off x="1263956" y="4813200"/>
              <a:ext cx="27288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7" name="Straight Connector 16">
              <a:extLst>
                <a:ext uri="{FF2B5EF4-FFF2-40B4-BE49-F238E27FC236}">
                  <a16:creationId xmlns:a16="http://schemas.microsoft.com/office/drawing/2014/main" id="{9977EB34-40E8-4B33-B199-CF237BF13404}"/>
                </a:ext>
              </a:extLst>
            </p:cNvPr>
            <p:cNvSpPr/>
            <p:nvPr/>
          </p:nvSpPr>
          <p:spPr>
            <a:xfrm>
              <a:off x="1263956" y="4854238"/>
              <a:ext cx="27288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pic>
        <p:nvPicPr>
          <p:cNvPr id="18" name="Obrázek 17">
            <a:extLst>
              <a:ext uri="{FF2B5EF4-FFF2-40B4-BE49-F238E27FC236}">
                <a16:creationId xmlns:a16="http://schemas.microsoft.com/office/drawing/2014/main" id="{7ED7582C-F92E-4873-9C8B-8569F7AAFE7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901680" y="4428000"/>
            <a:ext cx="1283040" cy="9701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63E7A83-5C79-4519-B883-118072903046}"/>
              </a:ext>
            </a:extLst>
          </p:cNvPr>
          <p:cNvSpPr/>
          <p:nvPr/>
        </p:nvSpPr>
        <p:spPr>
          <a:xfrm>
            <a:off x="3200400" y="5489280"/>
            <a:ext cx="2635200" cy="4514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Štruktúra uhlíka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*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3D18E6-D7DA-4A9B-81E1-B081D812F979}"/>
              </a:ext>
            </a:extLst>
          </p:cNvPr>
          <p:cNvGrpSpPr/>
          <p:nvPr/>
        </p:nvGrpSpPr>
        <p:grpSpPr>
          <a:xfrm>
            <a:off x="1732144" y="4794393"/>
            <a:ext cx="423178" cy="429493"/>
            <a:chOff x="1732144" y="4794393"/>
            <a:chExt cx="423178" cy="42949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FC7BE8D-81CB-4128-B79F-C30EE2EF31A6}"/>
                </a:ext>
              </a:extLst>
            </p:cNvPr>
            <p:cNvSpPr/>
            <p:nvPr/>
          </p:nvSpPr>
          <p:spPr>
            <a:xfrm rot="2731805">
              <a:off x="1732144" y="5087083"/>
              <a:ext cx="136803" cy="13680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9B6A6AE-BA65-4777-9F2C-EB2B7F6A66CD}"/>
                </a:ext>
              </a:extLst>
            </p:cNvPr>
            <p:cNvSpPr/>
            <p:nvPr/>
          </p:nvSpPr>
          <p:spPr>
            <a:xfrm rot="2745006">
              <a:off x="2018331" y="4794393"/>
              <a:ext cx="136803" cy="13680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3" name="Straight Connector 22">
              <a:extLst>
                <a:ext uri="{FF2B5EF4-FFF2-40B4-BE49-F238E27FC236}">
                  <a16:creationId xmlns:a16="http://schemas.microsoft.com/office/drawing/2014/main" id="{3ECB50B1-DAE0-4705-8E6D-DBA5755F1096}"/>
                </a:ext>
              </a:extLst>
            </p:cNvPr>
            <p:cNvSpPr/>
            <p:nvPr/>
          </p:nvSpPr>
          <p:spPr>
            <a:xfrm flipV="1">
              <a:off x="1935364" y="4803480"/>
              <a:ext cx="190798" cy="1951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4" name="Straight Connector 23">
              <a:extLst>
                <a:ext uri="{FF2B5EF4-FFF2-40B4-BE49-F238E27FC236}">
                  <a16:creationId xmlns:a16="http://schemas.microsoft.com/office/drawing/2014/main" id="{43A91250-3644-4666-85F9-07F1F573D5A1}"/>
                </a:ext>
              </a:extLst>
            </p:cNvPr>
            <p:cNvSpPr/>
            <p:nvPr/>
          </p:nvSpPr>
          <p:spPr>
            <a:xfrm flipV="1">
              <a:off x="1964524" y="4831918"/>
              <a:ext cx="190798" cy="1951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EE192F-2D86-4955-88F1-79C70B61A6F0}"/>
              </a:ext>
            </a:extLst>
          </p:cNvPr>
          <p:cNvGrpSpPr/>
          <p:nvPr/>
        </p:nvGrpSpPr>
        <p:grpSpPr>
          <a:xfrm>
            <a:off x="1521174" y="5107510"/>
            <a:ext cx="496665" cy="332210"/>
            <a:chOff x="1521174" y="5107510"/>
            <a:chExt cx="496665" cy="33221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2D6E2B9-96C3-4DFF-B589-4E5CC0DE8B46}"/>
                </a:ext>
              </a:extLst>
            </p:cNvPr>
            <p:cNvSpPr/>
            <p:nvPr/>
          </p:nvSpPr>
          <p:spPr>
            <a:xfrm rot="1711792">
              <a:off x="1521174" y="5107510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B49C879-AA46-4567-8921-B4D3F142114C}"/>
                </a:ext>
              </a:extLst>
            </p:cNvPr>
            <p:cNvSpPr/>
            <p:nvPr/>
          </p:nvSpPr>
          <p:spPr>
            <a:xfrm rot="1703404">
              <a:off x="1881402" y="5303283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8" name="Straight Connector 27">
              <a:extLst>
                <a:ext uri="{FF2B5EF4-FFF2-40B4-BE49-F238E27FC236}">
                  <a16:creationId xmlns:a16="http://schemas.microsoft.com/office/drawing/2014/main" id="{7F582D6A-02EA-4323-A1B7-39AD0BAFF182}"/>
                </a:ext>
              </a:extLst>
            </p:cNvPr>
            <p:cNvSpPr/>
            <p:nvPr/>
          </p:nvSpPr>
          <p:spPr>
            <a:xfrm>
              <a:off x="1656719" y="5195520"/>
              <a:ext cx="239764" cy="130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9" name="Straight Connector 28">
              <a:extLst>
                <a:ext uri="{FF2B5EF4-FFF2-40B4-BE49-F238E27FC236}">
                  <a16:creationId xmlns:a16="http://schemas.microsoft.com/office/drawing/2014/main" id="{22895072-36FD-447E-97AD-DF13140A357E}"/>
                </a:ext>
              </a:extLst>
            </p:cNvPr>
            <p:cNvSpPr/>
            <p:nvPr/>
          </p:nvSpPr>
          <p:spPr>
            <a:xfrm>
              <a:off x="1636922" y="5231520"/>
              <a:ext cx="239755" cy="130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pic>
        <p:nvPicPr>
          <p:cNvPr id="30" name="Obrázek 29">
            <a:extLst>
              <a:ext uri="{FF2B5EF4-FFF2-40B4-BE49-F238E27FC236}">
                <a16:creationId xmlns:a16="http://schemas.microsoft.com/office/drawing/2014/main" id="{6D7FDD2C-6BF0-4580-8F45-D59DF1769B5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658560" y="2915280"/>
            <a:ext cx="1411915" cy="140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AFD2AD4D-08E6-46D9-BBA5-B7217372C18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758641" y="4411440"/>
            <a:ext cx="1029961" cy="106955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748FE20-4070-41FB-98F2-6E1D8CBAFFB1}"/>
              </a:ext>
            </a:extLst>
          </p:cNvPr>
          <p:cNvSpPr/>
          <p:nvPr/>
        </p:nvSpPr>
        <p:spPr>
          <a:xfrm>
            <a:off x="6159599" y="5505840"/>
            <a:ext cx="2344320" cy="4348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Štruktúra zlata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08E51FB-790F-4592-9D30-E183BDB69BAD}"/>
              </a:ext>
            </a:extLst>
          </p:cNvPr>
          <p:cNvSpPr/>
          <p:nvPr/>
        </p:nvSpPr>
        <p:spPr>
          <a:xfrm>
            <a:off x="2651760" y="6129360"/>
            <a:ext cx="5871600" cy="431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*</a:t>
            </a:r>
            <a:r>
              <a: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2000" b="0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Farby atómov sú len orientačné, nie reálne</a:t>
            </a:r>
            <a:r>
              <a: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</a:t>
            </a:r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55E14E65-9685-4E40-8BE8-009240A4DB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4615918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OTÁZKA </a:t>
            </a:r>
            <a:r>
              <a:rPr lang="en-US" sz="2400" b="1">
                <a:solidFill>
                  <a:srgbClr val="999999"/>
                </a:solidFill>
              </a:rPr>
              <a:t>ATÓM</a:t>
            </a:r>
            <a:r>
              <a:rPr lang="cs-CZ" sz="2400" b="1">
                <a:solidFill>
                  <a:srgbClr val="999999"/>
                </a:solidFill>
              </a:rPr>
              <a:t>U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2A49C4-A737-4E1A-BE39-36ADCAC4AF0D}"/>
              </a:ext>
            </a:extLst>
          </p:cNvPr>
          <p:cNvSpPr txBox="1"/>
          <p:nvPr/>
        </p:nvSpPr>
        <p:spPr>
          <a:xfrm>
            <a:off x="698400" y="830522"/>
            <a:ext cx="7906048" cy="13789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just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Ale väčšina materiálov sa skladá z viac ako jedného prvku. Napr. molekula vody sa skladá z jedného atómu kyslíka a dvoch atómov vodíka.</a:t>
            </a:r>
            <a:endParaRPr lang="en-US" sz="3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88CEEAE0-33F4-4804-8B5B-0EB4DD2F25E7}"/>
              </a:ext>
            </a:extLst>
          </p:cNvPr>
          <p:cNvSpPr/>
          <p:nvPr/>
        </p:nvSpPr>
        <p:spPr>
          <a:xfrm>
            <a:off x="4390198" y="3721681"/>
            <a:ext cx="0" cy="4708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2BA79-FA71-4906-8E1A-A98B46623A3D}"/>
              </a:ext>
            </a:extLst>
          </p:cNvPr>
          <p:cNvSpPr txBox="1"/>
          <p:nvPr/>
        </p:nvSpPr>
        <p:spPr>
          <a:xfrm>
            <a:off x="3395103" y="2340004"/>
            <a:ext cx="2124480" cy="5202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Voda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(</a:t>
            </a: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H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2</a:t>
            </a: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O 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)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D46B656-D13A-4319-9BAF-F4E10B5A5714}"/>
              </a:ext>
            </a:extLst>
          </p:cNvPr>
          <p:cNvSpPr/>
          <p:nvPr/>
        </p:nvSpPr>
        <p:spPr>
          <a:xfrm>
            <a:off x="5502959" y="5533198"/>
            <a:ext cx="3029480" cy="7948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Dva atómy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vodíka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( H 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3CE54FE-94DF-47E2-AA16-B7BCD3912DF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14598" y="2238250"/>
            <a:ext cx="1980361" cy="1980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32535AD-C45E-4073-BDAD-572A885D0C68}"/>
              </a:ext>
            </a:extLst>
          </p:cNvPr>
          <p:cNvGrpSpPr/>
          <p:nvPr/>
        </p:nvGrpSpPr>
        <p:grpSpPr>
          <a:xfrm>
            <a:off x="4023174" y="5693869"/>
            <a:ext cx="497021" cy="496098"/>
            <a:chOff x="4023174" y="5693869"/>
            <a:chExt cx="497021" cy="49609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D2B7FA9-B2D4-46F9-86A9-C10D13C6F45A}"/>
                </a:ext>
              </a:extLst>
            </p:cNvPr>
            <p:cNvSpPr/>
            <p:nvPr/>
          </p:nvSpPr>
          <p:spPr>
            <a:xfrm rot="1711792">
              <a:off x="4023174" y="5857757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8C34088-94A7-41AA-945D-93C32BF96D8A}"/>
                </a:ext>
              </a:extLst>
            </p:cNvPr>
            <p:cNvSpPr/>
            <p:nvPr/>
          </p:nvSpPr>
          <p:spPr>
            <a:xfrm rot="1703404">
              <a:off x="4383402" y="6053530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33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" name="Straight Connector 9">
              <a:extLst>
                <a:ext uri="{FF2B5EF4-FFF2-40B4-BE49-F238E27FC236}">
                  <a16:creationId xmlns:a16="http://schemas.microsoft.com/office/drawing/2014/main" id="{3AFAC945-0DC6-44F2-9825-05B7C86E1639}"/>
                </a:ext>
              </a:extLst>
            </p:cNvPr>
            <p:cNvSpPr/>
            <p:nvPr/>
          </p:nvSpPr>
          <p:spPr>
            <a:xfrm flipH="1">
              <a:off x="4152601" y="5778002"/>
              <a:ext cx="251999" cy="1054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" name="Straight Connector 10">
              <a:extLst>
                <a:ext uri="{FF2B5EF4-FFF2-40B4-BE49-F238E27FC236}">
                  <a16:creationId xmlns:a16="http://schemas.microsoft.com/office/drawing/2014/main" id="{679BD3EB-1D83-49A9-9BE3-69D1ABE81C97}"/>
                </a:ext>
              </a:extLst>
            </p:cNvPr>
            <p:cNvSpPr/>
            <p:nvPr/>
          </p:nvSpPr>
          <p:spPr>
            <a:xfrm>
              <a:off x="4138921" y="5981757"/>
              <a:ext cx="239755" cy="130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E538F7-3C79-4E7E-81CF-E110159F0725}"/>
                </a:ext>
              </a:extLst>
            </p:cNvPr>
            <p:cNvSpPr/>
            <p:nvPr/>
          </p:nvSpPr>
          <p:spPr>
            <a:xfrm rot="1703404">
              <a:off x="4383758" y="5693869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33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6973A14-72FA-4DDE-8569-C2A4EE8C4B54}"/>
              </a:ext>
            </a:extLst>
          </p:cNvPr>
          <p:cNvSpPr/>
          <p:nvPr/>
        </p:nvSpPr>
        <p:spPr>
          <a:xfrm>
            <a:off x="1828800" y="5477758"/>
            <a:ext cx="1571039" cy="7948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Jeden atóm kyslíka 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( O )</a:t>
            </a: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28F2023F-40C9-4465-BA44-A81E6FA17D71}"/>
              </a:ext>
            </a:extLst>
          </p:cNvPr>
          <p:cNvSpPr/>
          <p:nvPr/>
        </p:nvSpPr>
        <p:spPr>
          <a:xfrm>
            <a:off x="3494160" y="5915518"/>
            <a:ext cx="36576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9B0E3D57-7599-4E58-A18B-94E2511B44FE}"/>
              </a:ext>
            </a:extLst>
          </p:cNvPr>
          <p:cNvSpPr/>
          <p:nvPr/>
        </p:nvSpPr>
        <p:spPr>
          <a:xfrm flipH="1" flipV="1">
            <a:off x="4663440" y="5788078"/>
            <a:ext cx="731520" cy="1274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E33AB800-56CF-4E74-BA15-9E5145AC22B3}"/>
              </a:ext>
            </a:extLst>
          </p:cNvPr>
          <p:cNvSpPr/>
          <p:nvPr/>
        </p:nvSpPr>
        <p:spPr>
          <a:xfrm flipH="1">
            <a:off x="4663440" y="6006958"/>
            <a:ext cx="731520" cy="9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794E942-B3BA-4BBC-9BEA-4500D7F70802}"/>
              </a:ext>
            </a:extLst>
          </p:cNvPr>
          <p:cNvSpPr/>
          <p:nvPr/>
        </p:nvSpPr>
        <p:spPr>
          <a:xfrm>
            <a:off x="1645920" y="4291919"/>
            <a:ext cx="1679039" cy="7948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Molekuly vody 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( H</a:t>
            </a:r>
            <a:r>
              <a:rPr lang="el-G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2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 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5A6F5E-0098-4E69-92FE-5BCBEFDB1E68}"/>
              </a:ext>
            </a:extLst>
          </p:cNvPr>
          <p:cNvGrpSpPr/>
          <p:nvPr/>
        </p:nvGrpSpPr>
        <p:grpSpPr>
          <a:xfrm>
            <a:off x="3504254" y="4270078"/>
            <a:ext cx="473393" cy="531586"/>
            <a:chOff x="3504254" y="4270078"/>
            <a:chExt cx="473393" cy="53158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9E20B7-4FAB-44E0-B939-9EA4F8ED242D}"/>
                </a:ext>
              </a:extLst>
            </p:cNvPr>
            <p:cNvSpPr/>
            <p:nvPr/>
          </p:nvSpPr>
          <p:spPr>
            <a:xfrm rot="8333408">
              <a:off x="3813146" y="4270078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AC4D662-8E32-4260-9FD4-1505928894A7}"/>
                </a:ext>
              </a:extLst>
            </p:cNvPr>
            <p:cNvSpPr/>
            <p:nvPr/>
          </p:nvSpPr>
          <p:spPr>
            <a:xfrm rot="8324985">
              <a:off x="3504254" y="4539588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33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1" name="Straight Connector 20">
              <a:extLst>
                <a:ext uri="{FF2B5EF4-FFF2-40B4-BE49-F238E27FC236}">
                  <a16:creationId xmlns:a16="http://schemas.microsoft.com/office/drawing/2014/main" id="{F8B29258-1B26-43B1-9177-067769AB4D2A}"/>
                </a:ext>
              </a:extLst>
            </p:cNvPr>
            <p:cNvSpPr/>
            <p:nvPr/>
          </p:nvSpPr>
          <p:spPr>
            <a:xfrm flipH="1" flipV="1">
              <a:off x="3899879" y="4410361"/>
              <a:ext cx="11155" cy="2728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2" name="Straight Connector 21">
              <a:extLst>
                <a:ext uri="{FF2B5EF4-FFF2-40B4-BE49-F238E27FC236}">
                  <a16:creationId xmlns:a16="http://schemas.microsoft.com/office/drawing/2014/main" id="{7DA6463B-05D0-491B-91DF-473E5D8C21EC}"/>
                </a:ext>
              </a:extLst>
            </p:cNvPr>
            <p:cNvSpPr/>
            <p:nvPr/>
          </p:nvSpPr>
          <p:spPr>
            <a:xfrm flipH="1">
              <a:off x="3606841" y="4363562"/>
              <a:ext cx="205557" cy="1796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0006100-811B-4BC3-8F14-0F488116C49F}"/>
                </a:ext>
              </a:extLst>
            </p:cNvPr>
            <p:cNvSpPr/>
            <p:nvPr/>
          </p:nvSpPr>
          <p:spPr>
            <a:xfrm rot="8324985">
              <a:off x="3841210" y="4665227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33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C336E2-9819-4FBE-A8A9-B171EC6A75A7}"/>
              </a:ext>
            </a:extLst>
          </p:cNvPr>
          <p:cNvGrpSpPr/>
          <p:nvPr/>
        </p:nvGrpSpPr>
        <p:grpSpPr>
          <a:xfrm>
            <a:off x="4743172" y="4325890"/>
            <a:ext cx="497031" cy="496052"/>
            <a:chOff x="4743172" y="4325890"/>
            <a:chExt cx="497031" cy="49605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84C3EF-1E66-48FD-B3FE-3EA4E1EB7FE4}"/>
                </a:ext>
              </a:extLst>
            </p:cNvPr>
            <p:cNvSpPr/>
            <p:nvPr/>
          </p:nvSpPr>
          <p:spPr>
            <a:xfrm rot="1711792">
              <a:off x="4743172" y="4489732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213EFC8-4BE3-42C9-8685-2CC60F64EE25}"/>
                </a:ext>
              </a:extLst>
            </p:cNvPr>
            <p:cNvSpPr/>
            <p:nvPr/>
          </p:nvSpPr>
          <p:spPr>
            <a:xfrm rot="1703404">
              <a:off x="5103400" y="4685505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33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7" name="Straight Connector 26">
              <a:extLst>
                <a:ext uri="{FF2B5EF4-FFF2-40B4-BE49-F238E27FC236}">
                  <a16:creationId xmlns:a16="http://schemas.microsoft.com/office/drawing/2014/main" id="{9ABF74EF-C3A0-4FCA-A55C-216546D6641A}"/>
                </a:ext>
              </a:extLst>
            </p:cNvPr>
            <p:cNvSpPr/>
            <p:nvPr/>
          </p:nvSpPr>
          <p:spPr>
            <a:xfrm flipH="1">
              <a:off x="4872599" y="4409995"/>
              <a:ext cx="251999" cy="1054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8" name="Straight Connector 27">
              <a:extLst>
                <a:ext uri="{FF2B5EF4-FFF2-40B4-BE49-F238E27FC236}">
                  <a16:creationId xmlns:a16="http://schemas.microsoft.com/office/drawing/2014/main" id="{5057C013-9946-43AE-9980-7DF3B0B6872A}"/>
                </a:ext>
              </a:extLst>
            </p:cNvPr>
            <p:cNvSpPr/>
            <p:nvPr/>
          </p:nvSpPr>
          <p:spPr>
            <a:xfrm>
              <a:off x="4858920" y="4613760"/>
              <a:ext cx="239755" cy="130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F9EFE09-85AF-4DA7-BC0F-26B55A670253}"/>
                </a:ext>
              </a:extLst>
            </p:cNvPr>
            <p:cNvSpPr/>
            <p:nvPr/>
          </p:nvSpPr>
          <p:spPr>
            <a:xfrm rot="1703404">
              <a:off x="5103766" y="4325890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33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307DE2-5886-4FC1-8D38-143FA8D76DA2}"/>
              </a:ext>
            </a:extLst>
          </p:cNvPr>
          <p:cNvGrpSpPr/>
          <p:nvPr/>
        </p:nvGrpSpPr>
        <p:grpSpPr>
          <a:xfrm>
            <a:off x="4141080" y="4891317"/>
            <a:ext cx="564486" cy="545549"/>
            <a:chOff x="4141080" y="4891317"/>
            <a:chExt cx="564486" cy="54554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4650140-531C-4B3F-95CF-66DBD48BDC6C}"/>
                </a:ext>
              </a:extLst>
            </p:cNvPr>
            <p:cNvSpPr/>
            <p:nvPr/>
          </p:nvSpPr>
          <p:spPr>
            <a:xfrm rot="5838016">
              <a:off x="4485022" y="5300429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3FB87A8-810D-4F62-A1DC-5C6DAAF0DB40}"/>
                </a:ext>
              </a:extLst>
            </p:cNvPr>
            <p:cNvSpPr/>
            <p:nvPr/>
          </p:nvSpPr>
          <p:spPr>
            <a:xfrm rot="5846404">
              <a:off x="4432682" y="4893785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33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3" name="Straight Connector 32">
              <a:extLst>
                <a:ext uri="{FF2B5EF4-FFF2-40B4-BE49-F238E27FC236}">
                  <a16:creationId xmlns:a16="http://schemas.microsoft.com/office/drawing/2014/main" id="{2638E9B9-6AB7-4647-B152-BA12DDB7F7B2}"/>
                </a:ext>
              </a:extLst>
            </p:cNvPr>
            <p:cNvSpPr/>
            <p:nvPr/>
          </p:nvSpPr>
          <p:spPr>
            <a:xfrm>
              <a:off x="4385517" y="5065922"/>
              <a:ext cx="232915" cy="1425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4" name="Straight Connector 33">
              <a:extLst>
                <a:ext uri="{FF2B5EF4-FFF2-40B4-BE49-F238E27FC236}">
                  <a16:creationId xmlns:a16="http://schemas.microsoft.com/office/drawing/2014/main" id="{1110C966-220E-4678-8EE1-7CF14CE277F2}"/>
                </a:ext>
              </a:extLst>
            </p:cNvPr>
            <p:cNvSpPr/>
            <p:nvPr/>
          </p:nvSpPr>
          <p:spPr>
            <a:xfrm flipH="1" flipV="1">
              <a:off x="4671002" y="4891317"/>
              <a:ext cx="34564" cy="2707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729A406-E207-41F7-A86E-5DE9F3569686}"/>
                </a:ext>
              </a:extLst>
            </p:cNvPr>
            <p:cNvSpPr/>
            <p:nvPr/>
          </p:nvSpPr>
          <p:spPr>
            <a:xfrm rot="5846404">
              <a:off x="4141080" y="5104024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33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18747ECB-083B-438F-8002-F37C68BBCE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4521598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OTÁZKA </a:t>
            </a:r>
            <a:r>
              <a:rPr lang="en-US" sz="2400" b="1">
                <a:solidFill>
                  <a:srgbClr val="999999"/>
                </a:solidFill>
              </a:rPr>
              <a:t>ATÓM</a:t>
            </a:r>
            <a:r>
              <a:rPr lang="cs-CZ" sz="2400" b="1">
                <a:solidFill>
                  <a:srgbClr val="999999"/>
                </a:solidFill>
              </a:rPr>
              <a:t>U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8FA16B-15CF-436C-B3AA-87D65FA7590C}"/>
              </a:ext>
            </a:extLst>
          </p:cNvPr>
          <p:cNvSpPr txBox="1"/>
          <p:nvPr/>
        </p:nvSpPr>
        <p:spPr>
          <a:xfrm>
            <a:off x="365760" y="828364"/>
            <a:ext cx="3452399" cy="18082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Kremeň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(</a:t>
            </a: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SiO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2</a:t>
            </a: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), </a:t>
            </a: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základná zložka</a:t>
            </a:r>
            <a:r>
              <a:rPr lang="cs-CZ" sz="3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pôdy </a:t>
            </a: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je tvorená atómami kremíka a kyslíka. </a:t>
            </a:r>
            <a:endParaRPr lang="en-US" sz="3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1C954D3E-8A4F-4B19-9F43-367E6DA664B0}"/>
              </a:ext>
            </a:extLst>
          </p:cNvPr>
          <p:cNvSpPr/>
          <p:nvPr/>
        </p:nvSpPr>
        <p:spPr>
          <a:xfrm>
            <a:off x="2360880" y="4117680"/>
            <a:ext cx="0" cy="4708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B7267A-C4E7-49A2-B836-28E8343D965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08882" y="2926080"/>
            <a:ext cx="2216514" cy="110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B5AFFC9-3ECF-4055-8BB4-4D9EC2960F7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05402" y="4689719"/>
            <a:ext cx="2677317" cy="18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FE5536-3E26-4E69-9121-9929021B8A31}"/>
              </a:ext>
            </a:extLst>
          </p:cNvPr>
          <p:cNvSpPr txBox="1"/>
          <p:nvPr/>
        </p:nvSpPr>
        <p:spPr>
          <a:xfrm>
            <a:off x="4281120" y="347170"/>
            <a:ext cx="4497119" cy="266696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Vzduch sa skladá z atómov:</a:t>
            </a:r>
            <a:b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</a:b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dusíka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( N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2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),</a:t>
            </a:r>
            <a:b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</a:b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kyslíka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( O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2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),</a:t>
            </a:r>
            <a:b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</a:b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a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rgon</a:t>
            </a: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u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( Ar ),</a:t>
            </a:r>
            <a:b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</a:b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oxidu uhličitého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( CO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2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) </a:t>
            </a:r>
            <a:r>
              <a:rPr lang="cs-CZ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a ďalších látok.</a:t>
            </a:r>
            <a:endParaRPr lang="en-US" sz="3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6AE15D95-AE49-4AB1-B7D2-441F5BA98F95}"/>
              </a:ext>
            </a:extLst>
          </p:cNvPr>
          <p:cNvSpPr/>
          <p:nvPr/>
        </p:nvSpPr>
        <p:spPr>
          <a:xfrm>
            <a:off x="6655679" y="4363919"/>
            <a:ext cx="0" cy="368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4659B1F-A510-44B0-812A-F4A50AE5027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577840" y="2981520"/>
            <a:ext cx="2123282" cy="18021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66E7228-3EC5-41B3-877B-894A16AAE312}"/>
              </a:ext>
            </a:extLst>
          </p:cNvPr>
          <p:cNvGrpSpPr/>
          <p:nvPr/>
        </p:nvGrpSpPr>
        <p:grpSpPr>
          <a:xfrm>
            <a:off x="7233589" y="5932820"/>
            <a:ext cx="538919" cy="213146"/>
            <a:chOff x="7233589" y="5932820"/>
            <a:chExt cx="538919" cy="21314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FB3697-CD7B-4EED-AF14-6B02CD5CDA85}"/>
                </a:ext>
              </a:extLst>
            </p:cNvPr>
            <p:cNvSpPr/>
            <p:nvPr/>
          </p:nvSpPr>
          <p:spPr>
            <a:xfrm rot="645609">
              <a:off x="7233589" y="5932820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CF3776D-4D07-4C52-B69D-8A83CD025982}"/>
                </a:ext>
              </a:extLst>
            </p:cNvPr>
            <p:cNvSpPr/>
            <p:nvPr/>
          </p:nvSpPr>
          <p:spPr>
            <a:xfrm rot="645609">
              <a:off x="7635705" y="6009529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2" name="Straight Connector 11">
              <a:extLst>
                <a:ext uri="{FF2B5EF4-FFF2-40B4-BE49-F238E27FC236}">
                  <a16:creationId xmlns:a16="http://schemas.microsoft.com/office/drawing/2014/main" id="{79BDF501-7262-4546-A158-B0CEE4940FFB}"/>
                </a:ext>
              </a:extLst>
            </p:cNvPr>
            <p:cNvSpPr/>
            <p:nvPr/>
          </p:nvSpPr>
          <p:spPr>
            <a:xfrm>
              <a:off x="7371719" y="5999396"/>
              <a:ext cx="268202" cy="511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3" name="Straight Connector 12">
              <a:extLst>
                <a:ext uri="{FF2B5EF4-FFF2-40B4-BE49-F238E27FC236}">
                  <a16:creationId xmlns:a16="http://schemas.microsoft.com/office/drawing/2014/main" id="{E482AC9A-6C53-4503-804D-3EE8D0A1C15E}"/>
                </a:ext>
              </a:extLst>
            </p:cNvPr>
            <p:cNvSpPr/>
            <p:nvPr/>
          </p:nvSpPr>
          <p:spPr>
            <a:xfrm>
              <a:off x="7364156" y="6039721"/>
              <a:ext cx="268202" cy="511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0870E9-C86E-44B4-BF64-A1CE44ED7F7B}"/>
              </a:ext>
            </a:extLst>
          </p:cNvPr>
          <p:cNvGrpSpPr/>
          <p:nvPr/>
        </p:nvGrpSpPr>
        <p:grpSpPr>
          <a:xfrm>
            <a:off x="6033624" y="4773662"/>
            <a:ext cx="195141" cy="541809"/>
            <a:chOff x="6033624" y="4773662"/>
            <a:chExt cx="195141" cy="54180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FEEF78-25DD-4C64-9250-70B1A2779055}"/>
                </a:ext>
              </a:extLst>
            </p:cNvPr>
            <p:cNvSpPr/>
            <p:nvPr/>
          </p:nvSpPr>
          <p:spPr>
            <a:xfrm rot="4906215">
              <a:off x="6033624" y="4773662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F46689-08A2-46C0-A32E-06C2DFFCB354}"/>
                </a:ext>
              </a:extLst>
            </p:cNvPr>
            <p:cNvSpPr/>
            <p:nvPr/>
          </p:nvSpPr>
          <p:spPr>
            <a:xfrm rot="4906215">
              <a:off x="6092145" y="5178851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7" name="Straight Connector 16">
              <a:extLst>
                <a:ext uri="{FF2B5EF4-FFF2-40B4-BE49-F238E27FC236}">
                  <a16:creationId xmlns:a16="http://schemas.microsoft.com/office/drawing/2014/main" id="{18D7A235-7976-4DC6-8301-32F92EA2B9E9}"/>
                </a:ext>
              </a:extLst>
            </p:cNvPr>
            <p:cNvSpPr/>
            <p:nvPr/>
          </p:nvSpPr>
          <p:spPr>
            <a:xfrm>
              <a:off x="6126123" y="4907520"/>
              <a:ext cx="39236" cy="270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8" name="Straight Connector 17">
              <a:extLst>
                <a:ext uri="{FF2B5EF4-FFF2-40B4-BE49-F238E27FC236}">
                  <a16:creationId xmlns:a16="http://schemas.microsoft.com/office/drawing/2014/main" id="{4CADE76C-BB06-431D-9B43-4DBFF55BC55F}"/>
                </a:ext>
              </a:extLst>
            </p:cNvPr>
            <p:cNvSpPr/>
            <p:nvPr/>
          </p:nvSpPr>
          <p:spPr>
            <a:xfrm>
              <a:off x="6085798" y="4913281"/>
              <a:ext cx="39236" cy="270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F8FF5C-F4D1-4F1C-A363-2CDA1600903F}"/>
              </a:ext>
            </a:extLst>
          </p:cNvPr>
          <p:cNvGrpSpPr/>
          <p:nvPr/>
        </p:nvGrpSpPr>
        <p:grpSpPr>
          <a:xfrm>
            <a:off x="7620571" y="4878563"/>
            <a:ext cx="517659" cy="286125"/>
            <a:chOff x="7620571" y="4878563"/>
            <a:chExt cx="517659" cy="28612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FE0F3C-2AB1-4E2C-B098-9E5B08106DEC}"/>
                </a:ext>
              </a:extLst>
            </p:cNvPr>
            <p:cNvSpPr/>
            <p:nvPr/>
          </p:nvSpPr>
          <p:spPr>
            <a:xfrm rot="1291802">
              <a:off x="7620571" y="5028251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9434EB-856E-44C8-ACA9-81F9EC567C5F}"/>
                </a:ext>
              </a:extLst>
            </p:cNvPr>
            <p:cNvSpPr/>
            <p:nvPr/>
          </p:nvSpPr>
          <p:spPr>
            <a:xfrm rot="1291802">
              <a:off x="8001427" y="4878563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2" name="Straight Connector 21">
              <a:extLst>
                <a:ext uri="{FF2B5EF4-FFF2-40B4-BE49-F238E27FC236}">
                  <a16:creationId xmlns:a16="http://schemas.microsoft.com/office/drawing/2014/main" id="{F8BF2C81-C7E5-4359-B2AF-6AA04E35D9AD}"/>
                </a:ext>
              </a:extLst>
            </p:cNvPr>
            <p:cNvSpPr/>
            <p:nvPr/>
          </p:nvSpPr>
          <p:spPr>
            <a:xfrm flipV="1">
              <a:off x="7797244" y="4907877"/>
              <a:ext cx="253800" cy="1000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3" name="Straight Connector 22">
              <a:extLst>
                <a:ext uri="{FF2B5EF4-FFF2-40B4-BE49-F238E27FC236}">
                  <a16:creationId xmlns:a16="http://schemas.microsoft.com/office/drawing/2014/main" id="{A7642158-EA86-4F44-BD4F-E18024A49177}"/>
                </a:ext>
              </a:extLst>
            </p:cNvPr>
            <p:cNvSpPr/>
            <p:nvPr/>
          </p:nvSpPr>
          <p:spPr>
            <a:xfrm flipV="1">
              <a:off x="7812359" y="4945678"/>
              <a:ext cx="253800" cy="1000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7F52F2-0E56-4904-81E5-C79C605483EC}"/>
              </a:ext>
            </a:extLst>
          </p:cNvPr>
          <p:cNvGrpSpPr/>
          <p:nvPr/>
        </p:nvGrpSpPr>
        <p:grpSpPr>
          <a:xfrm>
            <a:off x="5232158" y="5633418"/>
            <a:ext cx="520915" cy="276203"/>
            <a:chOff x="5232158" y="5633418"/>
            <a:chExt cx="520915" cy="276203"/>
          </a:xfrm>
        </p:grpSpPr>
        <p:sp>
          <p:nvSpPr>
            <p:cNvPr id="25" name="Straight Connector 24">
              <a:extLst>
                <a:ext uri="{FF2B5EF4-FFF2-40B4-BE49-F238E27FC236}">
                  <a16:creationId xmlns:a16="http://schemas.microsoft.com/office/drawing/2014/main" id="{BEF298A7-0A23-4407-9E61-E733EE1D75DF}"/>
                </a:ext>
              </a:extLst>
            </p:cNvPr>
            <p:cNvSpPr/>
            <p:nvPr/>
          </p:nvSpPr>
          <p:spPr>
            <a:xfrm>
              <a:off x="5361840" y="5731559"/>
              <a:ext cx="256681" cy="93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6" name="Straight Connector 25">
              <a:extLst>
                <a:ext uri="{FF2B5EF4-FFF2-40B4-BE49-F238E27FC236}">
                  <a16:creationId xmlns:a16="http://schemas.microsoft.com/office/drawing/2014/main" id="{4D3F3746-2401-4E49-9C5E-597BDB86F825}"/>
                </a:ext>
              </a:extLst>
            </p:cNvPr>
            <p:cNvSpPr/>
            <p:nvPr/>
          </p:nvSpPr>
          <p:spPr>
            <a:xfrm>
              <a:off x="5314319" y="5757117"/>
              <a:ext cx="325800" cy="125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7" name="Straight Connector 26">
              <a:extLst>
                <a:ext uri="{FF2B5EF4-FFF2-40B4-BE49-F238E27FC236}">
                  <a16:creationId xmlns:a16="http://schemas.microsoft.com/office/drawing/2014/main" id="{9078EE0E-6FA6-44A7-9E62-4B40EE0C484B}"/>
                </a:ext>
              </a:extLst>
            </p:cNvPr>
            <p:cNvSpPr/>
            <p:nvPr/>
          </p:nvSpPr>
          <p:spPr>
            <a:xfrm>
              <a:off x="5337361" y="5663875"/>
              <a:ext cx="325800" cy="125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2F2C556-27EC-4032-91EC-4DE9A84C3149}"/>
                </a:ext>
              </a:extLst>
            </p:cNvPr>
            <p:cNvSpPr/>
            <p:nvPr/>
          </p:nvSpPr>
          <p:spPr>
            <a:xfrm rot="1200014">
              <a:off x="5232158" y="5633418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656D6F3-3C9B-4C78-9DB7-FB01419DB644}"/>
                </a:ext>
              </a:extLst>
            </p:cNvPr>
            <p:cNvSpPr/>
            <p:nvPr/>
          </p:nvSpPr>
          <p:spPr>
            <a:xfrm rot="1200014">
              <a:off x="5616270" y="5773184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80E769-010D-4AB0-A16C-9DF27AEC973C}"/>
              </a:ext>
            </a:extLst>
          </p:cNvPr>
          <p:cNvGrpSpPr/>
          <p:nvPr/>
        </p:nvGrpSpPr>
        <p:grpSpPr>
          <a:xfrm>
            <a:off x="6290101" y="4906854"/>
            <a:ext cx="528833" cy="252282"/>
            <a:chOff x="6290101" y="4906854"/>
            <a:chExt cx="528833" cy="252282"/>
          </a:xfrm>
        </p:grpSpPr>
        <p:sp>
          <p:nvSpPr>
            <p:cNvPr id="31" name="Straight Connector 30">
              <a:extLst>
                <a:ext uri="{FF2B5EF4-FFF2-40B4-BE49-F238E27FC236}">
                  <a16:creationId xmlns:a16="http://schemas.microsoft.com/office/drawing/2014/main" id="{2D26AA53-DC14-4F36-91D3-9BC9425759E3}"/>
                </a:ext>
              </a:extLst>
            </p:cNvPr>
            <p:cNvSpPr/>
            <p:nvPr/>
          </p:nvSpPr>
          <p:spPr>
            <a:xfrm flipV="1">
              <a:off x="6464158" y="4962238"/>
              <a:ext cx="261719" cy="77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2" name="Straight Connector 31">
              <a:extLst>
                <a:ext uri="{FF2B5EF4-FFF2-40B4-BE49-F238E27FC236}">
                  <a16:creationId xmlns:a16="http://schemas.microsoft.com/office/drawing/2014/main" id="{D86CBB7D-A11C-4315-A2D8-E68CC667F28D}"/>
                </a:ext>
              </a:extLst>
            </p:cNvPr>
            <p:cNvSpPr/>
            <p:nvPr/>
          </p:nvSpPr>
          <p:spPr>
            <a:xfrm flipV="1">
              <a:off x="6441115" y="4995723"/>
              <a:ext cx="336243" cy="9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3" name="Straight Connector 32">
              <a:extLst>
                <a:ext uri="{FF2B5EF4-FFF2-40B4-BE49-F238E27FC236}">
                  <a16:creationId xmlns:a16="http://schemas.microsoft.com/office/drawing/2014/main" id="{55D6209C-74CB-4282-B19B-CDC99F42185E}"/>
                </a:ext>
              </a:extLst>
            </p:cNvPr>
            <p:cNvSpPr/>
            <p:nvPr/>
          </p:nvSpPr>
          <p:spPr>
            <a:xfrm flipV="1">
              <a:off x="6404402" y="4907155"/>
              <a:ext cx="336243" cy="928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475813-0723-4F84-B9EB-6906999A34B5}"/>
                </a:ext>
              </a:extLst>
            </p:cNvPr>
            <p:cNvSpPr/>
            <p:nvPr/>
          </p:nvSpPr>
          <p:spPr>
            <a:xfrm rot="988215">
              <a:off x="6290101" y="5022699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8EF3EB2-7CC6-4DAA-AC39-35F75FDECEF9}"/>
                </a:ext>
              </a:extLst>
            </p:cNvPr>
            <p:cNvSpPr/>
            <p:nvPr/>
          </p:nvSpPr>
          <p:spPr>
            <a:xfrm rot="988215">
              <a:off x="6682131" y="4906854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5FDC56-3034-4EDA-8A92-55B63F3DE31A}"/>
              </a:ext>
            </a:extLst>
          </p:cNvPr>
          <p:cNvGrpSpPr/>
          <p:nvPr/>
        </p:nvGrpSpPr>
        <p:grpSpPr>
          <a:xfrm>
            <a:off x="8096199" y="5072845"/>
            <a:ext cx="235860" cy="533168"/>
            <a:chOff x="8096199" y="5072845"/>
            <a:chExt cx="235860" cy="533168"/>
          </a:xfrm>
        </p:grpSpPr>
        <p:sp>
          <p:nvSpPr>
            <p:cNvPr id="37" name="Straight Connector 36">
              <a:extLst>
                <a:ext uri="{FF2B5EF4-FFF2-40B4-BE49-F238E27FC236}">
                  <a16:creationId xmlns:a16="http://schemas.microsoft.com/office/drawing/2014/main" id="{2F73AA24-67EB-4545-8E92-A0CAFAD1417F}"/>
                </a:ext>
              </a:extLst>
            </p:cNvPr>
            <p:cNvSpPr/>
            <p:nvPr/>
          </p:nvSpPr>
          <p:spPr>
            <a:xfrm>
              <a:off x="8174159" y="5208843"/>
              <a:ext cx="65882" cy="2649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8" name="Straight Connector 37">
              <a:extLst>
                <a:ext uri="{FF2B5EF4-FFF2-40B4-BE49-F238E27FC236}">
                  <a16:creationId xmlns:a16="http://schemas.microsoft.com/office/drawing/2014/main" id="{D9160454-B664-4D15-B96D-40C7CD9DB520}"/>
                </a:ext>
              </a:extLst>
            </p:cNvPr>
            <p:cNvSpPr/>
            <p:nvPr/>
          </p:nvSpPr>
          <p:spPr>
            <a:xfrm>
              <a:off x="8126281" y="5183642"/>
              <a:ext cx="78482" cy="339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9" name="Straight Connector 38">
              <a:extLst>
                <a:ext uri="{FF2B5EF4-FFF2-40B4-BE49-F238E27FC236}">
                  <a16:creationId xmlns:a16="http://schemas.microsoft.com/office/drawing/2014/main" id="{F1D5EB23-2000-4FD5-8690-C5BE99615687}"/>
                </a:ext>
              </a:extLst>
            </p:cNvPr>
            <p:cNvSpPr/>
            <p:nvPr/>
          </p:nvSpPr>
          <p:spPr>
            <a:xfrm>
              <a:off x="8216277" y="5150879"/>
              <a:ext cx="78482" cy="339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9F6F544-FB13-4B36-8315-05D72A69F461}"/>
                </a:ext>
              </a:extLst>
            </p:cNvPr>
            <p:cNvSpPr/>
            <p:nvPr/>
          </p:nvSpPr>
          <p:spPr>
            <a:xfrm rot="4559999">
              <a:off x="8096199" y="5072845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DECBC76-0A0A-4A7A-84CC-E537AA883CC6}"/>
                </a:ext>
              </a:extLst>
            </p:cNvPr>
            <p:cNvSpPr/>
            <p:nvPr/>
          </p:nvSpPr>
          <p:spPr>
            <a:xfrm rot="4559999">
              <a:off x="8195439" y="5469393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90E6A8-0EBE-4695-958E-94F792F8BA1C}"/>
              </a:ext>
            </a:extLst>
          </p:cNvPr>
          <p:cNvGrpSpPr/>
          <p:nvPr/>
        </p:nvGrpSpPr>
        <p:grpSpPr>
          <a:xfrm>
            <a:off x="7526288" y="6203975"/>
            <a:ext cx="540364" cy="201259"/>
            <a:chOff x="7526288" y="6203975"/>
            <a:chExt cx="540364" cy="201259"/>
          </a:xfrm>
        </p:grpSpPr>
        <p:sp>
          <p:nvSpPr>
            <p:cNvPr id="43" name="Straight Connector 42">
              <a:extLst>
                <a:ext uri="{FF2B5EF4-FFF2-40B4-BE49-F238E27FC236}">
                  <a16:creationId xmlns:a16="http://schemas.microsoft.com/office/drawing/2014/main" id="{A98063C9-12A4-4C44-84F5-8F0A8BD0E25C}"/>
                </a:ext>
              </a:extLst>
            </p:cNvPr>
            <p:cNvSpPr/>
            <p:nvPr/>
          </p:nvSpPr>
          <p:spPr>
            <a:xfrm flipH="1">
              <a:off x="7660440" y="6276240"/>
              <a:ext cx="269638" cy="43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4" name="Straight Connector 43">
              <a:extLst>
                <a:ext uri="{FF2B5EF4-FFF2-40B4-BE49-F238E27FC236}">
                  <a16:creationId xmlns:a16="http://schemas.microsoft.com/office/drawing/2014/main" id="{4BBEFABD-9E8A-4A0D-84C5-1D4271C261DE}"/>
                </a:ext>
              </a:extLst>
            </p:cNvPr>
            <p:cNvSpPr/>
            <p:nvPr/>
          </p:nvSpPr>
          <p:spPr>
            <a:xfrm flipH="1">
              <a:off x="7613641" y="6230520"/>
              <a:ext cx="345240" cy="489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5" name="Straight Connector 44">
              <a:extLst>
                <a:ext uri="{FF2B5EF4-FFF2-40B4-BE49-F238E27FC236}">
                  <a16:creationId xmlns:a16="http://schemas.microsoft.com/office/drawing/2014/main" id="{C700581E-2DF1-426F-8020-128A73EBE9C3}"/>
                </a:ext>
              </a:extLst>
            </p:cNvPr>
            <p:cNvSpPr/>
            <p:nvPr/>
          </p:nvSpPr>
          <p:spPr>
            <a:xfrm flipH="1">
              <a:off x="7638842" y="6323039"/>
              <a:ext cx="345240" cy="489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EA80CF4-E5A1-469A-BE7F-2BF66E329710}"/>
                </a:ext>
              </a:extLst>
            </p:cNvPr>
            <p:cNvSpPr/>
            <p:nvPr/>
          </p:nvSpPr>
          <p:spPr>
            <a:xfrm rot="10254592">
              <a:off x="7930215" y="6203975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C8F2249-F798-49C8-B188-5AD5404338C0}"/>
                </a:ext>
              </a:extLst>
            </p:cNvPr>
            <p:cNvSpPr/>
            <p:nvPr/>
          </p:nvSpPr>
          <p:spPr>
            <a:xfrm rot="10254592">
              <a:off x="7526288" y="6268797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A7C1FA6-0E2F-4B88-AD95-2268E579FFAE}"/>
              </a:ext>
            </a:extLst>
          </p:cNvPr>
          <p:cNvGrpSpPr/>
          <p:nvPr/>
        </p:nvGrpSpPr>
        <p:grpSpPr>
          <a:xfrm>
            <a:off x="6766540" y="6035019"/>
            <a:ext cx="274375" cy="521638"/>
            <a:chOff x="6766540" y="6035019"/>
            <a:chExt cx="274375" cy="521638"/>
          </a:xfrm>
        </p:grpSpPr>
        <p:sp>
          <p:nvSpPr>
            <p:cNvPr id="49" name="Straight Connector 48">
              <a:extLst>
                <a:ext uri="{FF2B5EF4-FFF2-40B4-BE49-F238E27FC236}">
                  <a16:creationId xmlns:a16="http://schemas.microsoft.com/office/drawing/2014/main" id="{8B0FA6A7-2C24-49BB-BF27-A5577CE2604E}"/>
                </a:ext>
              </a:extLst>
            </p:cNvPr>
            <p:cNvSpPr/>
            <p:nvPr/>
          </p:nvSpPr>
          <p:spPr>
            <a:xfrm flipH="1">
              <a:off x="6851160" y="6165003"/>
              <a:ext cx="92162" cy="2570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0" name="Straight Connector 49">
              <a:extLst>
                <a:ext uri="{FF2B5EF4-FFF2-40B4-BE49-F238E27FC236}">
                  <a16:creationId xmlns:a16="http://schemas.microsoft.com/office/drawing/2014/main" id="{1F782150-AFD5-4289-A75C-9D71DAB4EC5B}"/>
                </a:ext>
              </a:extLst>
            </p:cNvPr>
            <p:cNvSpPr/>
            <p:nvPr/>
          </p:nvSpPr>
          <p:spPr>
            <a:xfrm flipH="1">
              <a:off x="6793562" y="6117482"/>
              <a:ext cx="123480" cy="326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1" name="Straight Connector 50">
              <a:extLst>
                <a:ext uri="{FF2B5EF4-FFF2-40B4-BE49-F238E27FC236}">
                  <a16:creationId xmlns:a16="http://schemas.microsoft.com/office/drawing/2014/main" id="{0385BB60-DD99-4A08-9EB7-7C9C956E91B1}"/>
                </a:ext>
              </a:extLst>
            </p:cNvPr>
            <p:cNvSpPr/>
            <p:nvPr/>
          </p:nvSpPr>
          <p:spPr>
            <a:xfrm flipH="1">
              <a:off x="6886803" y="6140159"/>
              <a:ext cx="123480" cy="326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DA90E0F-1412-4E1A-8EDC-13929840DBE1}"/>
                </a:ext>
              </a:extLst>
            </p:cNvPr>
            <p:cNvSpPr/>
            <p:nvPr/>
          </p:nvSpPr>
          <p:spPr>
            <a:xfrm rot="6583216">
              <a:off x="6904478" y="6035019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14446E1-6D5C-4AC5-A50A-8C18BBEA3C58}"/>
                </a:ext>
              </a:extLst>
            </p:cNvPr>
            <p:cNvSpPr/>
            <p:nvPr/>
          </p:nvSpPr>
          <p:spPr>
            <a:xfrm rot="6583216">
              <a:off x="6766357" y="6420037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8513DC-35E2-46DE-B3F2-B91C7DE818A0}"/>
              </a:ext>
            </a:extLst>
          </p:cNvPr>
          <p:cNvGrpSpPr/>
          <p:nvPr/>
        </p:nvGrpSpPr>
        <p:grpSpPr>
          <a:xfrm>
            <a:off x="7432122" y="5490890"/>
            <a:ext cx="523073" cy="269702"/>
            <a:chOff x="7432122" y="5490890"/>
            <a:chExt cx="523073" cy="269702"/>
          </a:xfrm>
        </p:grpSpPr>
        <p:sp>
          <p:nvSpPr>
            <p:cNvPr id="55" name="Straight Connector 54">
              <a:extLst>
                <a:ext uri="{FF2B5EF4-FFF2-40B4-BE49-F238E27FC236}">
                  <a16:creationId xmlns:a16="http://schemas.microsoft.com/office/drawing/2014/main" id="{D90C4E75-A2C0-4555-A4F8-A9E088D555C6}"/>
                </a:ext>
              </a:extLst>
            </p:cNvPr>
            <p:cNvSpPr/>
            <p:nvPr/>
          </p:nvSpPr>
          <p:spPr>
            <a:xfrm>
              <a:off x="7562517" y="5587916"/>
              <a:ext cx="258116" cy="89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6" name="Straight Connector 55">
              <a:extLst>
                <a:ext uri="{FF2B5EF4-FFF2-40B4-BE49-F238E27FC236}">
                  <a16:creationId xmlns:a16="http://schemas.microsoft.com/office/drawing/2014/main" id="{3EBB8858-50BD-496E-B937-C7083F563F10}"/>
                </a:ext>
              </a:extLst>
            </p:cNvPr>
            <p:cNvSpPr/>
            <p:nvPr/>
          </p:nvSpPr>
          <p:spPr>
            <a:xfrm>
              <a:off x="7514996" y="5614196"/>
              <a:ext cx="327602" cy="1198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7" name="Straight Connector 56">
              <a:extLst>
                <a:ext uri="{FF2B5EF4-FFF2-40B4-BE49-F238E27FC236}">
                  <a16:creationId xmlns:a16="http://schemas.microsoft.com/office/drawing/2014/main" id="{EB99AEE1-3807-46F8-864C-124B3D772A4E}"/>
                </a:ext>
              </a:extLst>
            </p:cNvPr>
            <p:cNvSpPr/>
            <p:nvPr/>
          </p:nvSpPr>
          <p:spPr>
            <a:xfrm>
              <a:off x="7536603" y="5520598"/>
              <a:ext cx="327602" cy="1198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3F6DCF9-C050-4967-A958-28AF2F337BDD}"/>
                </a:ext>
              </a:extLst>
            </p:cNvPr>
            <p:cNvSpPr/>
            <p:nvPr/>
          </p:nvSpPr>
          <p:spPr>
            <a:xfrm rot="1143016">
              <a:off x="7432122" y="5490890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D09B8D9-3A48-49E4-9D21-45990F13BEC0}"/>
                </a:ext>
              </a:extLst>
            </p:cNvPr>
            <p:cNvSpPr/>
            <p:nvPr/>
          </p:nvSpPr>
          <p:spPr>
            <a:xfrm rot="1143016">
              <a:off x="7818392" y="5624155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4662230-7DE6-4F1E-8DCE-3FEE8E76EB40}"/>
              </a:ext>
            </a:extLst>
          </p:cNvPr>
          <p:cNvGrpSpPr/>
          <p:nvPr/>
        </p:nvGrpSpPr>
        <p:grpSpPr>
          <a:xfrm>
            <a:off x="5526200" y="6013441"/>
            <a:ext cx="480035" cy="434516"/>
            <a:chOff x="5526200" y="6013441"/>
            <a:chExt cx="480035" cy="434516"/>
          </a:xfrm>
        </p:grpSpPr>
        <p:sp>
          <p:nvSpPr>
            <p:cNvPr id="61" name="Straight Connector 60">
              <a:extLst>
                <a:ext uri="{FF2B5EF4-FFF2-40B4-BE49-F238E27FC236}">
                  <a16:creationId xmlns:a16="http://schemas.microsoft.com/office/drawing/2014/main" id="{5740D932-911E-44BB-8128-AB7868F56D51}"/>
                </a:ext>
              </a:extLst>
            </p:cNvPr>
            <p:cNvSpPr/>
            <p:nvPr/>
          </p:nvSpPr>
          <p:spPr>
            <a:xfrm flipV="1">
              <a:off x="5740200" y="6069604"/>
              <a:ext cx="204843" cy="1803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2" name="Straight Connector 61">
              <a:extLst>
                <a:ext uri="{FF2B5EF4-FFF2-40B4-BE49-F238E27FC236}">
                  <a16:creationId xmlns:a16="http://schemas.microsoft.com/office/drawing/2014/main" id="{D26EACA1-DD19-42F1-B7B1-642B7F810A32}"/>
                </a:ext>
              </a:extLst>
            </p:cNvPr>
            <p:cNvSpPr/>
            <p:nvPr/>
          </p:nvSpPr>
          <p:spPr>
            <a:xfrm flipV="1">
              <a:off x="5740200" y="6078236"/>
              <a:ext cx="266035" cy="2257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3" name="Straight Connector 62">
              <a:extLst>
                <a:ext uri="{FF2B5EF4-FFF2-40B4-BE49-F238E27FC236}">
                  <a16:creationId xmlns:a16="http://schemas.microsoft.com/office/drawing/2014/main" id="{EF4AE4BE-8637-4CA6-8292-F0CA4BC04A20}"/>
                </a:ext>
              </a:extLst>
            </p:cNvPr>
            <p:cNvSpPr/>
            <p:nvPr/>
          </p:nvSpPr>
          <p:spPr>
            <a:xfrm flipV="1">
              <a:off x="5669280" y="6013441"/>
              <a:ext cx="266035" cy="2257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F94F959-511B-4CF8-BF9F-00B99CE22FFE}"/>
                </a:ext>
              </a:extLst>
            </p:cNvPr>
            <p:cNvSpPr/>
            <p:nvPr/>
          </p:nvSpPr>
          <p:spPr>
            <a:xfrm rot="2480987">
              <a:off x="5526200" y="6311520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F8215ED-B578-4320-AFE7-8B8103A4719C}"/>
                </a:ext>
              </a:extLst>
            </p:cNvPr>
            <p:cNvSpPr/>
            <p:nvPr/>
          </p:nvSpPr>
          <p:spPr>
            <a:xfrm rot="2480987">
              <a:off x="5832889" y="6041644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DE924DB-65C7-4EF7-AC40-04A28A67191D}"/>
              </a:ext>
            </a:extLst>
          </p:cNvPr>
          <p:cNvGrpSpPr/>
          <p:nvPr/>
        </p:nvGrpSpPr>
        <p:grpSpPr>
          <a:xfrm>
            <a:off x="5851594" y="5163206"/>
            <a:ext cx="235860" cy="533168"/>
            <a:chOff x="5851594" y="5163206"/>
            <a:chExt cx="235860" cy="533168"/>
          </a:xfrm>
        </p:grpSpPr>
        <p:sp>
          <p:nvSpPr>
            <p:cNvPr id="67" name="Straight Connector 66">
              <a:extLst>
                <a:ext uri="{FF2B5EF4-FFF2-40B4-BE49-F238E27FC236}">
                  <a16:creationId xmlns:a16="http://schemas.microsoft.com/office/drawing/2014/main" id="{1B7B0D8B-3C03-49FC-8A17-8A0C1F800E98}"/>
                </a:ext>
              </a:extLst>
            </p:cNvPr>
            <p:cNvSpPr/>
            <p:nvPr/>
          </p:nvSpPr>
          <p:spPr>
            <a:xfrm>
              <a:off x="5929563" y="5299204"/>
              <a:ext cx="65882" cy="2649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8" name="Straight Connector 67">
              <a:extLst>
                <a:ext uri="{FF2B5EF4-FFF2-40B4-BE49-F238E27FC236}">
                  <a16:creationId xmlns:a16="http://schemas.microsoft.com/office/drawing/2014/main" id="{5BDFE589-5353-4D84-AA2B-0E06BD2C285A}"/>
                </a:ext>
              </a:extLst>
            </p:cNvPr>
            <p:cNvSpPr/>
            <p:nvPr/>
          </p:nvSpPr>
          <p:spPr>
            <a:xfrm>
              <a:off x="5881676" y="5274003"/>
              <a:ext cx="78482" cy="339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9" name="Straight Connector 68">
              <a:extLst>
                <a:ext uri="{FF2B5EF4-FFF2-40B4-BE49-F238E27FC236}">
                  <a16:creationId xmlns:a16="http://schemas.microsoft.com/office/drawing/2014/main" id="{3B6F776E-3DC7-40D8-80B6-5105E36BE4B9}"/>
                </a:ext>
              </a:extLst>
            </p:cNvPr>
            <p:cNvSpPr/>
            <p:nvPr/>
          </p:nvSpPr>
          <p:spPr>
            <a:xfrm>
              <a:off x="5971681" y="5241240"/>
              <a:ext cx="78482" cy="339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B724BD6-E233-4767-AD28-DD05D1524484}"/>
                </a:ext>
              </a:extLst>
            </p:cNvPr>
            <p:cNvSpPr/>
            <p:nvPr/>
          </p:nvSpPr>
          <p:spPr>
            <a:xfrm rot="4559999">
              <a:off x="5851594" y="5163206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290FD44-CACC-4CC9-91A1-77C668D0E595}"/>
                </a:ext>
              </a:extLst>
            </p:cNvPr>
            <p:cNvSpPr/>
            <p:nvPr/>
          </p:nvSpPr>
          <p:spPr>
            <a:xfrm rot="4559999">
              <a:off x="5950834" y="5559754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62A3B3-4B13-4E6D-A75F-047774A25282}"/>
              </a:ext>
            </a:extLst>
          </p:cNvPr>
          <p:cNvGrpSpPr/>
          <p:nvPr/>
        </p:nvGrpSpPr>
        <p:grpSpPr>
          <a:xfrm>
            <a:off x="8414974" y="5577819"/>
            <a:ext cx="274394" cy="521647"/>
            <a:chOff x="8414974" y="5577819"/>
            <a:chExt cx="274394" cy="521647"/>
          </a:xfrm>
        </p:grpSpPr>
        <p:sp>
          <p:nvSpPr>
            <p:cNvPr id="73" name="Straight Connector 72">
              <a:extLst>
                <a:ext uri="{FF2B5EF4-FFF2-40B4-BE49-F238E27FC236}">
                  <a16:creationId xmlns:a16="http://schemas.microsoft.com/office/drawing/2014/main" id="{E5A7F6A6-1216-454E-B014-CF3071D4A5CC}"/>
                </a:ext>
              </a:extLst>
            </p:cNvPr>
            <p:cNvSpPr/>
            <p:nvPr/>
          </p:nvSpPr>
          <p:spPr>
            <a:xfrm flipH="1">
              <a:off x="8499604" y="5707803"/>
              <a:ext cx="92162" cy="2570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4" name="Straight Connector 73">
              <a:extLst>
                <a:ext uri="{FF2B5EF4-FFF2-40B4-BE49-F238E27FC236}">
                  <a16:creationId xmlns:a16="http://schemas.microsoft.com/office/drawing/2014/main" id="{68C75DED-3287-4750-B42C-0161B1EB4558}"/>
                </a:ext>
              </a:extLst>
            </p:cNvPr>
            <p:cNvSpPr/>
            <p:nvPr/>
          </p:nvSpPr>
          <p:spPr>
            <a:xfrm flipH="1">
              <a:off x="8441996" y="5660282"/>
              <a:ext cx="123480" cy="326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5" name="Straight Connector 74">
              <a:extLst>
                <a:ext uri="{FF2B5EF4-FFF2-40B4-BE49-F238E27FC236}">
                  <a16:creationId xmlns:a16="http://schemas.microsoft.com/office/drawing/2014/main" id="{4227C187-9C28-4C44-96EE-CB840914F723}"/>
                </a:ext>
              </a:extLst>
            </p:cNvPr>
            <p:cNvSpPr/>
            <p:nvPr/>
          </p:nvSpPr>
          <p:spPr>
            <a:xfrm flipH="1">
              <a:off x="8535238" y="5682959"/>
              <a:ext cx="123480" cy="326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E633CF-F50E-4601-8D2E-0751E2CD810F}"/>
                </a:ext>
              </a:extLst>
            </p:cNvPr>
            <p:cNvSpPr/>
            <p:nvPr/>
          </p:nvSpPr>
          <p:spPr>
            <a:xfrm rot="6583216">
              <a:off x="8552931" y="5577819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FFC3CB3-FDFC-4A9E-BDEF-404727C5C1BF}"/>
                </a:ext>
              </a:extLst>
            </p:cNvPr>
            <p:cNvSpPr/>
            <p:nvPr/>
          </p:nvSpPr>
          <p:spPr>
            <a:xfrm rot="6583216">
              <a:off x="8414791" y="5962846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756B8C-B906-4833-BB57-FB875F666B3F}"/>
              </a:ext>
            </a:extLst>
          </p:cNvPr>
          <p:cNvGrpSpPr/>
          <p:nvPr/>
        </p:nvGrpSpPr>
        <p:grpSpPr>
          <a:xfrm>
            <a:off x="7117891" y="4762352"/>
            <a:ext cx="543601" cy="174942"/>
            <a:chOff x="7117891" y="4762352"/>
            <a:chExt cx="543601" cy="174942"/>
          </a:xfrm>
        </p:grpSpPr>
        <p:sp>
          <p:nvSpPr>
            <p:cNvPr id="79" name="Straight Connector 78">
              <a:extLst>
                <a:ext uri="{FF2B5EF4-FFF2-40B4-BE49-F238E27FC236}">
                  <a16:creationId xmlns:a16="http://schemas.microsoft.com/office/drawing/2014/main" id="{47AF0415-336C-4FFD-BE31-57CA4F85C2C8}"/>
                </a:ext>
              </a:extLst>
            </p:cNvPr>
            <p:cNvSpPr/>
            <p:nvPr/>
          </p:nvSpPr>
          <p:spPr>
            <a:xfrm flipH="1" flipV="1">
              <a:off x="7267322" y="4817159"/>
              <a:ext cx="271796" cy="25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0" name="Straight Connector 79">
              <a:extLst>
                <a:ext uri="{FF2B5EF4-FFF2-40B4-BE49-F238E27FC236}">
                  <a16:creationId xmlns:a16="http://schemas.microsoft.com/office/drawing/2014/main" id="{ADA2EE41-CFA8-417D-AC8C-2F3B1E1BEC06}"/>
                </a:ext>
              </a:extLst>
            </p:cNvPr>
            <p:cNvSpPr/>
            <p:nvPr/>
          </p:nvSpPr>
          <p:spPr>
            <a:xfrm flipH="1" flipV="1">
              <a:off x="7232035" y="4766758"/>
              <a:ext cx="346676" cy="39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1" name="Straight Connector 80">
              <a:extLst>
                <a:ext uri="{FF2B5EF4-FFF2-40B4-BE49-F238E27FC236}">
                  <a16:creationId xmlns:a16="http://schemas.microsoft.com/office/drawing/2014/main" id="{B23AFF9D-B9C6-404D-B5CD-614D9ED57C2F}"/>
                </a:ext>
              </a:extLst>
            </p:cNvPr>
            <p:cNvSpPr/>
            <p:nvPr/>
          </p:nvSpPr>
          <p:spPr>
            <a:xfrm flipH="1" flipV="1">
              <a:off x="7233123" y="4862879"/>
              <a:ext cx="346676" cy="39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E953C1F-467E-4C6B-B687-FFDB48A42EEA}"/>
                </a:ext>
              </a:extLst>
            </p:cNvPr>
            <p:cNvSpPr/>
            <p:nvPr/>
          </p:nvSpPr>
          <p:spPr>
            <a:xfrm rot="10475399">
              <a:off x="7525055" y="4800857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D726231-32B3-4BB5-AFF9-FEEB086DE72B}"/>
                </a:ext>
              </a:extLst>
            </p:cNvPr>
            <p:cNvSpPr/>
            <p:nvPr/>
          </p:nvSpPr>
          <p:spPr>
            <a:xfrm rot="10475399">
              <a:off x="7117891" y="4762352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F5D351F-2AD4-4474-BE5F-92F8E111572D}"/>
              </a:ext>
            </a:extLst>
          </p:cNvPr>
          <p:cNvGrpSpPr/>
          <p:nvPr/>
        </p:nvGrpSpPr>
        <p:grpSpPr>
          <a:xfrm>
            <a:off x="7224590" y="5107421"/>
            <a:ext cx="464734" cy="381122"/>
            <a:chOff x="7224590" y="5107421"/>
            <a:chExt cx="464734" cy="381122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CF6A083-235C-4F31-9407-742C9A25AA34}"/>
                </a:ext>
              </a:extLst>
            </p:cNvPr>
            <p:cNvSpPr/>
            <p:nvPr/>
          </p:nvSpPr>
          <p:spPr>
            <a:xfrm rot="8596189">
              <a:off x="7552887" y="5352106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14DD3D0-B153-4F23-B4A3-BC48332F282D}"/>
                </a:ext>
              </a:extLst>
            </p:cNvPr>
            <p:cNvSpPr/>
            <p:nvPr/>
          </p:nvSpPr>
          <p:spPr>
            <a:xfrm rot="8596189">
              <a:off x="7224590" y="5107421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7" name="Straight Connector 86">
              <a:extLst>
                <a:ext uri="{FF2B5EF4-FFF2-40B4-BE49-F238E27FC236}">
                  <a16:creationId xmlns:a16="http://schemas.microsoft.com/office/drawing/2014/main" id="{A8C55400-B286-4D88-95DE-E047C52ECC49}"/>
                </a:ext>
              </a:extLst>
            </p:cNvPr>
            <p:cNvSpPr/>
            <p:nvPr/>
          </p:nvSpPr>
          <p:spPr>
            <a:xfrm flipH="1" flipV="1">
              <a:off x="7420319" y="5146197"/>
              <a:ext cx="218879" cy="1634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8" name="Straight Connector 87">
              <a:extLst>
                <a:ext uri="{FF2B5EF4-FFF2-40B4-BE49-F238E27FC236}">
                  <a16:creationId xmlns:a16="http://schemas.microsoft.com/office/drawing/2014/main" id="{1EA31B94-33D8-4502-B739-81984A9AB238}"/>
                </a:ext>
              </a:extLst>
            </p:cNvPr>
            <p:cNvSpPr/>
            <p:nvPr/>
          </p:nvSpPr>
          <p:spPr>
            <a:xfrm flipH="1" flipV="1">
              <a:off x="7444797" y="5113800"/>
              <a:ext cx="218879" cy="1634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C01A710-2D4C-4753-8174-CDC6CF9D036A}"/>
              </a:ext>
            </a:extLst>
          </p:cNvPr>
          <p:cNvSpPr/>
          <p:nvPr/>
        </p:nvSpPr>
        <p:spPr>
          <a:xfrm rot="1202386">
            <a:off x="5486610" y="5303401"/>
            <a:ext cx="182880" cy="1828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FFCC00"/>
          </a:solidFill>
          <a:ln w="0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24FAE5BA-B5DB-4246-B077-B4DCADE3BE70}"/>
              </a:ext>
            </a:extLst>
          </p:cNvPr>
          <p:cNvSpPr/>
          <p:nvPr/>
        </p:nvSpPr>
        <p:spPr>
          <a:xfrm rot="1202386">
            <a:off x="7955124" y="5852397"/>
            <a:ext cx="182880" cy="1828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FFCC00"/>
          </a:solidFill>
          <a:ln w="0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4C228529-0E54-4A3A-991C-92B440CB01DD}"/>
              </a:ext>
            </a:extLst>
          </p:cNvPr>
          <p:cNvSpPr/>
          <p:nvPr/>
        </p:nvSpPr>
        <p:spPr>
          <a:xfrm rot="1202386">
            <a:off x="6949650" y="5120521"/>
            <a:ext cx="182880" cy="1828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FFCC00"/>
          </a:solidFill>
          <a:ln w="0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93614A3-7C5E-46B4-90CB-6C3C7C153DA8}"/>
              </a:ext>
            </a:extLst>
          </p:cNvPr>
          <p:cNvGrpSpPr/>
          <p:nvPr/>
        </p:nvGrpSpPr>
        <p:grpSpPr>
          <a:xfrm>
            <a:off x="4903852" y="5950093"/>
            <a:ext cx="498218" cy="328252"/>
            <a:chOff x="4903852" y="5950093"/>
            <a:chExt cx="498218" cy="328252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EAEADC9-5F6B-42B0-89FB-669CCCA5B6C5}"/>
                </a:ext>
              </a:extLst>
            </p:cNvPr>
            <p:cNvSpPr/>
            <p:nvPr/>
          </p:nvSpPr>
          <p:spPr>
            <a:xfrm rot="1680611">
              <a:off x="4903852" y="6141908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1EBE069-B3CC-4623-9178-7AD2277BDE82}"/>
                </a:ext>
              </a:extLst>
            </p:cNvPr>
            <p:cNvSpPr/>
            <p:nvPr/>
          </p:nvSpPr>
          <p:spPr>
            <a:xfrm rot="1680611">
              <a:off x="5265267" y="5950093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5" name="Straight Connector 94">
              <a:extLst>
                <a:ext uri="{FF2B5EF4-FFF2-40B4-BE49-F238E27FC236}">
                  <a16:creationId xmlns:a16="http://schemas.microsoft.com/office/drawing/2014/main" id="{DF651CC7-ED74-4E28-89CB-B2DC2FB5EF4E}"/>
                </a:ext>
              </a:extLst>
            </p:cNvPr>
            <p:cNvSpPr/>
            <p:nvPr/>
          </p:nvSpPr>
          <p:spPr>
            <a:xfrm flipV="1">
              <a:off x="5089678" y="5973116"/>
              <a:ext cx="241200" cy="128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6" name="Straight Connector 95">
              <a:extLst>
                <a:ext uri="{FF2B5EF4-FFF2-40B4-BE49-F238E27FC236}">
                  <a16:creationId xmlns:a16="http://schemas.microsoft.com/office/drawing/2014/main" id="{0CBD71D8-1306-4FD6-BB3C-56CD1B74CD63}"/>
                </a:ext>
              </a:extLst>
            </p:cNvPr>
            <p:cNvSpPr/>
            <p:nvPr/>
          </p:nvSpPr>
          <p:spPr>
            <a:xfrm flipV="1">
              <a:off x="5108761" y="6009116"/>
              <a:ext cx="241200" cy="128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4A7BC3D-A889-4521-B8CC-6AF9C6C45DAC}"/>
              </a:ext>
            </a:extLst>
          </p:cNvPr>
          <p:cNvGrpSpPr/>
          <p:nvPr/>
        </p:nvGrpSpPr>
        <p:grpSpPr>
          <a:xfrm>
            <a:off x="5192821" y="4906854"/>
            <a:ext cx="528833" cy="252282"/>
            <a:chOff x="5192821" y="4906854"/>
            <a:chExt cx="528833" cy="252282"/>
          </a:xfrm>
        </p:grpSpPr>
        <p:sp>
          <p:nvSpPr>
            <p:cNvPr id="98" name="Straight Connector 97">
              <a:extLst>
                <a:ext uri="{FF2B5EF4-FFF2-40B4-BE49-F238E27FC236}">
                  <a16:creationId xmlns:a16="http://schemas.microsoft.com/office/drawing/2014/main" id="{AB3D9CCA-1041-4B13-B031-3367F08BE37F}"/>
                </a:ext>
              </a:extLst>
            </p:cNvPr>
            <p:cNvSpPr/>
            <p:nvPr/>
          </p:nvSpPr>
          <p:spPr>
            <a:xfrm flipV="1">
              <a:off x="5366878" y="4962238"/>
              <a:ext cx="261719" cy="77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9" name="Straight Connector 98">
              <a:extLst>
                <a:ext uri="{FF2B5EF4-FFF2-40B4-BE49-F238E27FC236}">
                  <a16:creationId xmlns:a16="http://schemas.microsoft.com/office/drawing/2014/main" id="{A00FFE1A-CCE4-45B2-9F00-1398400082BF}"/>
                </a:ext>
              </a:extLst>
            </p:cNvPr>
            <p:cNvSpPr/>
            <p:nvPr/>
          </p:nvSpPr>
          <p:spPr>
            <a:xfrm flipV="1">
              <a:off x="5343835" y="4995723"/>
              <a:ext cx="336243" cy="9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0" name="Straight Connector 99">
              <a:extLst>
                <a:ext uri="{FF2B5EF4-FFF2-40B4-BE49-F238E27FC236}">
                  <a16:creationId xmlns:a16="http://schemas.microsoft.com/office/drawing/2014/main" id="{BD2E2A2A-0405-4D7C-88BD-AFE51FABB782}"/>
                </a:ext>
              </a:extLst>
            </p:cNvPr>
            <p:cNvSpPr/>
            <p:nvPr/>
          </p:nvSpPr>
          <p:spPr>
            <a:xfrm flipV="1">
              <a:off x="5307122" y="4907155"/>
              <a:ext cx="336243" cy="928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66FF6F2-9768-46DB-B257-BB55E2112420}"/>
                </a:ext>
              </a:extLst>
            </p:cNvPr>
            <p:cNvSpPr/>
            <p:nvPr/>
          </p:nvSpPr>
          <p:spPr>
            <a:xfrm rot="988215">
              <a:off x="5192821" y="5022699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E78E5FD-52C1-4845-87C4-9EA5FD6AB4CA}"/>
                </a:ext>
              </a:extLst>
            </p:cNvPr>
            <p:cNvSpPr/>
            <p:nvPr/>
          </p:nvSpPr>
          <p:spPr>
            <a:xfrm rot="988215">
              <a:off x="5584851" y="4906854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49309D4-65B7-4334-8D52-9D10BF06CAB6}"/>
              </a:ext>
            </a:extLst>
          </p:cNvPr>
          <p:cNvGrpSpPr/>
          <p:nvPr/>
        </p:nvGrpSpPr>
        <p:grpSpPr>
          <a:xfrm>
            <a:off x="6291848" y="5574704"/>
            <a:ext cx="944657" cy="271046"/>
            <a:chOff x="6291848" y="5574704"/>
            <a:chExt cx="944657" cy="271046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BBBFF96-7AB9-438E-A821-11549FD41E71}"/>
                </a:ext>
              </a:extLst>
            </p:cNvPr>
            <p:cNvSpPr/>
            <p:nvPr/>
          </p:nvSpPr>
          <p:spPr>
            <a:xfrm rot="582011">
              <a:off x="6291848" y="5709313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5" name="Straight Connector 104">
              <a:extLst>
                <a:ext uri="{FF2B5EF4-FFF2-40B4-BE49-F238E27FC236}">
                  <a16:creationId xmlns:a16="http://schemas.microsoft.com/office/drawing/2014/main" id="{39FC8BFD-4384-4CA3-9DC6-6C98F7E16314}"/>
                </a:ext>
              </a:extLst>
            </p:cNvPr>
            <p:cNvSpPr/>
            <p:nvPr/>
          </p:nvSpPr>
          <p:spPr>
            <a:xfrm flipV="1">
              <a:off x="6447598" y="5682959"/>
              <a:ext cx="268915" cy="460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6" name="Straight Connector 105">
              <a:extLst>
                <a:ext uri="{FF2B5EF4-FFF2-40B4-BE49-F238E27FC236}">
                  <a16:creationId xmlns:a16="http://schemas.microsoft.com/office/drawing/2014/main" id="{25AB9A65-3959-49FB-92E5-7F62ED4911EC}"/>
                </a:ext>
              </a:extLst>
            </p:cNvPr>
            <p:cNvSpPr/>
            <p:nvPr/>
          </p:nvSpPr>
          <p:spPr>
            <a:xfrm flipV="1">
              <a:off x="6454438" y="5723284"/>
              <a:ext cx="268925" cy="460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3A8DD27-3F92-4488-B8AC-B2A61B9BEC04}"/>
                </a:ext>
              </a:extLst>
            </p:cNvPr>
            <p:cNvSpPr/>
            <p:nvPr/>
          </p:nvSpPr>
          <p:spPr>
            <a:xfrm rot="582011">
              <a:off x="7099702" y="5574704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8" name="Straight Connector 107">
              <a:extLst>
                <a:ext uri="{FF2B5EF4-FFF2-40B4-BE49-F238E27FC236}">
                  <a16:creationId xmlns:a16="http://schemas.microsoft.com/office/drawing/2014/main" id="{7187EFE4-8CDB-42C5-A4DA-8BCF10861763}"/>
                </a:ext>
              </a:extLst>
            </p:cNvPr>
            <p:cNvSpPr/>
            <p:nvPr/>
          </p:nvSpPr>
          <p:spPr>
            <a:xfrm flipV="1">
              <a:off x="6852239" y="5617076"/>
              <a:ext cx="268915" cy="460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9" name="Straight Connector 108">
              <a:extLst>
                <a:ext uri="{FF2B5EF4-FFF2-40B4-BE49-F238E27FC236}">
                  <a16:creationId xmlns:a16="http://schemas.microsoft.com/office/drawing/2014/main" id="{6AFDC79C-5AD5-4302-9D51-7B1F54110E4B}"/>
                </a:ext>
              </a:extLst>
            </p:cNvPr>
            <p:cNvSpPr/>
            <p:nvPr/>
          </p:nvSpPr>
          <p:spPr>
            <a:xfrm flipV="1">
              <a:off x="6859078" y="5657401"/>
              <a:ext cx="268915" cy="460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8997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7F684D6-9F47-4DB9-BE62-4083FC07427A}"/>
                </a:ext>
              </a:extLst>
            </p:cNvPr>
            <p:cNvSpPr/>
            <p:nvPr/>
          </p:nvSpPr>
          <p:spPr>
            <a:xfrm rot="582011">
              <a:off x="6658039" y="5629413"/>
              <a:ext cx="183236" cy="18288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111" name="Title 110">
            <a:extLst>
              <a:ext uri="{FF2B5EF4-FFF2-40B4-BE49-F238E27FC236}">
                <a16:creationId xmlns:a16="http://schemas.microsoft.com/office/drawing/2014/main" id="{5505040A-2B7F-4C6A-81B4-0F63AC87E8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4607140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OTÁZKA </a:t>
            </a:r>
            <a:r>
              <a:rPr lang="en-US" sz="2400" b="1">
                <a:solidFill>
                  <a:srgbClr val="999999"/>
                </a:solidFill>
              </a:rPr>
              <a:t>ATÓM</a:t>
            </a:r>
            <a:r>
              <a:rPr lang="cs-CZ" sz="2400" b="1">
                <a:solidFill>
                  <a:srgbClr val="999999"/>
                </a:solidFill>
              </a:rPr>
              <a:t>U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E24B4D1-EE78-412B-A01D-0EAD84793FEA}"/>
              </a:ext>
            </a:extLst>
          </p:cNvPr>
          <p:cNvSpPr/>
          <p:nvPr/>
        </p:nvSpPr>
        <p:spPr>
          <a:xfrm>
            <a:off x="640080" y="1005840"/>
            <a:ext cx="4437363" cy="4751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>
              <a:lnSpc>
                <a:spcPct val="102000"/>
              </a:lnSpc>
              <a:spcAft>
                <a:spcPts val="72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Objavy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fyzike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plynov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(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Avogadrov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zákon) a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kvapalín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(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Brownov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pohyb) </a:t>
            </a:r>
            <a:r>
              <a:rPr lang="cs-CZ" sz="3000" kern="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najviac</a:t>
            </a:r>
            <a:r>
              <a:rPr lang="cs-CZ" sz="3000" kern="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potvrdili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myšlienok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atómovej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teórie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</a:t>
            </a:r>
            <a:endParaRPr lang="el-GR" sz="3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Vpravo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môžete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vidieť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"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Brownov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" pohyb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prachovej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častice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ktorá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sa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zráža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s molekulami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kvapaliny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(z knihy J.B.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Perrina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Les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Atomes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).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B05F94F-167E-4490-B68F-3D567F5D38F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8842194">
            <a:off x="4742544" y="540952"/>
            <a:ext cx="3535920" cy="48725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CA3AAA-7217-40F0-9409-A060BD6245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4906889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OTÁZKA </a:t>
            </a:r>
            <a:r>
              <a:rPr lang="en-US" sz="2400" b="1">
                <a:solidFill>
                  <a:srgbClr val="999999"/>
                </a:solidFill>
              </a:rPr>
              <a:t>ATÓM</a:t>
            </a:r>
            <a:r>
              <a:rPr lang="cs-CZ" sz="2400" b="1">
                <a:solidFill>
                  <a:srgbClr val="999999"/>
                </a:solidFill>
              </a:rPr>
              <a:t>U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F0D2441-6A36-4636-820A-10095FDF7BC8}"/>
              </a:ext>
            </a:extLst>
          </p:cNvPr>
          <p:cNvSpPr/>
          <p:nvPr/>
        </p:nvSpPr>
        <p:spPr>
          <a:xfrm>
            <a:off x="640080" y="944639"/>
            <a:ext cx="8229600" cy="1828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…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koncom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19.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storočia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objavenie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rôznych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žiarení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vyžarujúcich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z hmoty ukázalo, že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atómy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nie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sú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najmenšie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prvky hmoty.</a:t>
            </a:r>
            <a:endParaRPr lang="el-GR" sz="3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792E08-1BD9-477D-86DD-3088B979736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32282" y="2967474"/>
            <a:ext cx="6729837" cy="34333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BAF99A-4993-4864-8AC7-F3B791654A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5050907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OTÁZKA </a:t>
            </a:r>
            <a:r>
              <a:rPr lang="en-US" sz="2400" b="1">
                <a:solidFill>
                  <a:srgbClr val="999999"/>
                </a:solidFill>
              </a:rPr>
              <a:t>ATÓM</a:t>
            </a:r>
            <a:r>
              <a:rPr lang="cs-CZ" sz="2400" b="1">
                <a:solidFill>
                  <a:srgbClr val="999999"/>
                </a:solidFill>
              </a:rPr>
              <a:t>U</a:t>
            </a:r>
            <a:endParaRPr lang="en-US" sz="2400" b="1">
              <a:solidFill>
                <a:srgbClr val="999999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1BA470-6BFE-484C-BE98-6FEE4AD0F9D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079" y="5189759"/>
            <a:ext cx="1920240" cy="97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C9958C1-E1DA-4ECE-AC6D-E00869FA8B39}"/>
              </a:ext>
            </a:extLst>
          </p:cNvPr>
          <p:cNvSpPr/>
          <p:nvPr/>
        </p:nvSpPr>
        <p:spPr>
          <a:xfrm>
            <a:off x="457529" y="764703"/>
            <a:ext cx="8434955" cy="4288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 roku </a:t>
            </a:r>
            <a:r>
              <a:rPr lang="cs-CZ" sz="3000" b="1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1897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viedli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elektromagnetické experimenty vykonávané </a:t>
            </a:r>
            <a:r>
              <a:rPr lang="cs-CZ" sz="3000" b="1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J. </a:t>
            </a:r>
            <a:r>
              <a:rPr lang="cs-CZ" sz="3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Thomsonom</a:t>
            </a:r>
            <a:r>
              <a:rPr lang="cs-CZ" sz="3000" b="1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objaveniu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katódových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lúčov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Tieto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lúče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sa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skladali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z častíc,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ktoré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boli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1800krát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menšie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ako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tie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najmenšie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dovtedy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známe. Nová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častica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ktorá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bola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neskôr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nazvaná "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elektrón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", bola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súčasťou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3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atómu</a:t>
            </a:r>
            <a:r>
              <a:rPr lang="cs-CZ" sz="3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</a:t>
            </a:r>
            <a:endParaRPr lang="el-GR" sz="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Viď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nižšie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katódové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lúče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(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znázornené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modrou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farbou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) v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Crooksovej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trubici, </a:t>
            </a:r>
            <a:r>
              <a:rPr lang="cs-CZ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ktorú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modifikoval Thomson.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4C78282-0746-402B-B168-69E27BC4423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91202" y="4886279"/>
            <a:ext cx="5884557" cy="16840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3B69318-7289-4EFE-804B-204E2A075E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5338934" cy="380884"/>
          </a:xfrm>
        </p:spPr>
        <p:txBody>
          <a:bodyPr lIns="0" tIns="0" rIns="0" bIns="0" anchor="ctr"/>
          <a:lstStyle/>
          <a:p>
            <a:pPr lvl="0"/>
            <a:r>
              <a:rPr lang="cs-CZ" sz="2400" b="1">
                <a:solidFill>
                  <a:srgbClr val="999999"/>
                </a:solidFill>
              </a:rPr>
              <a:t>OTÁZKA </a:t>
            </a:r>
            <a:r>
              <a:rPr lang="en-US" sz="2400" b="1">
                <a:solidFill>
                  <a:srgbClr val="999999"/>
                </a:solidFill>
              </a:rPr>
              <a:t>ATÓM</a:t>
            </a:r>
            <a:r>
              <a:rPr lang="cs-CZ" sz="2400" b="1">
                <a:solidFill>
                  <a:srgbClr val="999999"/>
                </a:solidFill>
              </a:rPr>
              <a:t>U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6595</TotalTime>
  <Words>886</Words>
  <Application>Microsoft Office PowerPoint</Application>
  <PresentationFormat>Širokouhlá</PresentationFormat>
  <Paragraphs>105</Paragraphs>
  <Slides>20</Slides>
  <Notes>20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5" baseType="lpstr">
      <vt:lpstr>Microsoft YaHei</vt:lpstr>
      <vt:lpstr>Arial</vt:lpstr>
      <vt:lpstr>Calibri</vt:lpstr>
      <vt:lpstr>Times New Roman</vt:lpstr>
      <vt:lpstr>Title1</vt:lpstr>
      <vt:lpstr>OTÁZKA ATÓMU </vt:lpstr>
      <vt:lpstr>OTÁZKA ATÓMU</vt:lpstr>
      <vt:lpstr>OTÁZKA ATÓMU</vt:lpstr>
      <vt:lpstr>OTÁZKA ATÓMU</vt:lpstr>
      <vt:lpstr>OTÁZKA ATÓMU</vt:lpstr>
      <vt:lpstr>OTÁZKA ATÓMU</vt:lpstr>
      <vt:lpstr>OTÁZKA ATÓMU</vt:lpstr>
      <vt:lpstr>OTÁZKA ATÓMU</vt:lpstr>
      <vt:lpstr>OTÁZKA ATÓMU</vt:lpstr>
      <vt:lpstr>OTÁZKA ATÓMU</vt:lpstr>
      <vt:lpstr>OTÁZKA ATÓMU</vt:lpstr>
      <vt:lpstr>OTÁZKA ATÓMU</vt:lpstr>
      <vt:lpstr>Prezentácia programu PowerPoint</vt:lpstr>
      <vt:lpstr>ŠTRUKTÚRA ATÓMU</vt:lpstr>
      <vt:lpstr>ŠTRUKTÚRA ATÓMU</vt:lpstr>
      <vt:lpstr>ŠTRUKTÚRA ATÓMU</vt:lpstr>
      <vt:lpstr>ŠTRUKTÚRA ATÓMU</vt:lpstr>
      <vt:lpstr>ŠTRUKTÚRA ATÓMU</vt:lpstr>
      <vt:lpstr>ŠTRUKTÚRA ATÓMU</vt:lpstr>
      <vt:lpstr>ŠTRUKTÚRA ATÓMU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QUEST OF THE ATOM</dc:title>
  <dc:creator>Mata-PC</dc:creator>
  <cp:lastModifiedBy>Zuzana Palková</cp:lastModifiedBy>
  <cp:revision>84</cp:revision>
  <dcterms:created xsi:type="dcterms:W3CDTF">2017-10-05T11:34:12Z</dcterms:created>
  <dcterms:modified xsi:type="dcterms:W3CDTF">2018-11-06T21:30:54Z</dcterms:modified>
</cp:coreProperties>
</file>