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3" r:id="rId7"/>
    <p:sldId id="25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ciano Seta" initials="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97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8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39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11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13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13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52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6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paceplace.nasa.gov/what-is-gravity/en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yperphysics.phy-astr.gsu.edu/hbase/mass.html" TargetMode="External"/><Relationship Id="rId4" Type="http://schemas.openxmlformats.org/officeDocument/2006/relationships/hyperlink" Target="http://www.thunderboltkids.co.za/Grade4/04-earth-and-beyond/chapter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Course Name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29C1AF"/>
                </a:solidFill>
              </a:rPr>
              <a:t>Gravità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GB" sz="3000" dirty="0" err="1" smtClean="0"/>
              <a:t>Perchè</a:t>
            </a:r>
            <a:r>
              <a:rPr lang="en-GB" sz="3000" dirty="0" smtClean="0"/>
              <a:t> </a:t>
            </a:r>
            <a:r>
              <a:rPr lang="en-GB" sz="3000" dirty="0" err="1" smtClean="0"/>
              <a:t>quando</a:t>
            </a:r>
            <a:r>
              <a:rPr lang="en-GB" sz="3000" dirty="0" smtClean="0"/>
              <a:t> </a:t>
            </a:r>
            <a:r>
              <a:rPr lang="en-GB" sz="3000" dirty="0" err="1" smtClean="0"/>
              <a:t>fai</a:t>
            </a:r>
            <a:r>
              <a:rPr lang="en-GB" sz="3000" dirty="0" smtClean="0"/>
              <a:t> un </a:t>
            </a:r>
            <a:r>
              <a:rPr lang="en-GB" sz="3000" dirty="0" err="1" smtClean="0"/>
              <a:t>salto</a:t>
            </a:r>
            <a:r>
              <a:rPr lang="en-GB" sz="3000" dirty="0" smtClean="0"/>
              <a:t> </a:t>
            </a:r>
            <a:r>
              <a:rPr lang="en-GB" sz="3000" dirty="0" err="1" smtClean="0"/>
              <a:t>anzichè</a:t>
            </a:r>
            <a:r>
              <a:rPr lang="en-GB" sz="3000" dirty="0" smtClean="0"/>
              <a:t> </a:t>
            </a:r>
            <a:r>
              <a:rPr lang="en-GB" sz="3000" dirty="0" err="1" smtClean="0"/>
              <a:t>fluttuare</a:t>
            </a:r>
            <a:r>
              <a:rPr lang="en-GB" sz="3000" dirty="0" smtClean="0"/>
              <a:t> </a:t>
            </a:r>
            <a:r>
              <a:rPr lang="en-GB" sz="3000" dirty="0" smtClean="0"/>
              <a:t>in </a:t>
            </a:r>
            <a:r>
              <a:rPr lang="en-GB" sz="3000" dirty="0" smtClean="0"/>
              <a:t>aria </a:t>
            </a:r>
            <a:r>
              <a:rPr lang="en-GB" sz="3000" dirty="0" err="1" smtClean="0"/>
              <a:t>torni</a:t>
            </a:r>
            <a:r>
              <a:rPr lang="en-GB" sz="3000" dirty="0" smtClean="0"/>
              <a:t> con </a:t>
            </a:r>
            <a:r>
              <a:rPr lang="en-GB" sz="3000" dirty="0" err="1" smtClean="0"/>
              <a:t>i</a:t>
            </a:r>
            <a:r>
              <a:rPr lang="en-GB" sz="3000" dirty="0" smtClean="0"/>
              <a:t> </a:t>
            </a:r>
            <a:r>
              <a:rPr lang="en-GB" sz="3000" dirty="0" err="1" smtClean="0"/>
              <a:t>piedi</a:t>
            </a:r>
            <a:r>
              <a:rPr lang="en-GB" sz="3000" dirty="0" smtClean="0"/>
              <a:t> per </a:t>
            </a:r>
            <a:r>
              <a:rPr lang="en-GB" sz="3000" dirty="0" err="1" smtClean="0"/>
              <a:t>terrà</a:t>
            </a:r>
            <a:r>
              <a:rPr lang="en-GB" sz="3000" dirty="0" smtClean="0"/>
              <a:t>? </a:t>
            </a:r>
            <a:endParaRPr lang="en-GB" sz="3000" dirty="0" smtClean="0"/>
          </a:p>
          <a:p>
            <a:endParaRPr lang="en-GB" sz="3000" dirty="0" smtClean="0"/>
          </a:p>
          <a:p>
            <a:r>
              <a:rPr lang="it-IT" sz="3000" dirty="0"/>
              <a:t>Perché le cose cadono </a:t>
            </a:r>
            <a:r>
              <a:rPr lang="it-IT" sz="3000" dirty="0" smtClean="0"/>
              <a:t>per terrà quando </a:t>
            </a:r>
            <a:r>
              <a:rPr lang="it-IT" sz="3000" dirty="0"/>
              <a:t>le </a:t>
            </a:r>
            <a:r>
              <a:rPr lang="it-IT" sz="3000" dirty="0" smtClean="0"/>
              <a:t>lasci?</a:t>
            </a:r>
            <a:endParaRPr lang="it-IT" sz="3000" dirty="0"/>
          </a:p>
          <a:p>
            <a:endParaRPr lang="it-IT" sz="3000" dirty="0"/>
          </a:p>
          <a:p>
            <a:pPr algn="just"/>
            <a:r>
              <a:rPr lang="it-IT" sz="3000" dirty="0"/>
              <a:t>La risposta è la gravità: una forza invisibile che </a:t>
            </a:r>
            <a:r>
              <a:rPr lang="it-IT" sz="3000" dirty="0" smtClean="0"/>
              <a:t>attrae i corpi </a:t>
            </a:r>
            <a:r>
              <a:rPr lang="it-IT" sz="3000" dirty="0" smtClean="0"/>
              <a:t>dotati di </a:t>
            </a:r>
            <a:r>
              <a:rPr lang="it-IT" sz="3000" dirty="0" smtClean="0"/>
              <a:t>massa </a:t>
            </a:r>
            <a:r>
              <a:rPr lang="it-IT" sz="3000" dirty="0"/>
              <a:t>l'uno verso l'altro.</a:t>
            </a:r>
          </a:p>
          <a:p>
            <a:endParaRPr lang="it-IT" sz="3000" dirty="0"/>
          </a:p>
          <a:p>
            <a:r>
              <a:rPr lang="it-IT" sz="3000" dirty="0"/>
              <a:t>La gravità terrestre è ciò che </a:t>
            </a:r>
            <a:r>
              <a:rPr lang="it-IT" sz="3000" dirty="0" smtClean="0"/>
              <a:t>ci </a:t>
            </a:r>
            <a:r>
              <a:rPr lang="it-IT" sz="3000" dirty="0"/>
              <a:t>tiene </a:t>
            </a:r>
            <a:r>
              <a:rPr lang="it-IT" sz="3000" dirty="0" smtClean="0"/>
              <a:t>con i piedi per  </a:t>
            </a:r>
            <a:r>
              <a:rPr lang="it-IT" sz="3000" dirty="0"/>
              <a:t>terra e ciò che fa cadere le cose.</a:t>
            </a:r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3072403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3000" u="sng" dirty="0" err="1" smtClean="0"/>
              <a:t>Cos’è</a:t>
            </a:r>
            <a:r>
              <a:rPr lang="en-GB" sz="3000" u="sng" dirty="0" smtClean="0"/>
              <a:t> la </a:t>
            </a:r>
            <a:r>
              <a:rPr lang="en-GB" sz="3000" u="sng" dirty="0" err="1" smtClean="0"/>
              <a:t>graività</a:t>
            </a:r>
            <a:r>
              <a:rPr lang="en-GB" sz="3000" u="sng" dirty="0" smtClean="0"/>
              <a:t>? </a:t>
            </a:r>
          </a:p>
          <a:p>
            <a:pPr algn="just"/>
            <a:r>
              <a:rPr lang="en-GB" sz="3000" dirty="0" smtClean="0"/>
              <a:t>La </a:t>
            </a:r>
            <a:r>
              <a:rPr lang="en-GB" sz="3000" dirty="0" err="1" smtClean="0"/>
              <a:t>gravità</a:t>
            </a:r>
            <a:r>
              <a:rPr lang="en-GB" sz="3000" dirty="0" smtClean="0"/>
              <a:t> è la </a:t>
            </a:r>
            <a:r>
              <a:rPr lang="en-GB" sz="3000" dirty="0" err="1" smtClean="0"/>
              <a:t>forza</a:t>
            </a:r>
            <a:r>
              <a:rPr lang="en-GB" sz="3000" dirty="0" smtClean="0"/>
              <a:t> </a:t>
            </a:r>
            <a:r>
              <a:rPr lang="en-GB" sz="3000" dirty="0" err="1" smtClean="0"/>
              <a:t>attraverso</a:t>
            </a:r>
            <a:r>
              <a:rPr lang="en-GB" sz="3000" dirty="0" smtClean="0"/>
              <a:t> la quale un </a:t>
            </a:r>
            <a:r>
              <a:rPr lang="en-GB" sz="3000" dirty="0" err="1" smtClean="0"/>
              <a:t>corpo</a:t>
            </a:r>
            <a:r>
              <a:rPr lang="en-GB" sz="3000" dirty="0" smtClean="0"/>
              <a:t> </a:t>
            </a:r>
            <a:r>
              <a:rPr lang="en-GB" sz="3000" dirty="0" err="1" smtClean="0"/>
              <a:t>attrae</a:t>
            </a:r>
            <a:r>
              <a:rPr lang="en-GB" sz="3000" dirty="0" smtClean="0"/>
              <a:t> </a:t>
            </a:r>
            <a:r>
              <a:rPr lang="en-GB" sz="3000" dirty="0" smtClean="0"/>
              <a:t>un </a:t>
            </a:r>
            <a:r>
              <a:rPr lang="en-GB" sz="3000" dirty="0" err="1" smtClean="0"/>
              <a:t>altro</a:t>
            </a:r>
            <a:r>
              <a:rPr lang="en-GB" sz="3000" dirty="0" smtClean="0"/>
              <a:t> </a:t>
            </a:r>
            <a:r>
              <a:rPr lang="en-GB" sz="3000" dirty="0" err="1" smtClean="0"/>
              <a:t>corpo</a:t>
            </a:r>
            <a:r>
              <a:rPr lang="en-GB" sz="3000" dirty="0"/>
              <a:t>.</a:t>
            </a:r>
            <a:endParaRPr lang="en-GB" sz="3000" dirty="0" smtClean="0"/>
          </a:p>
          <a:p>
            <a:pPr algn="just"/>
            <a:endParaRPr lang="en-GB" sz="3000" dirty="0"/>
          </a:p>
          <a:p>
            <a:pPr algn="just"/>
            <a:r>
              <a:rPr lang="en-GB" sz="3000" dirty="0" smtClean="0"/>
              <a:t>La </a:t>
            </a:r>
            <a:r>
              <a:rPr lang="en-GB" sz="3000" dirty="0" err="1" smtClean="0"/>
              <a:t>forza</a:t>
            </a:r>
            <a:r>
              <a:rPr lang="en-GB" sz="3000" dirty="0" smtClean="0"/>
              <a:t> di </a:t>
            </a:r>
            <a:r>
              <a:rPr lang="en-GB" sz="3000" dirty="0" err="1" smtClean="0"/>
              <a:t>gravità</a:t>
            </a:r>
            <a:r>
              <a:rPr lang="en-GB" sz="3000" dirty="0" smtClean="0"/>
              <a:t> </a:t>
            </a:r>
            <a:r>
              <a:rPr lang="en-GB" sz="3000" dirty="0" err="1" smtClean="0"/>
              <a:t>mantiene</a:t>
            </a:r>
            <a:r>
              <a:rPr lang="en-GB" sz="3000" dirty="0" smtClean="0"/>
              <a:t> </a:t>
            </a:r>
            <a:r>
              <a:rPr lang="en-GB" sz="3000" dirty="0" err="1" smtClean="0"/>
              <a:t>tutti</a:t>
            </a:r>
            <a:r>
              <a:rPr lang="en-GB" sz="3000" dirty="0" smtClean="0"/>
              <a:t> </a:t>
            </a:r>
            <a:r>
              <a:rPr lang="en-GB" sz="3000" dirty="0" err="1" smtClean="0"/>
              <a:t>i</a:t>
            </a:r>
            <a:r>
              <a:rPr lang="en-GB" sz="3000" dirty="0" smtClean="0"/>
              <a:t> </a:t>
            </a:r>
            <a:r>
              <a:rPr lang="en-GB" sz="3000" dirty="0" err="1" smtClean="0"/>
              <a:t>pianeti</a:t>
            </a:r>
            <a:r>
              <a:rPr lang="en-GB" sz="3000" dirty="0" smtClean="0"/>
              <a:t> in </a:t>
            </a:r>
            <a:r>
              <a:rPr lang="en-GB" sz="3000" dirty="0" err="1" smtClean="0"/>
              <a:t>orbita</a:t>
            </a:r>
            <a:r>
              <a:rPr lang="en-GB" sz="3000" dirty="0" smtClean="0"/>
              <a:t> </a:t>
            </a:r>
            <a:r>
              <a:rPr lang="en-GB" sz="3000" dirty="0" err="1" smtClean="0"/>
              <a:t>attorno</a:t>
            </a:r>
            <a:r>
              <a:rPr lang="en-GB" sz="3000" dirty="0" smtClean="0"/>
              <a:t> al sole.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462337"/>
            <a:ext cx="710565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6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r>
              <a:rPr lang="en-GB" sz="3000" dirty="0" err="1" smtClean="0"/>
              <a:t>Qualsiai</a:t>
            </a:r>
            <a:r>
              <a:rPr lang="en-GB" sz="3000" dirty="0" smtClean="0"/>
              <a:t> </a:t>
            </a:r>
            <a:r>
              <a:rPr lang="en-GB" sz="3000" dirty="0" err="1" smtClean="0"/>
              <a:t>corpo</a:t>
            </a:r>
            <a:r>
              <a:rPr lang="en-GB" sz="3000" dirty="0" smtClean="0"/>
              <a:t> </a:t>
            </a:r>
            <a:r>
              <a:rPr lang="en-GB" sz="3000" dirty="0" err="1" smtClean="0"/>
              <a:t>che</a:t>
            </a:r>
            <a:r>
              <a:rPr lang="en-GB" sz="3000" dirty="0" smtClean="0"/>
              <a:t> ha </a:t>
            </a:r>
            <a:r>
              <a:rPr lang="en-GB" sz="3000" dirty="0" err="1" smtClean="0"/>
              <a:t>una</a:t>
            </a:r>
            <a:r>
              <a:rPr lang="en-GB" sz="3000" dirty="0" smtClean="0"/>
              <a:t> </a:t>
            </a:r>
            <a:r>
              <a:rPr lang="en-GB" sz="3000" dirty="0" err="1" smtClean="0"/>
              <a:t>massa</a:t>
            </a:r>
            <a:r>
              <a:rPr lang="en-GB" sz="3000" dirty="0" smtClean="0"/>
              <a:t> ha </a:t>
            </a:r>
            <a:r>
              <a:rPr lang="en-GB" sz="3000" dirty="0" err="1" smtClean="0"/>
              <a:t>anche</a:t>
            </a:r>
            <a:r>
              <a:rPr lang="en-GB" sz="3000" dirty="0" smtClean="0"/>
              <a:t> </a:t>
            </a:r>
            <a:r>
              <a:rPr lang="en-GB" sz="3000" dirty="0" err="1" smtClean="0"/>
              <a:t>una</a:t>
            </a:r>
            <a:r>
              <a:rPr lang="en-GB" sz="3000" dirty="0" smtClean="0"/>
              <a:t> </a:t>
            </a:r>
            <a:r>
              <a:rPr lang="en-GB" sz="3000" dirty="0" err="1" smtClean="0"/>
              <a:t>sua</a:t>
            </a:r>
            <a:r>
              <a:rPr lang="en-GB" sz="3000" dirty="0" smtClean="0"/>
              <a:t> </a:t>
            </a:r>
            <a:r>
              <a:rPr lang="en-GB" sz="3000" dirty="0" err="1" smtClean="0"/>
              <a:t>gravità</a:t>
            </a:r>
            <a:r>
              <a:rPr lang="en-GB" sz="3000" dirty="0" smtClean="0"/>
              <a:t>. </a:t>
            </a:r>
          </a:p>
          <a:p>
            <a:endParaRPr lang="en-GB" sz="3000" dirty="0" smtClean="0"/>
          </a:p>
          <a:p>
            <a:r>
              <a:rPr lang="en-GB" sz="3000" dirty="0" smtClean="0"/>
              <a:t>I </a:t>
            </a:r>
            <a:r>
              <a:rPr lang="en-GB" sz="3000" dirty="0" err="1" smtClean="0"/>
              <a:t>corpi</a:t>
            </a:r>
            <a:r>
              <a:rPr lang="en-GB" sz="3000" dirty="0" smtClean="0"/>
              <a:t> </a:t>
            </a:r>
            <a:r>
              <a:rPr lang="en-GB" sz="3000" dirty="0" smtClean="0"/>
              <a:t>con </a:t>
            </a:r>
            <a:r>
              <a:rPr lang="en-GB" sz="3000" dirty="0" err="1" smtClean="0"/>
              <a:t>più</a:t>
            </a:r>
            <a:r>
              <a:rPr lang="en-GB" sz="3000" dirty="0" smtClean="0"/>
              <a:t> </a:t>
            </a:r>
            <a:r>
              <a:rPr lang="en-GB" sz="3000" dirty="0" err="1" smtClean="0"/>
              <a:t>massa</a:t>
            </a:r>
            <a:r>
              <a:rPr lang="en-GB" sz="3000" dirty="0" smtClean="0"/>
              <a:t> </a:t>
            </a:r>
            <a:r>
              <a:rPr lang="en-GB" sz="3000" dirty="0" err="1" smtClean="0"/>
              <a:t>hanno</a:t>
            </a:r>
            <a:r>
              <a:rPr lang="en-GB" sz="3000" dirty="0" smtClean="0"/>
              <a:t> </a:t>
            </a:r>
            <a:r>
              <a:rPr lang="en-GB" sz="3000" dirty="0" err="1" smtClean="0"/>
              <a:t>più</a:t>
            </a:r>
            <a:r>
              <a:rPr lang="en-GB" sz="3000" dirty="0" smtClean="0"/>
              <a:t> </a:t>
            </a:r>
            <a:r>
              <a:rPr lang="en-GB" sz="3000" dirty="0" err="1" smtClean="0"/>
              <a:t>gravità</a:t>
            </a:r>
            <a:r>
              <a:rPr lang="en-GB" sz="3000" dirty="0" smtClean="0"/>
              <a:t>. </a:t>
            </a:r>
          </a:p>
          <a:p>
            <a:endParaRPr lang="en-GB" sz="3000" dirty="0" smtClean="0"/>
          </a:p>
          <a:p>
            <a:pPr algn="just"/>
            <a:r>
              <a:rPr lang="it-IT" sz="3000" dirty="0" smtClean="0"/>
              <a:t>La </a:t>
            </a:r>
            <a:r>
              <a:rPr lang="it-IT" sz="3000" dirty="0"/>
              <a:t>gravità si indebolisce con la distanza, quindi </a:t>
            </a:r>
            <a:r>
              <a:rPr lang="it-IT" sz="3000" dirty="0" smtClean="0"/>
              <a:t>più </a:t>
            </a:r>
            <a:r>
              <a:rPr lang="it-IT" sz="3000" dirty="0" smtClean="0"/>
              <a:t>i corpi sono </a:t>
            </a:r>
            <a:r>
              <a:rPr lang="it-IT" sz="3000" dirty="0" smtClean="0"/>
              <a:t>vicini </a:t>
            </a:r>
            <a:r>
              <a:rPr lang="it-IT" sz="3000" dirty="0"/>
              <a:t>tra loro, più forte è la loro attrazione gravitazionale.</a:t>
            </a:r>
            <a:endParaRPr lang="en-GB" sz="3000" dirty="0"/>
          </a:p>
          <a:p>
            <a:endParaRPr lang="en-GB" sz="3000" dirty="0"/>
          </a:p>
          <a:p>
            <a:r>
              <a:rPr lang="it-IT" sz="3000" dirty="0"/>
              <a:t>La gravità </a:t>
            </a:r>
            <a:r>
              <a:rPr lang="it-IT" sz="3000" dirty="0" smtClean="0"/>
              <a:t>della Terra deriva dalla sua </a:t>
            </a:r>
            <a:r>
              <a:rPr lang="it-IT" sz="3000" dirty="0"/>
              <a:t>massa: tutta la </a:t>
            </a:r>
            <a:r>
              <a:rPr lang="it-IT" sz="3000" dirty="0" smtClean="0"/>
              <a:t>massa della Terra crea </a:t>
            </a:r>
            <a:r>
              <a:rPr lang="it-IT" sz="3000" dirty="0"/>
              <a:t>un'attrazione gravitazionale </a:t>
            </a:r>
            <a:r>
              <a:rPr lang="it-IT" sz="3000" dirty="0" smtClean="0"/>
              <a:t>sulla </a:t>
            </a:r>
            <a:r>
              <a:rPr lang="it-IT" sz="3000" dirty="0"/>
              <a:t>massa del tuo corpo. Ecco </a:t>
            </a:r>
            <a:r>
              <a:rPr lang="it-IT" sz="3000" dirty="0" smtClean="0"/>
              <a:t>da che cosa deriva il peso!     </a:t>
            </a:r>
            <a:endParaRPr lang="it-IT" sz="3000" dirty="0" smtClean="0"/>
          </a:p>
          <a:p>
            <a:endParaRPr lang="it-IT" sz="3000" dirty="0" smtClean="0">
              <a:solidFill>
                <a:srgbClr val="FF0000"/>
              </a:solidFill>
            </a:endParaRPr>
          </a:p>
          <a:p>
            <a:r>
              <a:rPr lang="it-IT" sz="3000" dirty="0" smtClean="0"/>
              <a:t>Se </a:t>
            </a:r>
            <a:r>
              <a:rPr lang="it-IT" sz="3000" dirty="0"/>
              <a:t>tu fossi su un pianeta con meno massa della Terra, peseresti meno di quanto pesi sulla Terra</a:t>
            </a:r>
            <a:r>
              <a:rPr lang="it-IT" sz="3000" dirty="0" smtClean="0"/>
              <a:t>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8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658791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3000" dirty="0"/>
              <a:t>La massa di un </a:t>
            </a:r>
            <a:r>
              <a:rPr lang="it-IT" sz="3000" dirty="0" smtClean="0"/>
              <a:t>corpo </a:t>
            </a:r>
            <a:r>
              <a:rPr lang="it-IT" sz="3000" dirty="0"/>
              <a:t>è una misura della proprietà inerziale </a:t>
            </a:r>
            <a:r>
              <a:rPr lang="it-IT" sz="3000" dirty="0" smtClean="0"/>
              <a:t>del corpo o </a:t>
            </a:r>
            <a:r>
              <a:rPr lang="it-IT" sz="3000" dirty="0"/>
              <a:t>della quantità di materia che </a:t>
            </a:r>
            <a:r>
              <a:rPr lang="it-IT" sz="3000" dirty="0" smtClean="0"/>
              <a:t>contiene.</a:t>
            </a:r>
          </a:p>
          <a:p>
            <a:pPr algn="just"/>
            <a:r>
              <a:rPr lang="it-IT" sz="3000" dirty="0" smtClean="0"/>
              <a:t>Il simbolo usato per indicare la massa è </a:t>
            </a:r>
            <a:r>
              <a:rPr lang="en-GB" sz="3000" b="1" dirty="0" smtClean="0"/>
              <a:t>m</a:t>
            </a:r>
            <a:r>
              <a:rPr lang="en-GB" sz="3000" dirty="0" smtClean="0"/>
              <a:t> e la </a:t>
            </a:r>
            <a:r>
              <a:rPr lang="en-GB" sz="3000" dirty="0" err="1" smtClean="0"/>
              <a:t>sua</a:t>
            </a:r>
            <a:r>
              <a:rPr lang="en-GB" sz="3000" dirty="0" smtClean="0"/>
              <a:t> </a:t>
            </a:r>
            <a:r>
              <a:rPr lang="en-GB" sz="3000" dirty="0" err="1" smtClean="0"/>
              <a:t>unità</a:t>
            </a:r>
            <a:r>
              <a:rPr lang="en-GB" sz="3000" dirty="0" smtClean="0"/>
              <a:t> di  </a:t>
            </a:r>
            <a:r>
              <a:rPr lang="en-GB" sz="3000" dirty="0" err="1" smtClean="0"/>
              <a:t>misura</a:t>
            </a:r>
            <a:r>
              <a:rPr lang="en-GB" sz="3000" dirty="0" smtClean="0"/>
              <a:t>, secondo </a:t>
            </a:r>
            <a:r>
              <a:rPr lang="en-GB" sz="3000" dirty="0" err="1" smtClean="0"/>
              <a:t>il</a:t>
            </a:r>
            <a:r>
              <a:rPr lang="en-GB" sz="3000" dirty="0" smtClean="0"/>
              <a:t> </a:t>
            </a:r>
            <a:r>
              <a:rPr lang="it-IT" sz="3000" dirty="0" smtClean="0"/>
              <a:t>sistema internazionale, </a:t>
            </a:r>
            <a:r>
              <a:rPr lang="en-GB" sz="3000" dirty="0" smtClean="0"/>
              <a:t>è </a:t>
            </a:r>
            <a:r>
              <a:rPr lang="en-GB" sz="3000" dirty="0" err="1" smtClean="0"/>
              <a:t>il</a:t>
            </a:r>
            <a:r>
              <a:rPr lang="en-GB" sz="3000" dirty="0" smtClean="0"/>
              <a:t> </a:t>
            </a:r>
            <a:r>
              <a:rPr lang="en-GB" sz="3000" dirty="0" err="1" smtClean="0"/>
              <a:t>kilogrammmo</a:t>
            </a:r>
            <a:r>
              <a:rPr lang="en-GB" sz="3000" dirty="0" smtClean="0"/>
              <a:t>.</a:t>
            </a:r>
          </a:p>
          <a:p>
            <a:pPr algn="just"/>
            <a:r>
              <a:rPr lang="en-GB" sz="3000" dirty="0" smtClean="0"/>
              <a:t>Il peso di un </a:t>
            </a:r>
            <a:r>
              <a:rPr lang="en-GB" sz="3000" dirty="0" err="1" smtClean="0"/>
              <a:t>corpo</a:t>
            </a:r>
            <a:r>
              <a:rPr lang="en-GB" sz="3000" dirty="0" smtClean="0"/>
              <a:t> </a:t>
            </a:r>
            <a:r>
              <a:rPr lang="en-GB" sz="3000" dirty="0" smtClean="0"/>
              <a:t>è </a:t>
            </a:r>
            <a:r>
              <a:rPr lang="en-GB" sz="3000" dirty="0" err="1" smtClean="0"/>
              <a:t>proporzionale</a:t>
            </a:r>
            <a:r>
              <a:rPr lang="en-GB" sz="3000" dirty="0" smtClean="0"/>
              <a:t> </a:t>
            </a:r>
            <a:r>
              <a:rPr lang="en-GB" sz="3000" dirty="0" err="1" smtClean="0"/>
              <a:t>alla</a:t>
            </a:r>
            <a:r>
              <a:rPr lang="en-GB" sz="3000" dirty="0" smtClean="0"/>
              <a:t> </a:t>
            </a:r>
            <a:r>
              <a:rPr lang="en-GB" sz="3000" dirty="0" err="1" smtClean="0"/>
              <a:t>forza</a:t>
            </a:r>
            <a:r>
              <a:rPr lang="en-GB" sz="3000" dirty="0" smtClean="0"/>
              <a:t> </a:t>
            </a:r>
            <a:r>
              <a:rPr lang="en-GB" sz="3000" dirty="0" smtClean="0"/>
              <a:t>di </a:t>
            </a:r>
            <a:r>
              <a:rPr lang="en-GB" sz="3000" dirty="0" err="1" smtClean="0"/>
              <a:t>gravità</a:t>
            </a:r>
            <a:r>
              <a:rPr lang="en-GB" sz="3000" dirty="0" smtClean="0"/>
              <a:t> a cui è </a:t>
            </a:r>
            <a:r>
              <a:rPr lang="en-GB" sz="3000" dirty="0" err="1" smtClean="0"/>
              <a:t>sottoposto</a:t>
            </a:r>
            <a:r>
              <a:rPr lang="en-GB" sz="3000" dirty="0" smtClean="0"/>
              <a:t>: </a:t>
            </a:r>
            <a:r>
              <a:rPr lang="en-GB" sz="3000" dirty="0" smtClean="0"/>
              <a:t>			</a:t>
            </a:r>
            <a:endParaRPr lang="en-GB" sz="3000" dirty="0" smtClean="0"/>
          </a:p>
          <a:p>
            <a:pPr marL="0" indent="0" algn="ctr">
              <a:buNone/>
            </a:pPr>
            <a:r>
              <a:rPr lang="en-GB" sz="3000" dirty="0" smtClean="0"/>
              <a:t>W </a:t>
            </a:r>
            <a:r>
              <a:rPr lang="en-GB" sz="3000" dirty="0"/>
              <a:t>= </a:t>
            </a:r>
            <a:r>
              <a:rPr lang="en-GB" sz="3000" dirty="0" smtClean="0"/>
              <a:t>mg </a:t>
            </a:r>
          </a:p>
          <a:p>
            <a:pPr marL="1371600" lvl="3" indent="0" algn="just">
              <a:buNone/>
            </a:pPr>
            <a:r>
              <a:rPr lang="en-GB" sz="1800" dirty="0" smtClean="0"/>
              <a:t>W=weight </a:t>
            </a:r>
            <a:r>
              <a:rPr lang="en-GB" sz="1800" dirty="0"/>
              <a:t>(peso)</a:t>
            </a:r>
          </a:p>
          <a:p>
            <a:pPr marL="1371600" lvl="3" indent="0">
              <a:buNone/>
            </a:pPr>
            <a:r>
              <a:rPr lang="en-GB" sz="1800" dirty="0" smtClean="0"/>
              <a:t>m= </a:t>
            </a:r>
            <a:r>
              <a:rPr lang="en-GB" sz="1800" dirty="0"/>
              <a:t>Mass (</a:t>
            </a:r>
            <a:r>
              <a:rPr lang="en-GB" sz="1800" dirty="0" err="1" smtClean="0"/>
              <a:t>massa</a:t>
            </a:r>
            <a:r>
              <a:rPr lang="en-GB" sz="1800" dirty="0" smtClean="0"/>
              <a:t>)</a:t>
            </a:r>
          </a:p>
          <a:p>
            <a:pPr marL="1371600" lvl="3" indent="0">
              <a:buNone/>
            </a:pPr>
            <a:r>
              <a:rPr lang="en-GB" sz="1800" dirty="0"/>
              <a:t>g</a:t>
            </a:r>
            <a:r>
              <a:rPr lang="en-GB" sz="1800" dirty="0" smtClean="0"/>
              <a:t>= Acceleration </a:t>
            </a:r>
            <a:r>
              <a:rPr lang="en-GB" sz="1800" dirty="0"/>
              <a:t>of gravity </a:t>
            </a:r>
          </a:p>
          <a:p>
            <a:pPr marL="1371600" lvl="3" indent="0">
              <a:buNone/>
            </a:pPr>
            <a:r>
              <a:rPr lang="en-GB" sz="1800" dirty="0"/>
              <a:t>(</a:t>
            </a:r>
            <a:r>
              <a:rPr lang="en-GB" sz="1800" dirty="0" err="1"/>
              <a:t>accellerazione</a:t>
            </a:r>
            <a:r>
              <a:rPr lang="en-GB" sz="1800" dirty="0"/>
              <a:t> di </a:t>
            </a:r>
            <a:r>
              <a:rPr lang="en-GB" sz="1800" dirty="0" err="1"/>
              <a:t>gravità</a:t>
            </a:r>
            <a:r>
              <a:rPr lang="en-GB" sz="1800" dirty="0"/>
              <a:t>)</a:t>
            </a:r>
          </a:p>
          <a:p>
            <a:pPr marL="0" indent="0" algn="just">
              <a:buNone/>
            </a:pPr>
            <a:r>
              <a:rPr lang="en-GB" sz="3000" dirty="0" smtClean="0"/>
              <a:t>  La </a:t>
            </a:r>
            <a:r>
              <a:rPr lang="en-GB" sz="3000" dirty="0" err="1" smtClean="0"/>
              <a:t>massa</a:t>
            </a:r>
            <a:r>
              <a:rPr lang="en-GB" sz="3000" dirty="0" smtClean="0"/>
              <a:t> </a:t>
            </a:r>
            <a:r>
              <a:rPr lang="en-GB" sz="3000" dirty="0" err="1" smtClean="0"/>
              <a:t>moltiplicata</a:t>
            </a:r>
            <a:r>
              <a:rPr lang="en-GB" sz="3000" dirty="0" smtClean="0"/>
              <a:t> per </a:t>
            </a:r>
            <a:r>
              <a:rPr lang="en-GB" sz="3000" dirty="0" err="1" smtClean="0"/>
              <a:t>l’accelerazione</a:t>
            </a:r>
            <a:r>
              <a:rPr lang="en-GB" sz="3000" dirty="0" smtClean="0"/>
              <a:t> di </a:t>
            </a:r>
            <a:r>
              <a:rPr lang="en-GB" sz="3000" dirty="0" err="1" smtClean="0"/>
              <a:t>gravità</a:t>
            </a:r>
            <a:r>
              <a:rPr lang="en-GB" sz="3000" dirty="0" smtClean="0"/>
              <a:t>. </a:t>
            </a:r>
          </a:p>
          <a:p>
            <a:pPr algn="just"/>
            <a:r>
              <a:rPr lang="it-IT" sz="3000" dirty="0"/>
              <a:t>Poiché il peso è una forza, la sua unità </a:t>
            </a:r>
            <a:r>
              <a:rPr lang="it-IT" sz="3000" dirty="0" smtClean="0"/>
              <a:t>di misura è </a:t>
            </a:r>
            <a:r>
              <a:rPr lang="it-IT" sz="3000" dirty="0"/>
              <a:t>il newton</a:t>
            </a:r>
            <a:r>
              <a:rPr lang="it-IT" sz="3000" dirty="0" smtClean="0"/>
              <a:t>. </a:t>
            </a:r>
            <a:endParaRPr lang="en-GB" sz="3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8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Se </a:t>
            </a:r>
            <a:r>
              <a:rPr lang="en-GB" sz="3000" dirty="0" smtClean="0"/>
              <a:t>un </a:t>
            </a:r>
            <a:r>
              <a:rPr lang="en-GB" sz="3000" dirty="0" err="1" smtClean="0"/>
              <a:t>corpo</a:t>
            </a:r>
            <a:r>
              <a:rPr lang="en-GB" sz="3000" dirty="0" smtClean="0"/>
              <a:t> </a:t>
            </a:r>
            <a:r>
              <a:rPr lang="en-GB" sz="3000" dirty="0" smtClean="0"/>
              <a:t>ha </a:t>
            </a:r>
            <a:r>
              <a:rPr lang="en-GB" sz="3000" dirty="0" err="1" smtClean="0"/>
              <a:t>una</a:t>
            </a:r>
            <a:r>
              <a:rPr lang="en-GB" sz="3000" dirty="0" smtClean="0"/>
              <a:t> </a:t>
            </a:r>
            <a:r>
              <a:rPr lang="en-GB" sz="3000" dirty="0" err="1" smtClean="0"/>
              <a:t>massa</a:t>
            </a:r>
            <a:r>
              <a:rPr lang="en-GB" sz="3000" dirty="0" smtClean="0"/>
              <a:t> </a:t>
            </a:r>
            <a:r>
              <a:rPr lang="en-GB" sz="3000" dirty="0" err="1" smtClean="0"/>
              <a:t>pari</a:t>
            </a:r>
            <a:r>
              <a:rPr lang="en-GB" sz="3000" dirty="0" smtClean="0"/>
              <a:t> a 1kg </a:t>
            </a:r>
            <a:r>
              <a:rPr lang="en-GB" sz="3000" dirty="0" err="1" smtClean="0"/>
              <a:t>sulla</a:t>
            </a:r>
            <a:r>
              <a:rPr lang="en-GB" sz="3000" dirty="0" smtClean="0"/>
              <a:t> Terra, </a:t>
            </a:r>
            <a:r>
              <a:rPr lang="it-IT" sz="3000" dirty="0"/>
              <a:t>avrebbe la stessa massa di 1 kg sulla </a:t>
            </a:r>
            <a:r>
              <a:rPr lang="it-IT" sz="3000" dirty="0" smtClean="0"/>
              <a:t>Luna</a:t>
            </a:r>
            <a:r>
              <a:rPr lang="it-IT" sz="3000" dirty="0"/>
              <a:t>, anche se il suo peso </a:t>
            </a:r>
            <a:r>
              <a:rPr lang="it-IT" sz="3000" b="1" dirty="0"/>
              <a:t>sarebbe </a:t>
            </a:r>
            <a:r>
              <a:rPr lang="it-IT" sz="3000" dirty="0"/>
              <a:t>6 volte </a:t>
            </a:r>
            <a:r>
              <a:rPr lang="it-IT" sz="3000" dirty="0" smtClean="0"/>
              <a:t>inferiore dato che g sulla Luna è 6 volte inferiore. </a:t>
            </a:r>
            <a:endParaRPr lang="en-GB" sz="3000" dirty="0" smtClean="0"/>
          </a:p>
          <a:p>
            <a:pPr marL="0" indent="0" algn="just">
              <a:buNone/>
            </a:pPr>
            <a:r>
              <a:rPr lang="en-GB" sz="3000" dirty="0" smtClean="0"/>
              <a:t>		</a:t>
            </a:r>
            <a:endParaRPr lang="en-GB" sz="1800" dirty="0" smtClean="0"/>
          </a:p>
          <a:p>
            <a:pPr algn="just"/>
            <a:r>
              <a:rPr lang="en-GB" sz="3000" dirty="0" smtClean="0"/>
              <a:t>W=mg </a:t>
            </a:r>
            <a:r>
              <a:rPr lang="it-IT" sz="3000" dirty="0" smtClean="0"/>
              <a:t>Si applica in qualsiasi momento, anche quando il corpo non sta accelerando.</a:t>
            </a:r>
            <a:endParaRPr lang="en-GB" sz="3000" dirty="0" smtClean="0"/>
          </a:p>
          <a:p>
            <a:pPr algn="just"/>
            <a:r>
              <a:rPr lang="en-GB" sz="3000" dirty="0" err="1" smtClean="0"/>
              <a:t>L’unità</a:t>
            </a:r>
            <a:r>
              <a:rPr lang="en-GB" sz="3000" dirty="0" smtClean="0"/>
              <a:t> di </a:t>
            </a:r>
            <a:r>
              <a:rPr lang="en-GB" sz="3000" dirty="0" err="1" smtClean="0"/>
              <a:t>misura</a:t>
            </a:r>
            <a:r>
              <a:rPr lang="en-GB" sz="3000" dirty="0" smtClean="0"/>
              <a:t> </a:t>
            </a:r>
            <a:r>
              <a:rPr lang="en-GB" sz="3000" dirty="0" err="1" smtClean="0"/>
              <a:t>della</a:t>
            </a:r>
            <a:r>
              <a:rPr lang="en-GB" sz="3000" dirty="0" smtClean="0"/>
              <a:t> </a:t>
            </a:r>
            <a:r>
              <a:rPr lang="en-GB" sz="3000" dirty="0" err="1" smtClean="0"/>
              <a:t>forza</a:t>
            </a:r>
            <a:r>
              <a:rPr lang="en-GB" sz="3000" dirty="0" smtClean="0"/>
              <a:t> associate al peso </a:t>
            </a:r>
            <a:r>
              <a:rPr lang="en-GB" sz="3000" dirty="0" smtClean="0"/>
              <a:t>è </a:t>
            </a:r>
            <a:r>
              <a:rPr lang="en-GB" sz="3000" dirty="0" err="1" smtClean="0"/>
              <a:t>il</a:t>
            </a:r>
            <a:r>
              <a:rPr lang="en-GB" sz="3000" dirty="0" smtClean="0"/>
              <a:t> </a:t>
            </a:r>
            <a:r>
              <a:rPr lang="en-GB" sz="3000" dirty="0" smtClean="0"/>
              <a:t>Newton. </a:t>
            </a:r>
            <a:endParaRPr lang="en-GB" sz="3000" dirty="0" smtClean="0"/>
          </a:p>
          <a:p>
            <a:pPr algn="just"/>
            <a:r>
              <a:rPr lang="it-IT" sz="3000" dirty="0" smtClean="0"/>
              <a:t>1 </a:t>
            </a:r>
            <a:r>
              <a:rPr lang="it-IT" sz="3000" dirty="0" smtClean="0"/>
              <a:t>Kilogrammo </a:t>
            </a:r>
            <a:r>
              <a:rPr lang="it-IT" sz="3000" dirty="0"/>
              <a:t>pesa 9,8 Newton in condizioni standard sulla superficie terrestre.</a:t>
            </a:r>
            <a:endParaRPr lang="en-GB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8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GB" sz="3000" u="sng" dirty="0" smtClean="0"/>
              <a:t>La </a:t>
            </a:r>
            <a:r>
              <a:rPr lang="en-GB" sz="3000" u="sng" dirty="0" err="1" smtClean="0"/>
              <a:t>legge</a:t>
            </a:r>
            <a:r>
              <a:rPr lang="en-GB" sz="3000" u="sng" dirty="0" smtClean="0"/>
              <a:t> </a:t>
            </a:r>
            <a:r>
              <a:rPr lang="en-GB" sz="3000" u="sng" dirty="0" err="1" smtClean="0"/>
              <a:t>universale</a:t>
            </a:r>
            <a:r>
              <a:rPr lang="en-GB" sz="3000" u="sng" dirty="0" smtClean="0"/>
              <a:t> di </a:t>
            </a:r>
            <a:r>
              <a:rPr lang="en-GB" sz="3000" u="sng" dirty="0" err="1" smtClean="0"/>
              <a:t>gravità</a:t>
            </a:r>
            <a:r>
              <a:rPr lang="en-GB" sz="3000" u="sng" dirty="0" smtClean="0"/>
              <a:t> di Newton </a:t>
            </a:r>
          </a:p>
          <a:p>
            <a:pPr algn="just"/>
            <a:r>
              <a:rPr lang="it-IT" sz="3000" dirty="0"/>
              <a:t>Afferma che un corpo attrae ogni altro corpo nell'universo secondo una forza </a:t>
            </a:r>
            <a:r>
              <a:rPr lang="it-IT" sz="3000" dirty="0" smtClean="0"/>
              <a:t>universale</a:t>
            </a:r>
          </a:p>
          <a:p>
            <a:pPr algn="just"/>
            <a:r>
              <a:rPr lang="it-IT" sz="3000" dirty="0" smtClean="0"/>
              <a:t>Questa forza è direttamente proporzionale al prodotto delle loro masse </a:t>
            </a:r>
            <a:r>
              <a:rPr lang="en-GB" sz="3000" dirty="0" smtClean="0"/>
              <a:t>e </a:t>
            </a:r>
            <a:r>
              <a:rPr lang="en-GB" sz="3000" dirty="0" err="1" smtClean="0"/>
              <a:t>inversamente</a:t>
            </a:r>
            <a:r>
              <a:rPr lang="en-GB" sz="3000" dirty="0" smtClean="0"/>
              <a:t> </a:t>
            </a:r>
            <a:r>
              <a:rPr lang="en-GB" sz="3000" dirty="0" err="1" smtClean="0"/>
              <a:t>proporzionale</a:t>
            </a:r>
            <a:r>
              <a:rPr lang="en-GB" sz="3000" dirty="0" smtClean="0"/>
              <a:t> </a:t>
            </a:r>
            <a:r>
              <a:rPr lang="it-IT" sz="3000" dirty="0"/>
              <a:t>al quadrato della distanza tra i loro centri</a:t>
            </a:r>
            <a:endParaRPr lang="en-GB" sz="3000" dirty="0" smtClean="0"/>
          </a:p>
          <a:p>
            <a:pPr algn="just"/>
            <a:r>
              <a:rPr lang="en-GB" sz="3000" dirty="0" smtClean="0"/>
              <a:t>G è la </a:t>
            </a:r>
            <a:r>
              <a:rPr lang="en-GB" sz="3000" dirty="0" err="1" smtClean="0"/>
              <a:t>costante</a:t>
            </a:r>
            <a:r>
              <a:rPr lang="en-GB" sz="3000" dirty="0" smtClean="0"/>
              <a:t> di </a:t>
            </a:r>
            <a:r>
              <a:rPr lang="en-GB" sz="3000" dirty="0" err="1" smtClean="0"/>
              <a:t>proporzionalità</a:t>
            </a:r>
            <a:r>
              <a:rPr lang="en-GB" sz="3000" dirty="0" smtClean="0"/>
              <a:t> 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4506913"/>
            <a:ext cx="23241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GB" sz="3000" u="sng" dirty="0" err="1" smtClean="0"/>
              <a:t>Riferimenti</a:t>
            </a:r>
            <a:endParaRPr lang="en-GB" sz="3000" u="sng" dirty="0" smtClean="0"/>
          </a:p>
          <a:p>
            <a:r>
              <a:rPr lang="en-US" sz="2400" dirty="0">
                <a:hlinkClick r:id="rId3"/>
              </a:rPr>
              <a:t>https://spaceplace.nasa.gov/what-is-gravity/en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www.thunderboltkids.co.za/Grade4/04-earth-and-beyond/chapter3.html</a:t>
            </a:r>
            <a:endParaRPr lang="en-US" sz="2400" dirty="0" smtClean="0"/>
          </a:p>
          <a:p>
            <a:r>
              <a:rPr lang="en-US" sz="2400" dirty="0">
                <a:hlinkClick r:id="rId5"/>
              </a:rPr>
              <a:t>http</a:t>
            </a:r>
            <a:r>
              <a:rPr lang="en-US" sz="2400">
                <a:hlinkClick r:id="rId5"/>
              </a:rPr>
              <a:t>://</a:t>
            </a:r>
            <a:r>
              <a:rPr lang="en-US" sz="2400" smtClean="0">
                <a:hlinkClick r:id="rId5"/>
              </a:rPr>
              <a:t>hyperphysics.phy-astr.gsu.edu/hbase/mass.html</a:t>
            </a:r>
            <a:endParaRPr lang="en-US" sz="240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0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375</Words>
  <Application>Microsoft Office PowerPoint</Application>
  <PresentationFormat>Presentazione su schermo (4:3)</PresentationFormat>
  <Paragraphs>59</Paragraphs>
  <Slides>8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Course Name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Dalgrande Valentina</cp:lastModifiedBy>
  <cp:revision>44</cp:revision>
  <dcterms:created xsi:type="dcterms:W3CDTF">2017-03-08T21:43:37Z</dcterms:created>
  <dcterms:modified xsi:type="dcterms:W3CDTF">2018-05-14T13:41:20Z</dcterms:modified>
</cp:coreProperties>
</file>