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iano Seta" initials="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0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9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80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39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11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13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13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52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6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4/17/2018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paceplace.nasa.gov/what-is-gravity/e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underboltkids.co.za/Grade4/04-earth-and-beyond/chapter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Course Name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9C1AF"/>
                </a:solidFill>
              </a:rPr>
              <a:t>Gravity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3000" dirty="0" smtClean="0"/>
              <a:t>Why </a:t>
            </a:r>
            <a:r>
              <a:rPr lang="en-GB" sz="3000" dirty="0"/>
              <a:t>do you land on the ground when you jump up instead of floating off into space? </a:t>
            </a:r>
            <a:endParaRPr lang="en-GB" sz="3000" dirty="0" smtClean="0"/>
          </a:p>
          <a:p>
            <a:endParaRPr lang="en-GB" sz="3000" dirty="0" smtClean="0"/>
          </a:p>
          <a:p>
            <a:r>
              <a:rPr lang="en-GB" sz="3000" dirty="0" smtClean="0"/>
              <a:t>Why </a:t>
            </a:r>
            <a:r>
              <a:rPr lang="en-GB" sz="3000" dirty="0"/>
              <a:t>do things fall down when you throw them or drop them? </a:t>
            </a:r>
            <a:endParaRPr lang="en-GB" sz="3000" dirty="0" smtClean="0"/>
          </a:p>
          <a:p>
            <a:endParaRPr lang="en-GB" sz="3000" dirty="0" smtClean="0"/>
          </a:p>
          <a:p>
            <a:r>
              <a:rPr lang="en-GB" sz="3000" dirty="0" smtClean="0"/>
              <a:t>The </a:t>
            </a:r>
            <a:r>
              <a:rPr lang="en-GB" sz="3000" dirty="0"/>
              <a:t>answer is gravity: an invisible force that pulls objects </a:t>
            </a:r>
            <a:r>
              <a:rPr lang="en-GB" sz="3000" dirty="0" smtClean="0"/>
              <a:t>with mass toward </a:t>
            </a:r>
            <a:r>
              <a:rPr lang="en-GB" sz="3000" dirty="0"/>
              <a:t>each </a:t>
            </a:r>
            <a:r>
              <a:rPr lang="en-GB" sz="3000" dirty="0" smtClean="0"/>
              <a:t>other.</a:t>
            </a:r>
          </a:p>
          <a:p>
            <a:endParaRPr lang="en-GB" sz="3000" dirty="0" smtClean="0"/>
          </a:p>
          <a:p>
            <a:r>
              <a:rPr lang="en-GB" sz="3000" dirty="0" smtClean="0"/>
              <a:t>Earth's </a:t>
            </a:r>
            <a:r>
              <a:rPr lang="en-GB" sz="3000" dirty="0"/>
              <a:t>gravity is what keeps you on the ground and what makes things </a:t>
            </a:r>
            <a:r>
              <a:rPr lang="en-GB" sz="3000" dirty="0" smtClean="0"/>
              <a:t>fall.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32164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3000" u="sng" dirty="0" smtClean="0"/>
              <a:t>What </a:t>
            </a:r>
            <a:r>
              <a:rPr lang="en-GB" sz="3000" u="sng" dirty="0"/>
              <a:t>is gravity</a:t>
            </a:r>
            <a:r>
              <a:rPr lang="en-GB" sz="3000" u="sng" dirty="0" smtClean="0"/>
              <a:t>?</a:t>
            </a:r>
          </a:p>
          <a:p>
            <a:pPr algn="just"/>
            <a:r>
              <a:rPr lang="en-GB" sz="3000" dirty="0" smtClean="0"/>
              <a:t>Gravity </a:t>
            </a:r>
            <a:r>
              <a:rPr lang="en-GB" sz="3000" dirty="0"/>
              <a:t>is the force by which </a:t>
            </a:r>
            <a:r>
              <a:rPr lang="en-GB" sz="3000" dirty="0"/>
              <a:t>a </a:t>
            </a:r>
            <a:r>
              <a:rPr lang="en-GB" sz="3000" dirty="0" smtClean="0"/>
              <a:t>body (object </a:t>
            </a:r>
            <a:r>
              <a:rPr lang="en-GB" sz="3000" dirty="0"/>
              <a:t>with </a:t>
            </a:r>
            <a:r>
              <a:rPr lang="en-GB" sz="3000" dirty="0" smtClean="0"/>
              <a:t>mass) </a:t>
            </a:r>
            <a:r>
              <a:rPr lang="en-GB" sz="3000" dirty="0"/>
              <a:t>attracts another body, or everything pulls everything </a:t>
            </a:r>
            <a:r>
              <a:rPr lang="en-GB" sz="3000" dirty="0" smtClean="0"/>
              <a:t>else</a:t>
            </a:r>
            <a:r>
              <a:rPr lang="en-GB" sz="3000" dirty="0" smtClean="0"/>
              <a:t>!</a:t>
            </a:r>
            <a:endParaRPr lang="en-GB" sz="3000" dirty="0" smtClean="0"/>
          </a:p>
          <a:p>
            <a:pPr algn="just"/>
            <a:endParaRPr lang="en-GB" sz="3000" dirty="0"/>
          </a:p>
          <a:p>
            <a:pPr algn="just"/>
            <a:r>
              <a:rPr lang="en-GB" sz="3000" dirty="0" smtClean="0"/>
              <a:t>The </a:t>
            </a:r>
            <a:r>
              <a:rPr lang="en-GB" sz="3000" dirty="0"/>
              <a:t>force of gravity keeps all of the planets in orbit around the </a:t>
            </a:r>
            <a:r>
              <a:rPr lang="en-GB" sz="3000" dirty="0" smtClean="0"/>
              <a:t>sun.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644900"/>
            <a:ext cx="710565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6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/>
              <a:t>Anything that has mass also has </a:t>
            </a:r>
            <a:r>
              <a:rPr lang="en-GB" sz="3000" dirty="0" smtClean="0"/>
              <a:t>gravity.</a:t>
            </a:r>
          </a:p>
          <a:p>
            <a:endParaRPr lang="en-GB" sz="3000" dirty="0" smtClean="0"/>
          </a:p>
          <a:p>
            <a:r>
              <a:rPr lang="en-GB" sz="3000" dirty="0" smtClean="0"/>
              <a:t>Objects </a:t>
            </a:r>
            <a:r>
              <a:rPr lang="en-GB" sz="3000" dirty="0"/>
              <a:t>with more mass have more </a:t>
            </a:r>
            <a:r>
              <a:rPr lang="en-GB" sz="3000" dirty="0" smtClean="0"/>
              <a:t>gravity.</a:t>
            </a:r>
          </a:p>
          <a:p>
            <a:endParaRPr lang="en-GB" sz="3000" dirty="0" smtClean="0"/>
          </a:p>
          <a:p>
            <a:pPr algn="just"/>
            <a:r>
              <a:rPr lang="en-GB" sz="3000" dirty="0" smtClean="0"/>
              <a:t>Gravity gets </a:t>
            </a:r>
            <a:r>
              <a:rPr lang="en-GB" sz="3000" dirty="0"/>
              <a:t>weaker with </a:t>
            </a:r>
            <a:r>
              <a:rPr lang="en-GB" sz="3000" dirty="0" smtClean="0"/>
              <a:t>distance, so the </a:t>
            </a:r>
            <a:r>
              <a:rPr lang="en-GB" sz="3000" dirty="0"/>
              <a:t>closer objects are to each other, the stronger their gravitational pull </a:t>
            </a:r>
            <a:r>
              <a:rPr lang="en-GB" sz="3000" dirty="0" smtClean="0"/>
              <a:t>is.</a:t>
            </a:r>
            <a:endParaRPr lang="en-GB" sz="3000" dirty="0"/>
          </a:p>
          <a:p>
            <a:endParaRPr lang="en-GB" sz="3000" dirty="0"/>
          </a:p>
          <a:p>
            <a:r>
              <a:rPr lang="en-GB" sz="3000" dirty="0"/>
              <a:t>Earth's gravity comes from all its </a:t>
            </a:r>
            <a:r>
              <a:rPr lang="en-GB" sz="3000" dirty="0" smtClean="0"/>
              <a:t>mass: all </a:t>
            </a:r>
            <a:r>
              <a:rPr lang="en-GB" sz="3000" dirty="0"/>
              <a:t>its mass makes a combined gravitational pull on all the mass in your </a:t>
            </a:r>
            <a:r>
              <a:rPr lang="en-GB" sz="3000" dirty="0" smtClean="0"/>
              <a:t>body. That's </a:t>
            </a:r>
            <a:r>
              <a:rPr lang="en-GB" sz="3000" dirty="0"/>
              <a:t>what gives you </a:t>
            </a:r>
            <a:r>
              <a:rPr lang="en-GB" sz="3000" dirty="0" smtClean="0"/>
              <a:t>weight!</a:t>
            </a:r>
          </a:p>
          <a:p>
            <a:endParaRPr lang="en-GB" sz="3000" dirty="0"/>
          </a:p>
          <a:p>
            <a:r>
              <a:rPr lang="en-GB" sz="3000" dirty="0"/>
              <a:t>I</a:t>
            </a:r>
            <a:r>
              <a:rPr lang="en-GB" sz="3000" dirty="0" smtClean="0"/>
              <a:t>f </a:t>
            </a:r>
            <a:r>
              <a:rPr lang="en-GB" sz="3000" dirty="0"/>
              <a:t>you were on a planet with less mass than Earth, you would weigh </a:t>
            </a:r>
            <a:r>
              <a:rPr lang="en-GB" sz="3000" dirty="0" smtClean="0"/>
              <a:t>less than you weigh on Earth!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8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The </a:t>
            </a:r>
            <a:r>
              <a:rPr lang="en-GB" sz="3000" dirty="0"/>
              <a:t>mass of an object is a measure of the object's inertial property, or the amount of matter it contains</a:t>
            </a:r>
            <a:endParaRPr lang="en-GB" sz="3000" dirty="0" smtClean="0"/>
          </a:p>
          <a:p>
            <a:pPr algn="just"/>
            <a:r>
              <a:rPr lang="en-GB" sz="3000" dirty="0" smtClean="0"/>
              <a:t>The </a:t>
            </a:r>
            <a:r>
              <a:rPr lang="en-GB" sz="3000" dirty="0"/>
              <a:t>usual symbol for mass is m and its SI unit is the </a:t>
            </a:r>
            <a:r>
              <a:rPr lang="en-GB" sz="3000" dirty="0" smtClean="0"/>
              <a:t>kilogram</a:t>
            </a:r>
          </a:p>
          <a:p>
            <a:pPr algn="just"/>
            <a:r>
              <a:rPr lang="en-GB" sz="3000" dirty="0"/>
              <a:t>The weight of an object is the force of gravity on the object and may be defined </a:t>
            </a:r>
            <a:r>
              <a:rPr lang="en-GB" sz="3000" dirty="0" smtClean="0"/>
              <a:t>as:</a:t>
            </a:r>
          </a:p>
          <a:p>
            <a:pPr marL="0" indent="0" algn="just">
              <a:buNone/>
            </a:pPr>
            <a:r>
              <a:rPr lang="en-GB" sz="3000" dirty="0" smtClean="0"/>
              <a:t>			w </a:t>
            </a:r>
            <a:r>
              <a:rPr lang="en-GB" sz="3000" dirty="0"/>
              <a:t>= mg</a:t>
            </a:r>
          </a:p>
          <a:p>
            <a:pPr algn="just"/>
            <a:r>
              <a:rPr lang="en-GB" sz="3000" dirty="0" smtClean="0"/>
              <a:t>the </a:t>
            </a:r>
            <a:r>
              <a:rPr lang="en-GB" sz="3000" dirty="0"/>
              <a:t>mass times the acceleration of </a:t>
            </a:r>
            <a:r>
              <a:rPr lang="en-GB" sz="3000" dirty="0" smtClean="0"/>
              <a:t>gravity</a:t>
            </a:r>
          </a:p>
          <a:p>
            <a:pPr algn="just"/>
            <a:r>
              <a:rPr lang="en-GB" sz="3000" dirty="0" smtClean="0"/>
              <a:t>Since </a:t>
            </a:r>
            <a:r>
              <a:rPr lang="en-GB" sz="3000" dirty="0"/>
              <a:t>the weight is a force, its SI unit is the </a:t>
            </a:r>
            <a:r>
              <a:rPr lang="en-GB" sz="3000" dirty="0" smtClean="0"/>
              <a:t>newton.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8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sz="3000" dirty="0" smtClean="0"/>
              <a:t>If an object has a mass of 1kg on Earth, it would have the same mass of 1kg on the moon, even though its weight </a:t>
            </a:r>
            <a:r>
              <a:rPr lang="en-GB" sz="3000" b="1" dirty="0" smtClean="0">
                <a:solidFill>
                  <a:srgbClr val="FF0000"/>
                </a:solidFill>
              </a:rPr>
              <a:t>would </a:t>
            </a:r>
            <a:r>
              <a:rPr lang="en-GB" sz="3000" dirty="0" smtClean="0"/>
              <a:t>be 6 times less.</a:t>
            </a:r>
          </a:p>
          <a:p>
            <a:pPr algn="just"/>
            <a:endParaRPr lang="en-GB" sz="3000" dirty="0" smtClean="0"/>
          </a:p>
          <a:p>
            <a:pPr marL="0" indent="0" algn="just">
              <a:buNone/>
            </a:pPr>
            <a:r>
              <a:rPr lang="en-GB" sz="3000" dirty="0" smtClean="0"/>
              <a:t>			W=F=mg</a:t>
            </a:r>
          </a:p>
          <a:p>
            <a:pPr marL="1371600" lvl="3" indent="0" algn="just">
              <a:buNone/>
            </a:pPr>
            <a:r>
              <a:rPr lang="en-GB" sz="1800" dirty="0" smtClean="0"/>
              <a:t>				W=weight</a:t>
            </a:r>
          </a:p>
          <a:p>
            <a:pPr marL="1371600" lvl="3" indent="0" algn="just">
              <a:buNone/>
            </a:pPr>
            <a:r>
              <a:rPr lang="en-GB" sz="1800" dirty="0" smtClean="0"/>
              <a:t>				F=Force</a:t>
            </a:r>
          </a:p>
          <a:p>
            <a:pPr marL="1371600" lvl="3" indent="0" algn="just">
              <a:buNone/>
            </a:pPr>
            <a:r>
              <a:rPr lang="en-GB" sz="1800" dirty="0" smtClean="0"/>
              <a:t>				m= Mass</a:t>
            </a:r>
          </a:p>
          <a:p>
            <a:pPr marL="1371600" lvl="3" indent="0" algn="just">
              <a:buNone/>
            </a:pPr>
            <a:r>
              <a:rPr lang="en-GB" sz="1800" dirty="0" smtClean="0"/>
              <a:t>				g=Acceleration of gravity</a:t>
            </a:r>
            <a:endParaRPr lang="en-GB" sz="1800" dirty="0"/>
          </a:p>
          <a:p>
            <a:pPr algn="just"/>
            <a:r>
              <a:rPr lang="en-GB" sz="3000" dirty="0" smtClean="0"/>
              <a:t>W=mg Applies at all times, even when the object is not accelerating.</a:t>
            </a:r>
          </a:p>
          <a:p>
            <a:pPr algn="just"/>
            <a:r>
              <a:rPr lang="en-GB" sz="3000" dirty="0"/>
              <a:t>The associated SI unit of force and weight is the </a:t>
            </a:r>
            <a:r>
              <a:rPr lang="en-GB" sz="3000" dirty="0" smtClean="0"/>
              <a:t>Newton.</a:t>
            </a:r>
            <a:endParaRPr lang="en-GB" sz="3000" dirty="0"/>
          </a:p>
          <a:p>
            <a:pPr algn="just"/>
            <a:r>
              <a:rPr lang="en-GB" sz="3000" dirty="0"/>
              <a:t>1 kilogram weighs 9.8 </a:t>
            </a:r>
            <a:r>
              <a:rPr lang="en-GB" sz="3000" dirty="0" err="1"/>
              <a:t>Newtons</a:t>
            </a:r>
            <a:r>
              <a:rPr lang="en-GB" sz="3000" dirty="0"/>
              <a:t> under standard conditions on the Earth's </a:t>
            </a:r>
            <a:r>
              <a:rPr lang="en-GB" sz="3000" dirty="0" smtClean="0"/>
              <a:t>surface.</a:t>
            </a:r>
            <a:endParaRPr lang="en-GB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8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3000" u="sng" dirty="0"/>
              <a:t>Newton's law of universal </a:t>
            </a:r>
            <a:r>
              <a:rPr lang="en-GB" sz="3000" u="sng" dirty="0" smtClean="0"/>
              <a:t>gravitation</a:t>
            </a:r>
          </a:p>
          <a:p>
            <a:pPr algn="just"/>
            <a:r>
              <a:rPr lang="en-GB" sz="3000" dirty="0" smtClean="0"/>
              <a:t>States </a:t>
            </a:r>
            <a:r>
              <a:rPr lang="en-GB" sz="3000" dirty="0"/>
              <a:t>that a </a:t>
            </a:r>
            <a:r>
              <a:rPr lang="en-GB" sz="3000" dirty="0"/>
              <a:t>body attracts </a:t>
            </a:r>
            <a:r>
              <a:rPr lang="en-GB" sz="3000" dirty="0"/>
              <a:t>every other </a:t>
            </a:r>
            <a:r>
              <a:rPr lang="en-GB" sz="3000" dirty="0"/>
              <a:t>body in </a:t>
            </a:r>
            <a:r>
              <a:rPr lang="en-GB" sz="3000" dirty="0"/>
              <a:t>the universe </a:t>
            </a:r>
            <a:r>
              <a:rPr lang="en-GB" sz="3000" dirty="0"/>
              <a:t>according to </a:t>
            </a:r>
            <a:r>
              <a:rPr lang="en-GB" sz="3000" dirty="0" smtClean="0"/>
              <a:t>a </a:t>
            </a:r>
            <a:r>
              <a:rPr lang="en-GB" sz="3000" dirty="0"/>
              <a:t>universal </a:t>
            </a:r>
            <a:r>
              <a:rPr lang="en-GB" sz="3000" dirty="0" smtClean="0"/>
              <a:t>force</a:t>
            </a:r>
            <a:endParaRPr lang="en-GB" sz="3000" dirty="0" smtClean="0"/>
          </a:p>
          <a:p>
            <a:pPr algn="just"/>
            <a:r>
              <a:rPr lang="en-GB" sz="3000" dirty="0" smtClean="0"/>
              <a:t>This force is </a:t>
            </a:r>
            <a:r>
              <a:rPr lang="en-GB" sz="3000" dirty="0"/>
              <a:t>directly proportional </a:t>
            </a:r>
            <a:r>
              <a:rPr lang="en-GB" sz="3000" dirty="0" smtClean="0"/>
              <a:t>to </a:t>
            </a:r>
            <a:r>
              <a:rPr lang="en-GB" sz="3000" dirty="0"/>
              <a:t>the product of their masses and inversely proportional to the square of the distance between their </a:t>
            </a:r>
            <a:r>
              <a:rPr lang="en-GB" sz="3000" dirty="0" smtClean="0"/>
              <a:t>centres</a:t>
            </a:r>
          </a:p>
          <a:p>
            <a:pPr algn="just"/>
            <a:r>
              <a:rPr lang="en-GB" sz="3000" dirty="0" smtClean="0"/>
              <a:t>G </a:t>
            </a:r>
            <a:r>
              <a:rPr lang="en-GB" sz="3000" dirty="0"/>
              <a:t>is the constant of </a:t>
            </a:r>
            <a:r>
              <a:rPr lang="en-GB" sz="3000" dirty="0" smtClean="0"/>
              <a:t>proportionality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221088"/>
            <a:ext cx="23241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GB" sz="3000" u="sng" dirty="0" smtClean="0"/>
              <a:t>References</a:t>
            </a:r>
          </a:p>
          <a:p>
            <a:r>
              <a:rPr lang="en-US" sz="2400" dirty="0">
                <a:hlinkClick r:id="rId3"/>
              </a:rPr>
              <a:t>https://spaceplace.nasa.gov/what-is-gravity/en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www.thunderboltkids.co.za/Grade4/04-earth-and-beyond/chapter3.html</a:t>
            </a:r>
            <a:endParaRPr lang="en-US" sz="2400" dirty="0" smtClean="0"/>
          </a:p>
          <a:p>
            <a:r>
              <a:rPr lang="en-US" sz="2400" dirty="0"/>
              <a:t>http://</a:t>
            </a:r>
            <a:r>
              <a:rPr lang="en-US" sz="2400" dirty="0" smtClean="0"/>
              <a:t>hyperphysics.phy-astr.gsu.edu/hbase/mass.html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0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360</Words>
  <Application>Microsoft Office PowerPoint</Application>
  <PresentationFormat>On-screen Show (4:3)</PresentationFormat>
  <Paragraphs>60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Course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Chris</cp:lastModifiedBy>
  <cp:revision>25</cp:revision>
  <dcterms:created xsi:type="dcterms:W3CDTF">2017-03-08T21:43:37Z</dcterms:created>
  <dcterms:modified xsi:type="dcterms:W3CDTF">2018-04-17T11:25:13Z</dcterms:modified>
</cp:coreProperties>
</file>