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0" d="100"/>
          <a:sy n="70" d="100"/>
        </p:scale>
        <p:origin x="-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589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000" y="-982800"/>
            <a:ext cx="4233344" cy="76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l="19932" t="5025" r="4982" b="30147"/>
          <a:stretch/>
        </p:blipFill>
        <p:spPr>
          <a:xfrm flipH="1">
            <a:off x="-3200399" y="-12020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80320" y="660960"/>
            <a:ext cx="4963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Elektrina a magnetizmus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325" y="5929200"/>
            <a:ext cx="1374428" cy="62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400" y="5786280"/>
            <a:ext cx="1502346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6000" y="432000"/>
            <a:ext cx="2726561" cy="49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978561" y="2858520"/>
            <a:ext cx="3858323" cy="28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76000" y="1230120"/>
            <a:ext cx="4392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strike="noStrike" cap="non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Vznik elektriny trením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6000061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00" y="1380600"/>
            <a:ext cx="3402052" cy="34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r="3940"/>
          <a:stretch/>
        </p:blipFill>
        <p:spPr>
          <a:xfrm>
            <a:off x="131040" y="1116000"/>
            <a:ext cx="4344559" cy="4356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b="1" dirty="0"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921784" y="2977784"/>
            <a:ext cx="194400" cy="112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5613840" y="3525840"/>
            <a:ext cx="110160" cy="110160"/>
          </a:xfrm>
          <a:prstGeom prst="ellipse">
            <a:avLst/>
          </a:prstGeom>
          <a:solidFill>
            <a:srgbClr val="FF420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734440" y="3475800"/>
            <a:ext cx="123120" cy="32400"/>
          </a:xfrm>
          <a:prstGeom prst="rect">
            <a:avLst/>
          </a:prstGeom>
          <a:solidFill>
            <a:srgbClr val="FF420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572760" y="5472000"/>
            <a:ext cx="4446224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sk-SK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protónov </a:t>
            </a:r>
            <a:r>
              <a:rPr lang="en-US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elektrónov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580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-10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+1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552000" y="4932000"/>
            <a:ext cx="2268472" cy="8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sk-SK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protóny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416624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ELEKTRIZÁCIA TRENÍM</a:t>
            </a:r>
            <a:endParaRPr lang="sk-SK"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68360" y="1656000"/>
            <a:ext cx="4355640" cy="4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Pri trení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kožušin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y o jantár sa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veľký počet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elektrónov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uvoľní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z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atómov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kožušiny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a prejdú do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atóm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ov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jantáru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Preto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k-SK" sz="3000" dirty="0">
                <a:latin typeface="Calibri"/>
                <a:ea typeface="Calibri"/>
                <a:cs typeface="Calibri"/>
                <a:sym typeface="Calibri"/>
              </a:rPr>
              <a:t>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oba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objekty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nabité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alebo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elektrizované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")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opačnými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nábojmi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Tento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náboj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dáva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jantáru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schopnosť pritiahnuť ľahké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objekty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611824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ČASTICE </a:t>
            </a:r>
            <a:r>
              <a:rPr lang="en-US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l="19932" t="5025" b="30147"/>
          <a:stretch/>
        </p:blipFill>
        <p:spPr>
          <a:xfrm>
            <a:off x="4951080" y="3474000"/>
            <a:ext cx="2600191" cy="155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280" y="2439720"/>
            <a:ext cx="2555944" cy="14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578200" y="3566643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09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334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838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83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082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586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5364000" y="5040000"/>
            <a:ext cx="1728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záporne nabitý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292000" y="1728000"/>
            <a:ext cx="1584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kladne nabitá</a:t>
            </a:r>
            <a:endParaRPr sz="1800" b="0" strike="noStrike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8080" y="4336920"/>
            <a:ext cx="1698390" cy="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80" y="3289680"/>
            <a:ext cx="1698390" cy="16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4000" y="-478800"/>
            <a:ext cx="4233344" cy="76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160" y="-540000"/>
            <a:ext cx="4366085" cy="78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468359" y="1484783"/>
            <a:ext cx="7647931" cy="17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mnohých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prípadoch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keď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vzájomne trieme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dva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objekty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rôznych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materiálov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majú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elektróny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tendenciu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pohybovať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smerom od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jedn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ého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k druhému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468720" y="3312000"/>
            <a:ext cx="4393744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Dôvodom javu 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elektrizácie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trením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je fakt,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že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rôzne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materiály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majú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odlišnú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latin typeface="Calibri"/>
                <a:ea typeface="Calibri"/>
                <a:cs typeface="Calibri"/>
                <a:sym typeface="Calibri"/>
              </a:rPr>
              <a:t>afinitu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- schopnosť priťahovať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elektrón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6764400" y="2664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Shape 317"/>
          <p:cNvCxnSpPr/>
          <p:nvPr/>
        </p:nvCxnSpPr>
        <p:spPr>
          <a:xfrm>
            <a:off x="8096040" y="-108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3080" y="4483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402440" y="5868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677373" y="3806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536854" y="3313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6800" y="4646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706589" y="5077007"/>
            <a:ext cx="819405" cy="1149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285"/>
          <p:cNvSpPr txBox="1"/>
          <p:nvPr/>
        </p:nvSpPr>
        <p:spPr>
          <a:xfrm>
            <a:off x="2416624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ELEKTRIZÁCIA TRENÍM</a:t>
            </a:r>
            <a:endParaRPr lang="sk-SK"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88"/>
          <p:cNvSpPr txBox="1"/>
          <p:nvPr/>
        </p:nvSpPr>
        <p:spPr>
          <a:xfrm>
            <a:off x="611824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ČASTICE </a:t>
            </a:r>
            <a:r>
              <a:rPr lang="en-US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468360" y="346320"/>
            <a:ext cx="539712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  <a:endParaRPr lang="sk-SK"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68360" y="1224000"/>
            <a:ext cx="8243640" cy="5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 G. Hewitt, </a:t>
            </a:r>
            <a:r>
              <a:rPr lang="en-US" sz="30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Conseptual Physics, 11</a:t>
            </a:r>
            <a:r>
              <a:rPr lang="en-US" sz="3000" b="0" i="1" strike="noStrik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0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ed.</a:t>
            </a: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Pearson Education, 2010. </a:t>
            </a:r>
            <a:r>
              <a:rPr lang="en-US" sz="1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“Charging by Friction” retrieved from the webpage “The Physics Classroom”:</a:t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http://www.physicsclassroom.com/class/estatics/Lesson-2/Charging-by-Friction</a:t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“Triboelectric Series” retrieved from the webpage of EOS/ESD Association, Inc.:</a:t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https://www.esda.org/about-esd/esd-fundamentals/part-1-an-introduction-to-esd/</a:t>
            </a:r>
            <a:br>
              <a:rPr lang="en-US" sz="3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24942" t="10005" r="14960" b="5001"/>
          <a:stretch/>
        </p:blipFill>
        <p:spPr>
          <a:xfrm>
            <a:off x="3348000" y="-306000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491880" y="310320"/>
            <a:ext cx="3920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POHĽAD DO MINULOSTI</a:t>
            </a:r>
            <a:endParaRPr lang="sk-SK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880" y="1764000"/>
            <a:ext cx="1216353" cy="186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36000" y="1512000"/>
            <a:ext cx="592488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Asi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600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rokov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ej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Ázii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grécky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filozof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matematik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astronóm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Thales z Miletus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poznamenal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že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priesvitný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drahokam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nazývaný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elektron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 (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jantár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má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tajomnú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schopnosť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...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0880" y="16200"/>
            <a:ext cx="2211718" cy="147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2000" y="4284000"/>
            <a:ext cx="4160448" cy="307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24942" t="10005" r="14960" b="5001"/>
          <a:stretch/>
        </p:blipFill>
        <p:spPr>
          <a:xfrm>
            <a:off x="3347640" y="-306036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76000" y="4932000"/>
            <a:ext cx="8136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Táto skúsenosť s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elektron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jantár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bola základom pre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elektrin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mikroskopické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častice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elektróny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 ...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64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-7569000">
            <a:off x="6707880" y="3628800"/>
            <a:ext cx="113760" cy="117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Shape 142"/>
          <p:cNvSpPr/>
          <p:nvPr/>
        </p:nvSpPr>
        <p:spPr>
          <a:xfrm rot="3674400">
            <a:off x="6915600" y="3785400"/>
            <a:ext cx="341640" cy="45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37" y="119856"/>
                </a:lnTo>
                <a:lnTo>
                  <a:pt x="60524" y="98417"/>
                </a:lnTo>
                <a:lnTo>
                  <a:pt x="524" y="3856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60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6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4280" y="2061360"/>
            <a:ext cx="2023336" cy="11705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rot="9017" flipH="1">
            <a:off x="694179" y="4006435"/>
            <a:ext cx="2173207" cy="5622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0" y="118705"/>
                </a:moveTo>
                <a:lnTo>
                  <a:pt x="0" y="119923"/>
                </a:lnTo>
                <a:lnTo>
                  <a:pt x="29885" y="609"/>
                </a:lnTo>
                <a:lnTo>
                  <a:pt x="89875" y="0"/>
                </a:lnTo>
                <a:lnTo>
                  <a:pt x="119980" y="118705"/>
                </a:lnTo>
              </a:path>
            </a:pathLst>
          </a:custGeom>
          <a:solidFill>
            <a:srgbClr val="9966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Shape 147"/>
          <p:cNvSpPr/>
          <p:nvPr/>
        </p:nvSpPr>
        <p:spPr>
          <a:xfrm rot="8053200">
            <a:off x="1232640" y="4320360"/>
            <a:ext cx="113760" cy="1177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Shape 148"/>
          <p:cNvSpPr/>
          <p:nvPr/>
        </p:nvSpPr>
        <p:spPr>
          <a:xfrm rot="1060800">
            <a:off x="1435680" y="4226040"/>
            <a:ext cx="342000" cy="45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67" y="102603"/>
                </a:lnTo>
                <a:lnTo>
                  <a:pt x="84674" y="119644"/>
                </a:lnTo>
                <a:lnTo>
                  <a:pt x="24740" y="6852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Shape 149"/>
          <p:cNvSpPr/>
          <p:nvPr/>
        </p:nvSpPr>
        <p:spPr>
          <a:xfrm>
            <a:off x="1612080" y="4231080"/>
            <a:ext cx="1094040" cy="2620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8241"/>
                </a:moveTo>
                <a:cubicBezTo>
                  <a:pt x="13859" y="90329"/>
                  <a:pt x="29970" y="119835"/>
                  <a:pt x="41500" y="70384"/>
                </a:cubicBezTo>
                <a:cubicBezTo>
                  <a:pt x="52517" y="23241"/>
                  <a:pt x="69457" y="0"/>
                  <a:pt x="83000" y="20274"/>
                </a:cubicBezTo>
                <a:cubicBezTo>
                  <a:pt x="119960" y="75164"/>
                  <a:pt x="77828" y="93461"/>
                  <a:pt x="68232" y="92802"/>
                </a:cubicBezTo>
                <a:lnTo>
                  <a:pt x="64244" y="87197"/>
                </a:lnTo>
              </a:path>
            </a:pathLst>
          </a:cu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rot="-7593" flipH="1">
            <a:off x="6141677" y="4007094"/>
            <a:ext cx="2173205" cy="5619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0" y="119923"/>
                </a:moveTo>
                <a:lnTo>
                  <a:pt x="0" y="118855"/>
                </a:lnTo>
                <a:lnTo>
                  <a:pt x="30084" y="0"/>
                </a:lnTo>
                <a:lnTo>
                  <a:pt x="90074" y="457"/>
                </a:lnTo>
                <a:lnTo>
                  <a:pt x="119980" y="119923"/>
                </a:lnTo>
              </a:path>
            </a:pathLst>
          </a:custGeom>
          <a:solidFill>
            <a:srgbClr val="9966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/>
          <p:nvPr/>
        </p:nvSpPr>
        <p:spPr>
          <a:xfrm>
            <a:off x="6987240" y="3676680"/>
            <a:ext cx="897840" cy="6458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33"/>
                </a:moveTo>
                <a:cubicBezTo>
                  <a:pt x="7169" y="115384"/>
                  <a:pt x="14675" y="114782"/>
                  <a:pt x="21603" y="106889"/>
                </a:cubicBezTo>
                <a:cubicBezTo>
                  <a:pt x="29975" y="97324"/>
                  <a:pt x="35509" y="80066"/>
                  <a:pt x="40417" y="62876"/>
                </a:cubicBezTo>
                <a:cubicBezTo>
                  <a:pt x="45757" y="44347"/>
                  <a:pt x="52253" y="26889"/>
                  <a:pt x="59951" y="13979"/>
                </a:cubicBezTo>
                <a:cubicBezTo>
                  <a:pt x="66014" y="3812"/>
                  <a:pt x="74194" y="0"/>
                  <a:pt x="82229" y="4280"/>
                </a:cubicBezTo>
                <a:cubicBezTo>
                  <a:pt x="89494" y="8026"/>
                  <a:pt x="98540" y="4749"/>
                  <a:pt x="103833" y="18996"/>
                </a:cubicBezTo>
                <a:cubicBezTo>
                  <a:pt x="109414" y="33712"/>
                  <a:pt x="115236" y="50434"/>
                  <a:pt x="116439" y="71103"/>
                </a:cubicBezTo>
                <a:lnTo>
                  <a:pt x="119182" y="87357"/>
                </a:lnTo>
                <a:lnTo>
                  <a:pt x="119951" y="103612"/>
                </a:lnTo>
              </a:path>
            </a:pathLst>
          </a:cu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47200" y="792000"/>
            <a:ext cx="7704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Keď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elektron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pretrie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kožušinou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získava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schopnosť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pritiahnuť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prach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iné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ľahké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predmety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-288000" y="612000"/>
            <a:ext cx="5760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232000" y="-207324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-360000" y="540000"/>
            <a:ext cx="5760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436320" y="288000"/>
            <a:ext cx="5397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Vznik elektriny trením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68360" y="1692000"/>
            <a:ext cx="4463680" cy="3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Rovnako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ako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jantár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kožušina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aj viacero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ďalších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materiálov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vzájom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ným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trením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získa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podobnú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schopnosť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sk-SK" sz="30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Hovoríme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že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sú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elektrizované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trením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87440" y="5580000"/>
            <a:ext cx="836856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 čo je spoločným menovateľom tohto </a:t>
            </a:r>
            <a:r>
              <a:rPr lang="sk-SK" sz="3000" b="0" strike="noStrik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fenomému</a:t>
            </a:r>
            <a:r>
              <a:rPr lang="sk-SK" sz="30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701676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8348400" y="-1332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44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65480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92973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789214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916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95894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68360" y="1944000"/>
            <a:ext cx="3635640" cy="3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Odpoveď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treba hľadať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mikroskopických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prvkoch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hmoty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sk-SK" sz="30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Každý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materiál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skladá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sk-SK" sz="3000" dirty="0" err="1" smtClean="0">
                <a:latin typeface="Calibri"/>
                <a:ea typeface="Calibri"/>
                <a:cs typeface="Calibri"/>
                <a:sym typeface="Calibri"/>
              </a:rPr>
              <a:t>ého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 počtu a druhu </a:t>
            </a:r>
            <a:r>
              <a:rPr lang="en-US" sz="3000" b="1" dirty="0" err="1" smtClean="0">
                <a:latin typeface="Calibri"/>
                <a:ea typeface="Calibri"/>
                <a:cs typeface="Calibri"/>
                <a:sym typeface="Calibri"/>
              </a:rPr>
              <a:t>atómov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70880" y="288360"/>
            <a:ext cx="3807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701712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8348760" y="-1332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80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65516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93009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789575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952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95930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616000" y="2858040"/>
            <a:ext cx="4103111" cy="486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74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92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b="1" dirty="0"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716000" y="1188000"/>
            <a:ext cx="3923640" cy="533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Atómy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líšia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hmotnosťou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tvarom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ale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všetky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pozostávajú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z troch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druhov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latin typeface="Calibri"/>
                <a:ea typeface="Calibri"/>
                <a:cs typeface="Calibri"/>
                <a:sym typeface="Calibri"/>
              </a:rPr>
              <a:t>častíc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b="1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neutrony</a:t>
            </a:r>
            <a:r>
              <a:rPr lang="en-US" sz="3000" b="1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000" b="1" dirty="0" err="1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protóny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tvoria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jadro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-SK" sz="3000" dirty="0" err="1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atómu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zatiaľ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čo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elektróny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ktoré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sú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k-SK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800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krát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menšie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obiehajú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okolo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jadra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rôznych</a:t>
            </a:r>
            <a:r>
              <a:rPr lang="en-US" sz="3000" dirty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energe</a:t>
            </a:r>
            <a:r>
              <a:rPr lang="sk-SK" sz="3000" dirty="0" err="1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tických</a:t>
            </a:r>
            <a:r>
              <a:rPr lang="sk-SK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úrovniach</a:t>
            </a:r>
            <a:r>
              <a:rPr lang="en-US" sz="3000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00" y="4464000"/>
            <a:ext cx="2156382" cy="2156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/>
          <p:nvPr/>
        </p:nvCxnSpPr>
        <p:spPr>
          <a:xfrm rot="10800000" flipH="1">
            <a:off x="2160000" y="4824000"/>
            <a:ext cx="648000" cy="252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000" y="1458720"/>
            <a:ext cx="2910352" cy="291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2736000" y="2232000"/>
            <a:ext cx="14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protóny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44000" y="3312000"/>
            <a:ext cx="158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neutróny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880000" y="4500000"/>
            <a:ext cx="158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Shape 211"/>
          <p:cNvCxnSpPr/>
          <p:nvPr/>
        </p:nvCxnSpPr>
        <p:spPr>
          <a:xfrm flipH="1">
            <a:off x="1368000" y="3096000"/>
            <a:ext cx="432000" cy="360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Shape 212"/>
          <p:cNvCxnSpPr/>
          <p:nvPr/>
        </p:nvCxnSpPr>
        <p:spPr>
          <a:xfrm>
            <a:off x="3096000" y="3636000"/>
            <a:ext cx="0" cy="900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Shape 213"/>
          <p:cNvCxnSpPr/>
          <p:nvPr/>
        </p:nvCxnSpPr>
        <p:spPr>
          <a:xfrm>
            <a:off x="1116000" y="3780000"/>
            <a:ext cx="324000" cy="1548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/>
          <p:nvPr/>
        </p:nvCxnSpPr>
        <p:spPr>
          <a:xfrm flipH="1">
            <a:off x="1620000" y="2700000"/>
            <a:ext cx="1260000" cy="2664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/>
          <p:nvPr/>
        </p:nvCxnSpPr>
        <p:spPr>
          <a:xfrm rot="10800000" flipH="1">
            <a:off x="2448000" y="2628000"/>
            <a:ext cx="288000" cy="144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b="1" dirty="0"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248000" y="1412776"/>
            <a:ext cx="4356000" cy="486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</a:t>
            </a:r>
            <a:r>
              <a:rPr lang="sk-SK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óny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elektróny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sú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nosi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telia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opačného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náboja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reprezentované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ho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ako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pozitívny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 a 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negatívny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náboj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-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navzájom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priťahujú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zatiaľ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čo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častice rovnakého typu sa navzájom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odpudzujú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. N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a druhej strane, n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eutróny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žiadny náboj nemajú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sú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neutrálne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").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00" y="2088000"/>
            <a:ext cx="3437087" cy="321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5999700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r="-1075"/>
          <a:stretch/>
        </p:blipFill>
        <p:spPr>
          <a:xfrm>
            <a:off x="1457640" y="2494440"/>
            <a:ext cx="3623097" cy="345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b="1" dirty="0"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6920" y="2767320"/>
            <a:ext cx="2696556" cy="269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220759" y="5472000"/>
            <a:ext cx="461122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</a:t>
            </a:r>
            <a:r>
              <a:rPr lang="sk-SK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ónov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elektrónov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228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552000" y="4932000"/>
            <a:ext cx="1829520" cy="8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</a:t>
            </a:r>
            <a:r>
              <a:rPr lang="sk-SK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óny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elektróny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504000" y="1476000"/>
            <a:ext cx="7920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sk-SK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000" b="1" strike="noStrik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eutr</a:t>
            </a:r>
            <a:r>
              <a:rPr lang="sk-SK" sz="3000" b="1" strike="noStrik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álny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sk-SK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atóm obsahuje rovnaký počet protónov a elektrónov a ako celok nemá žiadny náboj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k-SK" sz="3000" b="1" dirty="0">
                <a:latin typeface="Calibri"/>
                <a:ea typeface="Calibri"/>
                <a:cs typeface="Calibri"/>
                <a:sym typeface="Calibri"/>
              </a:rPr>
              <a:t>ČASTICE HMOTY</a:t>
            </a:r>
            <a:endParaRPr lang="sk-SK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04000" y="1548000"/>
            <a:ext cx="79200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Hoci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elektróny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môžu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pohybovať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jedného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atómu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druhého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 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tomto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prípade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prvý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atóm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nabitý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kladne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obsahuje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viac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protónov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ako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elektrónov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) a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druhý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nabitý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k-SK" sz="3000" dirty="0" smtClean="0">
                <a:latin typeface="Calibri"/>
                <a:ea typeface="Calibri"/>
                <a:cs typeface="Calibri"/>
                <a:sym typeface="Calibri"/>
              </a:rPr>
              <a:t>záporne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".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3000">
            <a:off x="4567919" y="4021439"/>
            <a:ext cx="194400" cy="11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0120" y="3600000"/>
            <a:ext cx="2065607" cy="20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968000" y="5616000"/>
            <a:ext cx="3708456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záporne nabitý atóm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755576" y="5616000"/>
            <a:ext cx="3708424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kladne nabitý atóm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8000" y="3852000"/>
            <a:ext cx="1581347" cy="158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479</Words>
  <Application>Microsoft Office PowerPoint</Application>
  <PresentationFormat>Prezentácia na obrazovke (4:3)</PresentationFormat>
  <Paragraphs>46</Paragraphs>
  <Slides>13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</dc:creator>
  <cp:lastModifiedBy>Zuzana Palkova</cp:lastModifiedBy>
  <cp:revision>25</cp:revision>
  <dcterms:modified xsi:type="dcterms:W3CDTF">2018-10-04T09:05:27Z</dcterms:modified>
</cp:coreProperties>
</file>