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 snapToObjects="1">
      <p:cViewPr varScale="1">
        <p:scale>
          <a:sx n="62" d="100"/>
          <a:sy n="62" d="100"/>
        </p:scale>
        <p:origin x="8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18207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326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70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5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966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3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43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946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93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36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0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172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66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62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8160" cy="529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3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3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Shape 108"/>
          <p:cNvSpPr/>
          <p:nvPr/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457200" y="274680"/>
            <a:ext cx="8228160" cy="529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5720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467352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73520" y="372492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73520" y="1600200"/>
            <a:ext cx="401508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57200" y="3724920"/>
            <a:ext cx="8228160" cy="194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5800" y="2130120"/>
            <a:ext cx="7770960" cy="146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160"/>
            <a:ext cx="21319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2720" y="6356160"/>
            <a:ext cx="213228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6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8160" cy="40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160"/>
            <a:ext cx="21319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2720" y="6356160"/>
            <a:ext cx="213228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2000" y="-982800"/>
            <a:ext cx="4233344" cy="7643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l="19932" t="5025" r="4982" b="30147"/>
          <a:stretch/>
        </p:blipFill>
        <p:spPr>
          <a:xfrm flipH="1">
            <a:off x="-3200399" y="-1202040"/>
            <a:ext cx="9209766" cy="587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80320" y="660960"/>
            <a:ext cx="49638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ELECTRICITATE ȘI MAGNETISM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325" y="5929200"/>
            <a:ext cx="1374428" cy="62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400" y="5786280"/>
            <a:ext cx="1502346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56000" y="432000"/>
            <a:ext cx="2726561" cy="492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978561" y="2858520"/>
            <a:ext cx="3858323" cy="284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576000" y="1230120"/>
            <a:ext cx="4392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Electrizare</a:t>
            </a:r>
            <a:r>
              <a:rPr lang="en-US" sz="4400" b="1" i="0" u="none" strike="noStrike" cap="non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US" sz="4400" b="1" i="0" u="none" strike="noStrike" cap="non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frecare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t="14924" r="14942"/>
          <a:stretch/>
        </p:blipFill>
        <p:spPr>
          <a:xfrm rot="-234000">
            <a:off x="6000061" y="-1818067"/>
            <a:ext cx="5090499" cy="510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000" y="1380600"/>
            <a:ext cx="3402052" cy="340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5">
            <a:alphaModFix/>
          </a:blip>
          <a:srcRect r="3940"/>
          <a:stretch/>
        </p:blipFill>
        <p:spPr>
          <a:xfrm>
            <a:off x="131040" y="1116000"/>
            <a:ext cx="4344559" cy="435695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4921784" y="2977784"/>
            <a:ext cx="194400" cy="112167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5613840" y="3525840"/>
            <a:ext cx="110160" cy="110160"/>
          </a:xfrm>
          <a:prstGeom prst="ellipse">
            <a:avLst/>
          </a:prstGeom>
          <a:solidFill>
            <a:srgbClr val="FF420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5734440" y="3475800"/>
            <a:ext cx="123120" cy="32400"/>
          </a:xfrm>
          <a:prstGeom prst="rect">
            <a:avLst/>
          </a:prstGeom>
          <a:solidFill>
            <a:srgbClr val="FF420E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572760" y="5472000"/>
            <a:ext cx="396324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en-US" sz="3000" b="1" strike="noStrike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protoni</a:t>
            </a:r>
            <a:r>
              <a:rPr lang="en-US" sz="3000" b="1" strike="noStrike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US" sz="3000" b="1" strike="noStrike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electroni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1580760" y="5904000"/>
            <a:ext cx="209124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+11 </a:t>
            </a:r>
            <a:r>
              <a:rPr lang="en-US" sz="3000" b="1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-10</a:t>
            </a: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= +1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5148000" y="5976000"/>
            <a:ext cx="219924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6552000" y="4932000"/>
            <a:ext cx="1829520" cy="8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US" sz="3000" b="1" strike="noStrike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protoni</a:t>
            </a:r>
            <a:r>
              <a:rPr lang="en-US" sz="3000" b="1" strike="noStrike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strike="noStrike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3000" b="1" strike="noStrike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electroni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6624000" y="5904000"/>
            <a:ext cx="1656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+3 </a:t>
            </a:r>
            <a:r>
              <a:rPr lang="en-US" sz="3000" b="1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US" sz="3000" b="1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203"/>
          <p:cNvSpPr txBox="1"/>
          <p:nvPr/>
        </p:nvSpPr>
        <p:spPr>
          <a:xfrm>
            <a:off x="-118753" y="288360"/>
            <a:ext cx="476275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ELEMENTE ALE MATERIALULUI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999FF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-540000" y="612000"/>
            <a:ext cx="81360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1908000" y="540000"/>
            <a:ext cx="56160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 txBox="1"/>
          <p:nvPr/>
        </p:nvSpPr>
        <p:spPr>
          <a:xfrm>
            <a:off x="2560320" y="288000"/>
            <a:ext cx="48916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ELECTRIZARE PRIN FRECARE</a:t>
            </a:r>
            <a:endParaRPr lang="en-US"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468360" y="1656000"/>
            <a:ext cx="4355640" cy="4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Atunci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când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blan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este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frecată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cu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chihlimbar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ul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o parte din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electroni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se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deplasează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de la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atomii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din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blană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atomii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din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chihlimbar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Astfel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ambele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obiecte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sunt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încărcate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sau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"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electrizate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") cu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sarcini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opuse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Această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încărcătură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oferă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chihlimbarului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puterea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de a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atrage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obiecte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luminoase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r>
              <a:rPr lang="en-US" sz="900" dirty="0"/>
              <a:t/>
            </a:r>
            <a:br>
              <a:rPr lang="en-US" sz="900" dirty="0"/>
            </a:br>
            <a:endParaRPr sz="9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-504360" y="540360"/>
            <a:ext cx="280836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Shape 288"/>
          <p:cNvSpPr txBox="1"/>
          <p:nvPr/>
        </p:nvSpPr>
        <p:spPr>
          <a:xfrm>
            <a:off x="432000" y="288720"/>
            <a:ext cx="237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ELEMENTE </a:t>
            </a:r>
            <a:r>
              <a:rPr lang="en-US" sz="3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l="19932" t="5025" b="30147"/>
          <a:stretch/>
        </p:blipFill>
        <p:spPr>
          <a:xfrm>
            <a:off x="4951080" y="3474000"/>
            <a:ext cx="2600191" cy="155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4280" y="2439720"/>
            <a:ext cx="2555944" cy="147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5578200" y="3566643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090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334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838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5830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082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586200" y="3567002"/>
            <a:ext cx="106200" cy="6056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5364000" y="5040000"/>
            <a:ext cx="1728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î</a:t>
            </a:r>
            <a:r>
              <a:rPr lang="en-US" sz="3000" b="1" strike="noStrike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ncărcat</a:t>
            </a:r>
            <a:r>
              <a:rPr lang="en-US" sz="3000" b="1" strike="noStrike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negativ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5292000" y="1728000"/>
            <a:ext cx="1584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încărcat</a:t>
            </a:r>
            <a:r>
              <a:rPr lang="en-US" sz="3000" b="1" dirty="0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 smtClean="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pozitiv</a:t>
            </a:r>
            <a:endParaRPr sz="1800" b="0" strike="noStrike" dirty="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28080" y="4336920"/>
            <a:ext cx="1698390" cy="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8080" y="3289680"/>
            <a:ext cx="1698390" cy="16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64000" y="-478800"/>
            <a:ext cx="4233344" cy="764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999FF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160" y="-540000"/>
            <a:ext cx="4366085" cy="788356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>
            <a:off x="-540000" y="612000"/>
            <a:ext cx="81360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1908000" y="540000"/>
            <a:ext cx="56160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2560320" y="288000"/>
            <a:ext cx="48916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ELECTRIZARE PRIN FRECARE</a:t>
            </a:r>
            <a:endParaRPr lang="en-US" sz="3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468360" y="1584000"/>
            <a:ext cx="701964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100" dirty="0"/>
              <a:t/>
            </a:r>
            <a:br>
              <a:rPr lang="en-US" sz="1100" dirty="0"/>
            </a:b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multe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cazuri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atunci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când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frecăm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două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obiecte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in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material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diferit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electronii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tind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să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se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deplaseze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preferință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la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unul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dintre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ei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.</a:t>
            </a:r>
            <a:endParaRPr sz="2800" b="0" strike="noStrike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-504360" y="540360"/>
            <a:ext cx="280836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432000" y="288720"/>
            <a:ext cx="237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ELEMENTE </a:t>
            </a:r>
            <a:r>
              <a:rPr lang="en-US" sz="30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468720" y="3312000"/>
            <a:ext cx="4067280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Electrizarea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prin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frecare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are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loc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deoarece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materialele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prezintă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afinități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diferite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pentru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electroni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r>
              <a:rPr lang="en-US" sz="900" dirty="0"/>
              <a:t/>
            </a:r>
            <a:br>
              <a:rPr lang="en-US" sz="900" dirty="0"/>
            </a:br>
            <a:endParaRPr sz="9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4">
            <a:alphaModFix/>
          </a:blip>
          <a:srcRect l="24752" t="9915" r="24752" b="4941"/>
          <a:stretch/>
        </p:blipFill>
        <p:spPr>
          <a:xfrm>
            <a:off x="6764400" y="2664000"/>
            <a:ext cx="1762170" cy="1977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Shape 317"/>
          <p:cNvCxnSpPr/>
          <p:nvPr/>
        </p:nvCxnSpPr>
        <p:spPr>
          <a:xfrm>
            <a:off x="8096040" y="-108000"/>
            <a:ext cx="0" cy="5724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8" name="Shape 3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3080" y="4483440"/>
            <a:ext cx="1343750" cy="179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6">
            <a:alphaModFix/>
          </a:blip>
          <a:srcRect l="19932" t="5025" b="30147"/>
          <a:stretch/>
        </p:blipFill>
        <p:spPr>
          <a:xfrm>
            <a:off x="4402440" y="5868000"/>
            <a:ext cx="835661" cy="50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677373" y="3806445"/>
            <a:ext cx="1520992" cy="219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34200">
            <a:off x="5536854" y="3313749"/>
            <a:ext cx="1582904" cy="11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06800" y="4646880"/>
            <a:ext cx="1249200" cy="122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10">
            <a:alphaModFix/>
          </a:blip>
          <a:srcRect l="24941" t="14956" r="24941" b="14957"/>
          <a:stretch/>
        </p:blipFill>
        <p:spPr>
          <a:xfrm rot="245400">
            <a:off x="7706589" y="5077007"/>
            <a:ext cx="819405" cy="114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468360" y="346320"/>
            <a:ext cx="5397120" cy="6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SURSE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468360" y="1224000"/>
            <a:ext cx="8243640" cy="51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P. G. Hewitt, </a:t>
            </a:r>
            <a:r>
              <a:rPr lang="en-US" sz="3000" b="0" i="1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Conseptual</a:t>
            </a:r>
            <a:r>
              <a:rPr lang="en-US" sz="3000" b="0" i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Physics, 11</a:t>
            </a:r>
            <a:r>
              <a:rPr lang="en-US" sz="3000" b="0" i="1" strike="noStrik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000" b="0" i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ed.</a:t>
            </a: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Pearson Education, 2010. </a:t>
            </a:r>
            <a:r>
              <a:rPr lang="en-US" sz="1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“Charging by Friction” </a:t>
            </a:r>
            <a:r>
              <a:rPr lang="en-US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extras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pe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pagina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web </a:t>
            </a:r>
            <a:r>
              <a:rPr lang="en-US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“The </a:t>
            </a: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Physics Classroom”:</a:t>
            </a:r>
            <a:b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http://</a:t>
            </a:r>
            <a:r>
              <a:rPr lang="en-US" sz="30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www.physicsclassroom.com</a:t>
            </a: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/class/</a:t>
            </a:r>
            <a:r>
              <a:rPr lang="en-US" sz="30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estatics</a:t>
            </a: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/Lesson-2/Charging-by-Friction</a:t>
            </a:r>
            <a:b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“Triboelectric Series”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extras de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pe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>
                <a:latin typeface="Calibri"/>
                <a:ea typeface="Calibri"/>
                <a:cs typeface="Calibri"/>
                <a:sym typeface="Calibri"/>
              </a:rPr>
              <a:t>pagina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web </a:t>
            </a:r>
            <a:r>
              <a:rPr lang="en-US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EOS/ESD </a:t>
            </a: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Association, Inc.:</a:t>
            </a:r>
            <a:b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30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www.esda.org</a:t>
            </a: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/about-</a:t>
            </a:r>
            <a:r>
              <a:rPr lang="en-US" sz="30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esd</a:t>
            </a: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30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esd</a:t>
            </a:r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-fundamentals/part-1-an-introduction-to-esd/</a:t>
            </a:r>
            <a:b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CC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l="24942" t="10005" r="14960" b="5001"/>
          <a:stretch/>
        </p:blipFill>
        <p:spPr>
          <a:xfrm>
            <a:off x="3348000" y="-3060000"/>
            <a:ext cx="7735512" cy="729002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788229" y="310320"/>
            <a:ext cx="36245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ISTORIC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5880" y="1764000"/>
            <a:ext cx="1216353" cy="186568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936000" y="1512000"/>
            <a:ext cx="55800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În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jurul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anului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600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î.Hr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.,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Asia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Mică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filosoful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grec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matematician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și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astronom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Thales de </a:t>
            </a:r>
            <a:r>
              <a:rPr lang="en-US" sz="2800" b="1" dirty="0" err="1">
                <a:latin typeface="Calibri" charset="0"/>
                <a:ea typeface="Calibri" charset="0"/>
                <a:cs typeface="Calibri" charset="0"/>
              </a:rPr>
              <a:t>Milet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remarcat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o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piatră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prețioasă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translucidă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numită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"electron"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chihlimbar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prezintă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un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detaliu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misterios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endParaRPr sz="2800" b="0" strike="noStrike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60880" y="16200"/>
            <a:ext cx="2211718" cy="147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2000" y="4284000"/>
            <a:ext cx="4160448" cy="307236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556560" y="1440000"/>
            <a:ext cx="822816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CC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l="24942" t="10005" r="14960" b="5001"/>
          <a:stretch/>
        </p:blipFill>
        <p:spPr>
          <a:xfrm>
            <a:off x="3347640" y="-3060360"/>
            <a:ext cx="7735512" cy="729002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76000" y="4932000"/>
            <a:ext cx="81360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Caracteristica </a:t>
            </a:r>
            <a:r>
              <a:rPr lang="ro-RO" sz="2800" dirty="0">
                <a:latin typeface="Calibri" charset="0"/>
                <a:ea typeface="Calibri" charset="0"/>
                <a:cs typeface="Calibri" charset="0"/>
              </a:rPr>
              <a:t>de "electron" (chihlimbar) urma să dea naștere la "</a:t>
            </a:r>
            <a:r>
              <a:rPr lang="ro-RO" sz="2800" b="1" dirty="0">
                <a:latin typeface="Calibri" charset="0"/>
                <a:ea typeface="Calibri" charset="0"/>
                <a:cs typeface="Calibri" charset="0"/>
              </a:rPr>
              <a:t>electricitate</a:t>
            </a:r>
            <a:r>
              <a:rPr lang="ro-RO" sz="2800" dirty="0">
                <a:latin typeface="Calibri" charset="0"/>
                <a:ea typeface="Calibri" charset="0"/>
                <a:cs typeface="Calibri" charset="0"/>
              </a:rPr>
              <a:t>", iar particulele 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microscopice la </a:t>
            </a:r>
            <a:r>
              <a:rPr lang="ro-RO" sz="2800" dirty="0">
                <a:latin typeface="Calibri" charset="0"/>
                <a:ea typeface="Calibri" charset="0"/>
                <a:cs typeface="Calibri" charset="0"/>
              </a:rPr>
              <a:t>"</a:t>
            </a:r>
            <a:r>
              <a:rPr lang="ro-RO" sz="2800" b="1" dirty="0">
                <a:latin typeface="Calibri" charset="0"/>
                <a:ea typeface="Calibri" charset="0"/>
                <a:cs typeface="Calibri" charset="0"/>
              </a:rPr>
              <a:t>electroni</a:t>
            </a:r>
            <a:r>
              <a:rPr lang="ro-RO" sz="2800" dirty="0">
                <a:latin typeface="Calibri" charset="0"/>
                <a:ea typeface="Calibri" charset="0"/>
                <a:cs typeface="Calibri" charset="0"/>
              </a:rPr>
              <a:t>" ...</a:t>
            </a:r>
            <a:endParaRPr sz="2800" b="0" strike="noStrike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640" y="2436120"/>
            <a:ext cx="2572692" cy="189964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 rot="-7569000">
            <a:off x="6707880" y="3628800"/>
            <a:ext cx="113760" cy="117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Shape 142"/>
          <p:cNvSpPr/>
          <p:nvPr/>
        </p:nvSpPr>
        <p:spPr>
          <a:xfrm rot="3674400">
            <a:off x="6915600" y="3785400"/>
            <a:ext cx="341640" cy="45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737" y="119856"/>
                </a:lnTo>
                <a:lnTo>
                  <a:pt x="60524" y="98417"/>
                </a:lnTo>
                <a:lnTo>
                  <a:pt x="524" y="3856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2600" y="2436120"/>
            <a:ext cx="2572692" cy="189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960" y="2436120"/>
            <a:ext cx="2572692" cy="189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4280" y="2061360"/>
            <a:ext cx="2023336" cy="117054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 rot="9017" flipH="1">
            <a:off x="694179" y="4006435"/>
            <a:ext cx="2173207" cy="5622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0" y="118705"/>
                </a:moveTo>
                <a:lnTo>
                  <a:pt x="0" y="119923"/>
                </a:lnTo>
                <a:lnTo>
                  <a:pt x="29885" y="609"/>
                </a:lnTo>
                <a:lnTo>
                  <a:pt x="89875" y="0"/>
                </a:lnTo>
                <a:lnTo>
                  <a:pt x="119980" y="118705"/>
                </a:lnTo>
              </a:path>
            </a:pathLst>
          </a:custGeom>
          <a:solidFill>
            <a:srgbClr val="9966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Shape 147"/>
          <p:cNvSpPr/>
          <p:nvPr/>
        </p:nvSpPr>
        <p:spPr>
          <a:xfrm rot="8053200">
            <a:off x="1232640" y="4320360"/>
            <a:ext cx="113760" cy="1177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Shape 148"/>
          <p:cNvSpPr/>
          <p:nvPr/>
        </p:nvSpPr>
        <p:spPr>
          <a:xfrm rot="1060800">
            <a:off x="1435680" y="4226040"/>
            <a:ext cx="342000" cy="45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867" y="102603"/>
                </a:lnTo>
                <a:lnTo>
                  <a:pt x="84674" y="119644"/>
                </a:lnTo>
                <a:lnTo>
                  <a:pt x="24740" y="6852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Shape 149"/>
          <p:cNvSpPr/>
          <p:nvPr/>
        </p:nvSpPr>
        <p:spPr>
          <a:xfrm>
            <a:off x="1612080" y="4231080"/>
            <a:ext cx="1094040" cy="2620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8241"/>
                </a:moveTo>
                <a:cubicBezTo>
                  <a:pt x="13859" y="90329"/>
                  <a:pt x="29970" y="119835"/>
                  <a:pt x="41500" y="70384"/>
                </a:cubicBezTo>
                <a:cubicBezTo>
                  <a:pt x="52517" y="23241"/>
                  <a:pt x="69457" y="0"/>
                  <a:pt x="83000" y="20274"/>
                </a:cubicBezTo>
                <a:cubicBezTo>
                  <a:pt x="119960" y="75164"/>
                  <a:pt x="77828" y="93461"/>
                  <a:pt x="68232" y="92802"/>
                </a:cubicBezTo>
                <a:lnTo>
                  <a:pt x="64244" y="87197"/>
                </a:lnTo>
              </a:path>
            </a:pathLst>
          </a:cu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 rot="-7593" flipH="1">
            <a:off x="6141677" y="4007094"/>
            <a:ext cx="2173205" cy="5619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80" y="119923"/>
                </a:moveTo>
                <a:lnTo>
                  <a:pt x="0" y="118855"/>
                </a:lnTo>
                <a:lnTo>
                  <a:pt x="30084" y="0"/>
                </a:lnTo>
                <a:lnTo>
                  <a:pt x="90074" y="457"/>
                </a:lnTo>
                <a:lnTo>
                  <a:pt x="119980" y="119923"/>
                </a:lnTo>
              </a:path>
            </a:pathLst>
          </a:custGeom>
          <a:solidFill>
            <a:srgbClr val="996633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Shape 151"/>
          <p:cNvSpPr/>
          <p:nvPr/>
        </p:nvSpPr>
        <p:spPr>
          <a:xfrm>
            <a:off x="6987240" y="3676680"/>
            <a:ext cx="897840" cy="6458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33"/>
                </a:moveTo>
                <a:cubicBezTo>
                  <a:pt x="7169" y="115384"/>
                  <a:pt x="14675" y="114782"/>
                  <a:pt x="21603" y="106889"/>
                </a:cubicBezTo>
                <a:cubicBezTo>
                  <a:pt x="29975" y="97324"/>
                  <a:pt x="35509" y="80066"/>
                  <a:pt x="40417" y="62876"/>
                </a:cubicBezTo>
                <a:cubicBezTo>
                  <a:pt x="45757" y="44347"/>
                  <a:pt x="52253" y="26889"/>
                  <a:pt x="59951" y="13979"/>
                </a:cubicBezTo>
                <a:cubicBezTo>
                  <a:pt x="66014" y="3812"/>
                  <a:pt x="74194" y="0"/>
                  <a:pt x="82229" y="4280"/>
                </a:cubicBezTo>
                <a:cubicBezTo>
                  <a:pt x="89494" y="8026"/>
                  <a:pt x="98540" y="4749"/>
                  <a:pt x="103833" y="18996"/>
                </a:cubicBezTo>
                <a:cubicBezTo>
                  <a:pt x="109414" y="33712"/>
                  <a:pt x="115236" y="50434"/>
                  <a:pt x="116439" y="71103"/>
                </a:cubicBezTo>
                <a:lnTo>
                  <a:pt x="119182" y="87357"/>
                </a:lnTo>
                <a:lnTo>
                  <a:pt x="119951" y="103612"/>
                </a:lnTo>
              </a:path>
            </a:pathLst>
          </a:cu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547200" y="792000"/>
            <a:ext cx="7704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err="1"/>
              <a:t>Când</a:t>
            </a:r>
            <a:r>
              <a:rPr lang="en-US" sz="2800" dirty="0"/>
              <a:t> "</a:t>
            </a:r>
            <a:r>
              <a:rPr lang="en-US" sz="2800" dirty="0" err="1"/>
              <a:t>electronul</a:t>
            </a:r>
            <a:r>
              <a:rPr lang="en-US" sz="2800" dirty="0"/>
              <a:t>"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frecat</a:t>
            </a:r>
            <a:r>
              <a:rPr lang="en-US" sz="2800" dirty="0"/>
              <a:t> </a:t>
            </a:r>
            <a:r>
              <a:rPr lang="en-US" sz="2800" dirty="0" smtClean="0"/>
              <a:t>cu o </a:t>
            </a:r>
            <a:r>
              <a:rPr lang="en-US" sz="2800" dirty="0" err="1"/>
              <a:t>blană</a:t>
            </a:r>
            <a:r>
              <a:rPr lang="en-US" sz="2800" dirty="0"/>
              <a:t>, el </a:t>
            </a:r>
            <a:r>
              <a:rPr lang="en-US" sz="2800" dirty="0" err="1"/>
              <a:t>dobândește</a:t>
            </a:r>
            <a:r>
              <a:rPr lang="en-US" sz="2800" dirty="0"/>
              <a:t> </a:t>
            </a:r>
            <a:r>
              <a:rPr lang="en-US" sz="2800" dirty="0" err="1"/>
              <a:t>capacitatea</a:t>
            </a:r>
            <a:r>
              <a:rPr lang="en-US" sz="2800" dirty="0"/>
              <a:t> de a </a:t>
            </a:r>
            <a:r>
              <a:rPr lang="en-US" sz="2800" dirty="0" err="1"/>
              <a:t>atrage</a:t>
            </a:r>
            <a:r>
              <a:rPr lang="en-US" sz="2800" dirty="0"/>
              <a:t> </a:t>
            </a:r>
            <a:r>
              <a:rPr lang="en-US" sz="2800" dirty="0" err="1"/>
              <a:t>praf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alte</a:t>
            </a:r>
            <a:r>
              <a:rPr lang="en-US" sz="2800" dirty="0"/>
              <a:t> </a:t>
            </a:r>
            <a:r>
              <a:rPr lang="en-US" sz="2800" dirty="0" err="1"/>
              <a:t>obiecte</a:t>
            </a:r>
            <a:r>
              <a:rPr lang="en-US" sz="2800" dirty="0"/>
              <a:t> </a:t>
            </a:r>
            <a:r>
              <a:rPr lang="en-US" sz="2800" dirty="0" err="1"/>
              <a:t>luminoase</a:t>
            </a:r>
            <a:r>
              <a:rPr lang="en-US" sz="2800" dirty="0"/>
              <a:t>.</a:t>
            </a:r>
            <a:endParaRPr sz="16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9999FF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-288000" y="612000"/>
            <a:ext cx="57600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l="19932" t="5025" r="4982" b="30147"/>
          <a:stretch/>
        </p:blipFill>
        <p:spPr>
          <a:xfrm>
            <a:off x="2150293" y="-1910267"/>
            <a:ext cx="9209768" cy="58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-360000" y="540000"/>
            <a:ext cx="5760000" cy="648000"/>
          </a:xfrm>
          <a:prstGeom prst="rect">
            <a:avLst/>
          </a:prstGeom>
          <a:solidFill>
            <a:srgbClr val="FF95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436320" y="288000"/>
            <a:ext cx="53971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ELECTRIZARE PRIN FRECARE</a:t>
            </a:r>
            <a:endParaRPr lang="en-US" sz="1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468360" y="1692000"/>
            <a:ext cx="3995640" cy="3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800" dirty="0"/>
              <a:t/>
            </a:r>
            <a:br>
              <a:rPr lang="en-US" sz="1800" dirty="0"/>
            </a:b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Ca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și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chihlimbarul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şi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blana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mai există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câteva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materiale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care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atunci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când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sunt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frecate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unul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de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altul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dobândesc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o caracteristică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similar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ă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Apoi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spunem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sunt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"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electrizați</a:t>
            </a:r>
            <a:r>
              <a:rPr lang="en-US" sz="28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latin typeface="Calibri" charset="0"/>
                <a:ea typeface="Calibri" charset="0"/>
                <a:cs typeface="Calibri" charset="0"/>
              </a:rPr>
              <a:t>prin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latin typeface="Calibri" charset="0"/>
                <a:ea typeface="Calibri" charset="0"/>
                <a:cs typeface="Calibri" charset="0"/>
              </a:rPr>
              <a:t>frecare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".</a:t>
            </a:r>
            <a:endParaRPr sz="2800" b="0" strike="noStrike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449728" y="5471821"/>
            <a:ext cx="836856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Dar 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care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cauza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comună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acestui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dirty="0" err="1" smtClean="0">
                <a:latin typeface="Calibri"/>
                <a:ea typeface="Calibri"/>
                <a:cs typeface="Calibri"/>
                <a:sym typeface="Calibri"/>
              </a:rPr>
              <a:t>fenomen</a:t>
            </a:r>
            <a:r>
              <a:rPr lang="en-US" sz="300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l="24752" t="9915" r="24752" b="4941"/>
          <a:stretch/>
        </p:blipFill>
        <p:spPr>
          <a:xfrm>
            <a:off x="7016760" y="1440000"/>
            <a:ext cx="1762170" cy="1977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Shape 165"/>
          <p:cNvCxnSpPr/>
          <p:nvPr/>
        </p:nvCxnSpPr>
        <p:spPr>
          <a:xfrm>
            <a:off x="8348400" y="-1332000"/>
            <a:ext cx="0" cy="5724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440" y="3259440"/>
            <a:ext cx="1343750" cy="179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 l="19932" t="5025" b="30147"/>
          <a:stretch/>
        </p:blipFill>
        <p:spPr>
          <a:xfrm>
            <a:off x="4654800" y="4644000"/>
            <a:ext cx="835661" cy="50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929733" y="2582445"/>
            <a:ext cx="1520992" cy="219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34200">
            <a:off x="5789214" y="2089749"/>
            <a:ext cx="1582904" cy="11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59160" y="3422880"/>
            <a:ext cx="1249200" cy="122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10">
            <a:alphaModFix/>
          </a:blip>
          <a:srcRect l="24941" t="14956" r="24941" b="14957"/>
          <a:stretch/>
        </p:blipFill>
        <p:spPr>
          <a:xfrm rot="245400">
            <a:off x="7958948" y="3853007"/>
            <a:ext cx="819405" cy="1149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l="19932" t="5025" r="4982" b="30147"/>
          <a:stretch/>
        </p:blipFill>
        <p:spPr>
          <a:xfrm>
            <a:off x="2232360" y="-2072880"/>
            <a:ext cx="9209768" cy="58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468360" y="1944000"/>
            <a:ext cx="3635640" cy="44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o-RO" sz="2800" dirty="0">
                <a:latin typeface="Calibri" charset="0"/>
                <a:ea typeface="Calibri" charset="0"/>
                <a:cs typeface="Calibri" charset="0"/>
              </a:rPr>
              <a:t>Răspunsul constă în elementele microscopice ale materiei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/>
            <a:endParaRPr lang="ro-RO" sz="2800" dirty="0" smtClean="0">
              <a:latin typeface="Calibri" charset="0"/>
              <a:ea typeface="Calibri" charset="0"/>
              <a:cs typeface="Calibri" charset="0"/>
            </a:endParaRPr>
          </a:p>
          <a:p>
            <a:pPr lvl="0"/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Fiecare </a:t>
            </a:r>
            <a:r>
              <a:rPr lang="ro-RO" sz="2800" dirty="0">
                <a:latin typeface="Calibri" charset="0"/>
                <a:ea typeface="Calibri" charset="0"/>
                <a:cs typeface="Calibri" charset="0"/>
              </a:rPr>
              <a:t>tip de material 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este compus din grupuri diferite </a:t>
            </a:r>
            <a:r>
              <a:rPr lang="ro-RO" sz="2800" dirty="0"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ro-RO" sz="2800" b="1" dirty="0">
                <a:latin typeface="Calibri" charset="0"/>
                <a:ea typeface="Calibri" charset="0"/>
                <a:cs typeface="Calibri" charset="0"/>
              </a:rPr>
              <a:t>atomi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lvl="0"/>
            <a:endParaRPr lang="ro-RO" sz="32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0" y="288360"/>
            <a:ext cx="491742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ELEMENTE ALE MATERIALULUI</a:t>
            </a:r>
            <a:endParaRPr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l="24752" t="9915" r="24752" b="4941"/>
          <a:stretch/>
        </p:blipFill>
        <p:spPr>
          <a:xfrm>
            <a:off x="7017120" y="1440000"/>
            <a:ext cx="1762170" cy="19774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Shape 183"/>
          <p:cNvCxnSpPr/>
          <p:nvPr/>
        </p:nvCxnSpPr>
        <p:spPr>
          <a:xfrm>
            <a:off x="8348760" y="-1332000"/>
            <a:ext cx="0" cy="5724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5800" y="3259440"/>
            <a:ext cx="1343750" cy="179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6">
            <a:alphaModFix/>
          </a:blip>
          <a:srcRect l="19932" t="5025" b="30147"/>
          <a:stretch/>
        </p:blipFill>
        <p:spPr>
          <a:xfrm>
            <a:off x="4655160" y="4644000"/>
            <a:ext cx="835661" cy="500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930093" y="2582445"/>
            <a:ext cx="1520992" cy="219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334200">
            <a:off x="5789575" y="2089749"/>
            <a:ext cx="1582904" cy="11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59520" y="3422880"/>
            <a:ext cx="1249200" cy="122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10">
            <a:alphaModFix/>
          </a:blip>
          <a:srcRect l="24941" t="14956" r="24941" b="14957"/>
          <a:stretch/>
        </p:blipFill>
        <p:spPr>
          <a:xfrm rot="245400">
            <a:off x="7959308" y="3853007"/>
            <a:ext cx="819405" cy="114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5616000" y="2858040"/>
            <a:ext cx="4103111" cy="486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40000" y="3348000"/>
            <a:ext cx="791752" cy="7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40000" y="3348000"/>
            <a:ext cx="791752" cy="7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74360" y="4248000"/>
            <a:ext cx="791752" cy="7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92360" y="4248000"/>
            <a:ext cx="791752" cy="79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l="19932" t="5025" r="4982" b="30147"/>
          <a:stretch/>
        </p:blipFill>
        <p:spPr>
          <a:xfrm>
            <a:off x="2232360" y="-2072880"/>
            <a:ext cx="9209768" cy="58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-118753" y="288360"/>
            <a:ext cx="476275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ELEMENTE ALE MATERIALULUI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4716000" y="1584000"/>
            <a:ext cx="3923640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8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tomii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diferă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masă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și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formă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dar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toți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au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trei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tipuri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pa</a:t>
            </a:r>
            <a:r>
              <a:rPr lang="ro-RO" sz="2800" dirty="0" smtClean="0">
                <a:latin typeface="Calibri" charset="0"/>
                <a:ea typeface="Calibri" charset="0"/>
                <a:cs typeface="Calibri" charset="0"/>
              </a:rPr>
              <a:t>rti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cule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sz="2800" b="1" dirty="0" err="1" smtClean="0">
                <a:solidFill>
                  <a:srgbClr val="4619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neutronii</a:t>
            </a:r>
            <a:r>
              <a:rPr lang="en-US" sz="2800" b="1" dirty="0" smtClean="0">
                <a:solidFill>
                  <a:srgbClr val="4619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și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6666FF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protonii</a:t>
            </a:r>
            <a:r>
              <a:rPr lang="en-US" sz="2800" b="1" dirty="0" smtClean="0">
                <a:solidFill>
                  <a:srgbClr val="6666FF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constituie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nucleul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unui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atom,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timp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420E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electronii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care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sunt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de 1.800 de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ori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mai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mici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orbitează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jurul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nucleului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pe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diferite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niveluri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energie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.</a:t>
            </a:r>
            <a:endParaRPr sz="2800" b="0" strike="noStrike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000" y="4464000"/>
            <a:ext cx="2156382" cy="2156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Shape 206"/>
          <p:cNvCxnSpPr/>
          <p:nvPr/>
        </p:nvCxnSpPr>
        <p:spPr>
          <a:xfrm rot="10800000" flipH="1">
            <a:off x="2160000" y="4824000"/>
            <a:ext cx="648000" cy="252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000" y="1458720"/>
            <a:ext cx="2910352" cy="291035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2808000" y="2268000"/>
            <a:ext cx="14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protoni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44000" y="3312000"/>
            <a:ext cx="1584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 err="1" smtClean="0">
                <a:solidFill>
                  <a:srgbClr val="461900"/>
                </a:solidFill>
                <a:latin typeface="Calibri"/>
                <a:ea typeface="Calibri"/>
                <a:cs typeface="Calibri"/>
                <a:sym typeface="Calibri"/>
              </a:rPr>
              <a:t>neutroni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2880000" y="4500000"/>
            <a:ext cx="1584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electroni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Shape 211"/>
          <p:cNvCxnSpPr/>
          <p:nvPr/>
        </p:nvCxnSpPr>
        <p:spPr>
          <a:xfrm flipH="1">
            <a:off x="1368000" y="3096000"/>
            <a:ext cx="432000" cy="360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Shape 212"/>
          <p:cNvCxnSpPr/>
          <p:nvPr/>
        </p:nvCxnSpPr>
        <p:spPr>
          <a:xfrm>
            <a:off x="3096000" y="3636000"/>
            <a:ext cx="0" cy="900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Shape 213"/>
          <p:cNvCxnSpPr/>
          <p:nvPr/>
        </p:nvCxnSpPr>
        <p:spPr>
          <a:xfrm>
            <a:off x="1116000" y="3780000"/>
            <a:ext cx="324000" cy="1548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Shape 214"/>
          <p:cNvCxnSpPr/>
          <p:nvPr/>
        </p:nvCxnSpPr>
        <p:spPr>
          <a:xfrm flipH="1">
            <a:off x="1620000" y="2700000"/>
            <a:ext cx="1260000" cy="2664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Shape 215"/>
          <p:cNvCxnSpPr/>
          <p:nvPr/>
        </p:nvCxnSpPr>
        <p:spPr>
          <a:xfrm rot="10800000" flipH="1">
            <a:off x="2448000" y="2628000"/>
            <a:ext cx="288000" cy="144000"/>
          </a:xfrm>
          <a:prstGeom prst="straightConnector1">
            <a:avLst/>
          </a:prstGeom>
          <a:noFill/>
          <a:ln w="9525" cap="flat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t="14924" r="14942"/>
          <a:stretch/>
        </p:blipFill>
        <p:spPr>
          <a:xfrm rot="-234000">
            <a:off x="4870720" y="-2447244"/>
            <a:ext cx="6889281" cy="69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4248000" y="1656000"/>
            <a:ext cx="4356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b="1" strike="noStrike" dirty="0" err="1" smtClean="0">
                <a:solidFill>
                  <a:srgbClr val="6666FF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Protonii</a:t>
            </a:r>
            <a:r>
              <a:rPr lang="en-US" sz="2800" b="1" strike="noStrike" dirty="0" smtClean="0">
                <a:solidFill>
                  <a:srgbClr val="6666FF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  <a:sym typeface="Calibri"/>
              </a:rPr>
              <a:t>și</a:t>
            </a:r>
            <a:r>
              <a:rPr lang="en-US" sz="2800" b="0" strike="noStrik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</a:t>
            </a:r>
            <a:r>
              <a:rPr lang="en-US" sz="2800" b="1" strike="noStrike" dirty="0" err="1" smtClean="0">
                <a:solidFill>
                  <a:srgbClr val="FF420E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electronii</a:t>
            </a:r>
            <a:r>
              <a:rPr lang="en-US" sz="2800" b="0" strike="noStrike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28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sunt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purtători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încărcătură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opusă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-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reprezentată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ca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sarcină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"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pozitivă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"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și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negativă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" -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și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sunt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latin typeface="Calibri" charset="0"/>
                <a:ea typeface="Calibri" charset="0"/>
                <a:cs typeface="Calibri" charset="0"/>
              </a:rPr>
              <a:t>atrași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unii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ceilalți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timp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>
                <a:latin typeface="Calibri" charset="0"/>
                <a:ea typeface="Calibri" charset="0"/>
                <a:cs typeface="Calibri" charset="0"/>
              </a:rPr>
              <a:t>resping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particule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același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fel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800" b="1" dirty="0" err="1" smtClean="0">
                <a:solidFill>
                  <a:srgbClr val="461900"/>
                </a:solidFill>
                <a:latin typeface="Calibri" charset="0"/>
                <a:ea typeface="Calibri" charset="0"/>
                <a:cs typeface="Calibri" charset="0"/>
                <a:sym typeface="Calibri"/>
              </a:rPr>
              <a:t>Neutronii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altă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parte, nu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poartă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nicio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sarcină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sunt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"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neutri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"). </a:t>
            </a:r>
            <a:endParaRPr sz="1600" b="0" strike="noStrike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000" y="2088000"/>
            <a:ext cx="3437087" cy="32141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03"/>
          <p:cNvSpPr txBox="1"/>
          <p:nvPr/>
        </p:nvSpPr>
        <p:spPr>
          <a:xfrm>
            <a:off x="-118753" y="288360"/>
            <a:ext cx="476275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ELEMENTE ALE MATERIALULUI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t="14924" r="14942"/>
          <a:stretch/>
        </p:blipFill>
        <p:spPr>
          <a:xfrm rot="-234000">
            <a:off x="5999700" y="-1818067"/>
            <a:ext cx="5090499" cy="5104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 r="-1075"/>
          <a:stretch/>
        </p:blipFill>
        <p:spPr>
          <a:xfrm>
            <a:off x="1457640" y="2494440"/>
            <a:ext cx="3623097" cy="345363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6920" y="2767320"/>
            <a:ext cx="2696556" cy="269655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1220760" y="5472000"/>
            <a:ext cx="396324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en-US" sz="3000" b="1" strike="noStrike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protoni</a:t>
            </a:r>
            <a:r>
              <a:rPr lang="en-US" sz="3000" b="1" strike="noStrike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en-US" sz="3000" b="1" strike="noStrike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electroni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2228760" y="5904000"/>
            <a:ext cx="209124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+11 </a:t>
            </a:r>
            <a:r>
              <a:rPr lang="en-US" sz="3000" b="1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-11</a:t>
            </a: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0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5148000" y="5976000"/>
            <a:ext cx="219924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6552000" y="4932000"/>
            <a:ext cx="1829520" cy="8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US" sz="3000" b="1" strike="noStrike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protoni</a:t>
            </a:r>
            <a:r>
              <a:rPr lang="en-US" sz="3000" b="1" strike="noStrike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000" b="1" strike="noStrike" dirty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1" strike="noStrike" dirty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3000" b="1" strike="noStrike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electroni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6624000" y="5904000"/>
            <a:ext cx="1656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+3 </a:t>
            </a:r>
            <a:r>
              <a:rPr lang="en-US" sz="3000" b="1" strike="noStrike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r>
              <a:rPr lang="en-US" sz="3000" b="1" strike="noStrike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0</a:t>
            </a: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504000" y="1476000"/>
            <a:ext cx="79200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dirty="0" smtClean="0"/>
              <a:t>Un </a:t>
            </a:r>
            <a:r>
              <a:rPr lang="en-US" sz="2800" dirty="0"/>
              <a:t>atom "</a:t>
            </a:r>
            <a:r>
              <a:rPr lang="en-US" sz="2800" b="1" dirty="0" err="1"/>
              <a:t>neutru</a:t>
            </a:r>
            <a:r>
              <a:rPr lang="en-US" sz="2800" dirty="0"/>
              <a:t>" </a:t>
            </a:r>
            <a:r>
              <a:rPr lang="en-US" sz="2800" dirty="0" err="1"/>
              <a:t>conține</a:t>
            </a:r>
            <a:r>
              <a:rPr lang="en-US" sz="2800" dirty="0"/>
              <a:t> un </a:t>
            </a:r>
            <a:r>
              <a:rPr lang="en-US" sz="2800" dirty="0" err="1"/>
              <a:t>număr</a:t>
            </a:r>
            <a:r>
              <a:rPr lang="en-US" sz="2800" dirty="0"/>
              <a:t> </a:t>
            </a:r>
            <a:r>
              <a:rPr lang="en-US" sz="2800" dirty="0" err="1"/>
              <a:t>egal</a:t>
            </a:r>
            <a:r>
              <a:rPr lang="en-US" sz="2800" dirty="0"/>
              <a:t> de </a:t>
            </a:r>
            <a:r>
              <a:rPr lang="en-US" sz="2800" dirty="0" err="1"/>
              <a:t>protoni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electroni</a:t>
            </a:r>
            <a:r>
              <a:rPr lang="en-US" sz="2800" dirty="0"/>
              <a:t>, </a:t>
            </a:r>
            <a:r>
              <a:rPr lang="en-US" sz="2800" dirty="0" err="1"/>
              <a:t>deci</a:t>
            </a:r>
            <a:r>
              <a:rPr lang="en-US" sz="2800" dirty="0"/>
              <a:t> </a:t>
            </a:r>
            <a:r>
              <a:rPr lang="en-US" sz="2800" dirty="0" err="1"/>
              <a:t>în</a:t>
            </a:r>
            <a:r>
              <a:rPr lang="en-US" sz="2800" dirty="0"/>
              <a:t> </a:t>
            </a:r>
            <a:r>
              <a:rPr lang="en-US" sz="2800" dirty="0" err="1"/>
              <a:t>ansamblu</a:t>
            </a:r>
            <a:r>
              <a:rPr lang="en-US" sz="2800" dirty="0"/>
              <a:t> nu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încărcat</a:t>
            </a:r>
            <a:r>
              <a:rPr lang="en-US" sz="2800" dirty="0"/>
              <a:t>.</a:t>
            </a:r>
            <a:endParaRPr sz="2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203"/>
          <p:cNvSpPr txBox="1"/>
          <p:nvPr/>
        </p:nvSpPr>
        <p:spPr>
          <a:xfrm>
            <a:off x="-118753" y="288360"/>
            <a:ext cx="476275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ELEMENTE ALE MATERIALULUI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0" y="36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" y="0"/>
                </a:moveTo>
                <a:cubicBezTo>
                  <a:pt x="9" y="0"/>
                  <a:pt x="0" y="12"/>
                  <a:pt x="0" y="25"/>
                </a:cubicBezTo>
                <a:lnTo>
                  <a:pt x="0" y="119962"/>
                </a:lnTo>
                <a:cubicBezTo>
                  <a:pt x="0" y="119974"/>
                  <a:pt x="9" y="119993"/>
                  <a:pt x="18" y="119993"/>
                </a:cubicBezTo>
                <a:lnTo>
                  <a:pt x="119976" y="119993"/>
                </a:lnTo>
                <a:cubicBezTo>
                  <a:pt x="119985" y="119993"/>
                  <a:pt x="119995" y="119974"/>
                  <a:pt x="119995" y="119962"/>
                </a:cubicBezTo>
                <a:lnTo>
                  <a:pt x="119995" y="25"/>
                </a:lnTo>
                <a:cubicBezTo>
                  <a:pt x="119995" y="12"/>
                  <a:pt x="119985" y="0"/>
                  <a:pt x="119976" y="0"/>
                </a:cubicBezTo>
                <a:lnTo>
                  <a:pt x="18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t="14924" r="14942"/>
          <a:stretch/>
        </p:blipFill>
        <p:spPr>
          <a:xfrm rot="-234000">
            <a:off x="4870720" y="-2447244"/>
            <a:ext cx="6889281" cy="690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-210600" y="612000"/>
            <a:ext cx="4566600" cy="64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-288000" y="540000"/>
            <a:ext cx="4566600" cy="648000"/>
          </a:xfrm>
          <a:prstGeom prst="rect">
            <a:avLst/>
          </a:prstGeom>
          <a:solidFill>
            <a:srgbClr val="FF42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504000" y="1548000"/>
            <a:ext cx="7920000" cy="1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dirty="0" err="1" smtClean="0">
                <a:latin typeface="Calibri" charset="0"/>
                <a:ea typeface="Calibri" charset="0"/>
                <a:cs typeface="Calibri" charset="0"/>
              </a:rPr>
              <a:t>Deși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electronii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se pot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deplasa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de la un atom la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altul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acest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caz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primul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atom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este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încărcat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"</a:t>
            </a:r>
            <a:r>
              <a:rPr lang="en-US" sz="2800" b="1" dirty="0" err="1">
                <a:latin typeface="Calibri" charset="0"/>
                <a:ea typeface="Calibri" charset="0"/>
                <a:cs typeface="Calibri" charset="0"/>
              </a:rPr>
              <a:t>pozitiv</a:t>
            </a: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"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conține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mai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mulți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protoni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decât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electroni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),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iar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al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doilea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este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încărcat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"</a:t>
            </a:r>
            <a:r>
              <a:rPr lang="en-US" sz="2800" b="1" dirty="0" err="1">
                <a:latin typeface="Calibri" charset="0"/>
                <a:ea typeface="Calibri" charset="0"/>
                <a:cs typeface="Calibri" charset="0"/>
              </a:rPr>
              <a:t>negativ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".</a:t>
            </a:r>
            <a:endParaRPr sz="2800" b="0" strike="noStrike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3000">
            <a:off x="4567919" y="4021439"/>
            <a:ext cx="194400" cy="119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0120" y="3600000"/>
            <a:ext cx="2065607" cy="206560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5078106" y="5616000"/>
            <a:ext cx="331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 err="1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î</a:t>
            </a:r>
            <a:r>
              <a:rPr lang="en-US" sz="3000" b="1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ncărcat</a:t>
            </a:r>
            <a:r>
              <a:rPr lang="en-US" sz="3000" b="1" dirty="0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 smtClean="0">
                <a:solidFill>
                  <a:srgbClr val="FF420E"/>
                </a:solidFill>
                <a:latin typeface="Calibri"/>
                <a:ea typeface="Calibri"/>
                <a:cs typeface="Calibri"/>
                <a:sym typeface="Calibri"/>
              </a:rPr>
              <a:t>negativ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1770955" y="5616000"/>
            <a:ext cx="30960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000" b="1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î</a:t>
            </a:r>
            <a:r>
              <a:rPr lang="en-US" sz="3000" b="1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ncărcat</a:t>
            </a:r>
            <a:r>
              <a:rPr lang="en-US" sz="3000" b="1" dirty="0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err="1" smtClean="0">
                <a:solidFill>
                  <a:srgbClr val="6666FF"/>
                </a:solidFill>
                <a:latin typeface="Calibri"/>
                <a:ea typeface="Calibri"/>
                <a:cs typeface="Calibri"/>
                <a:sym typeface="Calibri"/>
              </a:rPr>
              <a:t>pozitiv</a:t>
            </a:r>
            <a:endParaRPr sz="18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28000" y="3852000"/>
            <a:ext cx="1581347" cy="15813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203"/>
          <p:cNvSpPr txBox="1"/>
          <p:nvPr/>
        </p:nvSpPr>
        <p:spPr>
          <a:xfrm>
            <a:off x="-118753" y="288360"/>
            <a:ext cx="476275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ELEMENTE ALE MATERIALULUI</a:t>
            </a: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330</Words>
  <Application>Microsoft Office PowerPoint</Application>
  <PresentationFormat>On-screen Show (4:3)</PresentationFormat>
  <Paragraphs>52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Birou</dc:creator>
  <cp:lastModifiedBy>Birou</cp:lastModifiedBy>
  <cp:revision>10</cp:revision>
  <dcterms:modified xsi:type="dcterms:W3CDTF">2018-10-04T12:57:19Z</dcterms:modified>
</cp:coreProperties>
</file>