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60020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Shape 55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subTitle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Shape 92"/>
          <p:cNvSpPr txBox="1"/>
          <p:nvPr>
            <p:ph idx="3" type="body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Shape 101"/>
          <p:cNvSpPr txBox="1"/>
          <p:nvPr>
            <p:ph idx="3" type="body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Shape 102"/>
          <p:cNvSpPr txBox="1"/>
          <p:nvPr>
            <p:ph idx="4" type="body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Shape 107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subTitle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5F5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3124080" y="6356520"/>
            <a:ext cx="2895840" cy="36504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4880"/>
            <a:ext cx="822816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Shape 61"/>
          <p:cNvSpPr/>
          <p:nvPr/>
        </p:nvSpPr>
        <p:spPr>
          <a:xfrm>
            <a:off x="3124080" y="6356520"/>
            <a:ext cx="2895840" cy="36504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2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5F5F5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00" y="-982800"/>
            <a:ext cx="4233344" cy="76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30147" l="19932" r="4982" t="5025"/>
          <a:stretch/>
        </p:blipFill>
        <p:spPr>
          <a:xfrm flipH="1">
            <a:off x="-3200399" y="-1202040"/>
            <a:ext cx="9209766" cy="58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80320" y="660960"/>
            <a:ext cx="4963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ELECTRICITY AND MAGNETISM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325" y="5929200"/>
            <a:ext cx="1374428" cy="62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8400" y="5786280"/>
            <a:ext cx="1502346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6000" y="432000"/>
            <a:ext cx="2726561" cy="492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978561" y="2858520"/>
            <a:ext cx="3858323" cy="28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76000" y="1230120"/>
            <a:ext cx="4392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Electrification </a:t>
            </a:r>
            <a:br>
              <a:rPr b="1" i="0" lang="en-US" sz="4400" u="none" cap="none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by friction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14942" t="14924"/>
          <a:stretch/>
        </p:blipFill>
        <p:spPr>
          <a:xfrm rot="-234000">
            <a:off x="6000061" y="-1818067"/>
            <a:ext cx="5090499" cy="51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00" y="1380600"/>
            <a:ext cx="3402052" cy="340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5">
            <a:alphaModFix/>
          </a:blip>
          <a:srcRect b="0" l="0" r="3940" t="0"/>
          <a:stretch/>
        </p:blipFill>
        <p:spPr>
          <a:xfrm>
            <a:off x="131040" y="1116000"/>
            <a:ext cx="4344559" cy="435695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OF MATTER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4921784" y="2977784"/>
            <a:ext cx="194400" cy="112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5613840" y="3525840"/>
            <a:ext cx="110160" cy="110160"/>
          </a:xfrm>
          <a:prstGeom prst="ellipse">
            <a:avLst/>
          </a:prstGeom>
          <a:solidFill>
            <a:srgbClr val="FF420E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734440" y="3475800"/>
            <a:ext cx="123120" cy="32400"/>
          </a:xfrm>
          <a:prstGeom prst="rect">
            <a:avLst/>
          </a:prstGeom>
          <a:solidFill>
            <a:srgbClr val="FF420E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572760" y="5472000"/>
            <a:ext cx="396324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11 protons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10 electrons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1580760" y="5904000"/>
            <a:ext cx="209124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+11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-10</a:t>
            </a: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= +1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5148000" y="5976000"/>
            <a:ext cx="219924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552000" y="4932000"/>
            <a:ext cx="1829520" cy="842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3 protons </a:t>
            </a:r>
            <a:b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4 electrons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6624000" y="5904000"/>
            <a:ext cx="1656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+3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-540000" y="612000"/>
            <a:ext cx="8136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908000" y="540000"/>
            <a:ext cx="5616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2560320" y="288000"/>
            <a:ext cx="48916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ELECTRIFICATION BY FRICTION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468360" y="1656000"/>
            <a:ext cx="4355640" cy="4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fur is rubbed with amber, many electrons move from atoms of the fur to atoms of the amber. Thus, both objects are charged (or “electrified”) with opposite charges. 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charge gives amber 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power to attract light objects.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-504360" y="540360"/>
            <a:ext cx="280836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432000" y="288720"/>
            <a:ext cx="237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&amp;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30147" l="19932" r="0" t="5025"/>
          <a:stretch/>
        </p:blipFill>
        <p:spPr>
          <a:xfrm>
            <a:off x="4951080" y="3474000"/>
            <a:ext cx="2600191" cy="155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4280" y="2439720"/>
            <a:ext cx="2555944" cy="147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578200" y="3566643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7090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334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838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830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082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586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5364000" y="5040000"/>
            <a:ext cx="1728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negatively charged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5292000" y="1728000"/>
            <a:ext cx="15840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positively charged</a:t>
            </a:r>
            <a:endParaRPr b="0" sz="1800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8080" y="4336920"/>
            <a:ext cx="1698390" cy="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8080" y="3289680"/>
            <a:ext cx="1698390" cy="16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64000" y="-478800"/>
            <a:ext cx="4233344" cy="76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69160" y="-540000"/>
            <a:ext cx="4366085" cy="78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-540000" y="612000"/>
            <a:ext cx="8136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908000" y="540000"/>
            <a:ext cx="5616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2560320" y="288000"/>
            <a:ext cx="48916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ELECTRIFICATION BY FRICTION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68360" y="1584000"/>
            <a:ext cx="701964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many cases, when we rub two objects of different material, electrons tend to move preferably to one of them.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-504360" y="540360"/>
            <a:ext cx="280836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432000" y="288720"/>
            <a:ext cx="237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&amp;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468720" y="3312000"/>
            <a:ext cx="4067280" cy="23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Electrification by friction takes place because different materials present different 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affinity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electrons!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b="4941" l="24752" r="24752" t="9915"/>
          <a:stretch/>
        </p:blipFill>
        <p:spPr>
          <a:xfrm>
            <a:off x="6764400" y="2664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Shape 317"/>
          <p:cNvCxnSpPr/>
          <p:nvPr/>
        </p:nvCxnSpPr>
        <p:spPr>
          <a:xfrm>
            <a:off x="8096040" y="-108000"/>
            <a:ext cx="0" cy="5724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8" name="Shape 3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3080" y="4483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6">
            <a:alphaModFix/>
          </a:blip>
          <a:srcRect b="30147" l="19932" r="0" t="5025"/>
          <a:stretch/>
        </p:blipFill>
        <p:spPr>
          <a:xfrm>
            <a:off x="4402440" y="5868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5677373" y="3806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34200">
            <a:off x="5536854" y="3313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06800" y="4646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10">
            <a:alphaModFix/>
          </a:blip>
          <a:srcRect b="14957" l="24941" r="24941" t="14956"/>
          <a:stretch/>
        </p:blipFill>
        <p:spPr>
          <a:xfrm rot="245400">
            <a:off x="7706589" y="5077007"/>
            <a:ext cx="819405" cy="114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468360" y="346320"/>
            <a:ext cx="5397120" cy="69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468360" y="1224000"/>
            <a:ext cx="8243640" cy="51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P. G. Hewitt, </a:t>
            </a:r>
            <a:r>
              <a:rPr b="0" i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Conseptual Physics, 11</a:t>
            </a:r>
            <a:r>
              <a:rPr b="0" baseline="30000" i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ed.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Pearson Education, 2010. </a:t>
            </a:r>
            <a:br>
              <a:rPr b="0" lang="en-US" sz="1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“Charging by Friction” retrieved from the webpage “The Physics Classroom”: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http://www.physicsclassroom.com/class/estatics/Lesson-2/Charging-by-Friction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“Triboelectric Series” retrieved from the webpage of EOS/ESD Association, Inc.: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https://www.esda.org/about-esd/esd-fundamentals/part-1-an-introduction-to-esd/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CC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5001" l="24942" r="14960" t="10005"/>
          <a:stretch/>
        </p:blipFill>
        <p:spPr>
          <a:xfrm>
            <a:off x="3348000" y="-3060000"/>
            <a:ext cx="7735512" cy="729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884760" y="310320"/>
            <a:ext cx="352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GLANCE TO THE PAST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5880" y="1764000"/>
            <a:ext cx="1216353" cy="186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936000" y="1512000"/>
            <a:ext cx="55800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Around 600 BC, in Asia Minor, the Greek philosopher, mathematician and astronomer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Thales of Miletus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noted that a translucent gemstone called “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elektron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(amber) presents a mysterious faculty ...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0880" y="16200"/>
            <a:ext cx="2211718" cy="147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2000" y="4284000"/>
            <a:ext cx="4160448" cy="307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56560" y="144000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CC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5001" l="24942" r="14960" t="10005"/>
          <a:stretch/>
        </p:blipFill>
        <p:spPr>
          <a:xfrm>
            <a:off x="3347640" y="-3060360"/>
            <a:ext cx="7735512" cy="729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76000" y="4932000"/>
            <a:ext cx="81360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faculty of “elektron” (amber) was going to give origin to “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and the microscopic particles “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”...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764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 rot="-7569000">
            <a:off x="6707880" y="3628800"/>
            <a:ext cx="113760" cy="11736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Shape 142"/>
          <p:cNvSpPr/>
          <p:nvPr/>
        </p:nvSpPr>
        <p:spPr>
          <a:xfrm rot="3674400">
            <a:off x="6915600" y="3785400"/>
            <a:ext cx="341640" cy="4536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737" y="119856"/>
                </a:lnTo>
                <a:lnTo>
                  <a:pt x="60524" y="98417"/>
                </a:lnTo>
                <a:lnTo>
                  <a:pt x="524" y="3856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260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6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4280" y="2061360"/>
            <a:ext cx="2023336" cy="11705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 rot="9017">
            <a:off x="694179" y="4006435"/>
            <a:ext cx="2173207" cy="562202"/>
          </a:xfrm>
          <a:custGeom>
            <a:pathLst>
              <a:path extrusionOk="0" h="120000" w="120000">
                <a:moveTo>
                  <a:pt x="119980" y="118705"/>
                </a:moveTo>
                <a:lnTo>
                  <a:pt x="0" y="119923"/>
                </a:lnTo>
                <a:lnTo>
                  <a:pt x="29885" y="609"/>
                </a:lnTo>
                <a:lnTo>
                  <a:pt x="89875" y="0"/>
                </a:lnTo>
                <a:lnTo>
                  <a:pt x="119980" y="118705"/>
                </a:lnTo>
              </a:path>
            </a:pathLst>
          </a:custGeom>
          <a:solidFill>
            <a:srgbClr val="996633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Shape 147"/>
          <p:cNvSpPr/>
          <p:nvPr/>
        </p:nvSpPr>
        <p:spPr>
          <a:xfrm rot="8053200">
            <a:off x="1232640" y="4320360"/>
            <a:ext cx="113760" cy="1177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Shape 148"/>
          <p:cNvSpPr/>
          <p:nvPr/>
        </p:nvSpPr>
        <p:spPr>
          <a:xfrm rot="1060800">
            <a:off x="1435680" y="4226040"/>
            <a:ext cx="342000" cy="4536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867" y="102603"/>
                </a:lnTo>
                <a:lnTo>
                  <a:pt x="84674" y="119644"/>
                </a:lnTo>
                <a:lnTo>
                  <a:pt x="24740" y="6852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Shape 149"/>
          <p:cNvSpPr/>
          <p:nvPr/>
        </p:nvSpPr>
        <p:spPr>
          <a:xfrm>
            <a:off x="1612080" y="4231080"/>
            <a:ext cx="1094040" cy="262080"/>
          </a:xfrm>
          <a:custGeom>
            <a:pathLst>
              <a:path extrusionOk="0" h="120000" w="120000">
                <a:moveTo>
                  <a:pt x="0" y="98241"/>
                </a:moveTo>
                <a:cubicBezTo>
                  <a:pt x="13859" y="90329"/>
                  <a:pt x="29970" y="119835"/>
                  <a:pt x="41500" y="70384"/>
                </a:cubicBezTo>
                <a:cubicBezTo>
                  <a:pt x="52517" y="23241"/>
                  <a:pt x="69457" y="0"/>
                  <a:pt x="83000" y="20274"/>
                </a:cubicBezTo>
                <a:cubicBezTo>
                  <a:pt x="119960" y="75164"/>
                  <a:pt x="77828" y="93461"/>
                  <a:pt x="68232" y="92802"/>
                </a:cubicBezTo>
                <a:lnTo>
                  <a:pt x="64244" y="87197"/>
                </a:lnTo>
              </a:path>
            </a:pathLst>
          </a:cu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 flipH="1" rot="-7593">
            <a:off x="6141677" y="4007094"/>
            <a:ext cx="2173205" cy="561901"/>
          </a:xfrm>
          <a:custGeom>
            <a:pathLst>
              <a:path extrusionOk="0" h="120000" w="120000">
                <a:moveTo>
                  <a:pt x="119980" y="119923"/>
                </a:moveTo>
                <a:lnTo>
                  <a:pt x="0" y="118855"/>
                </a:lnTo>
                <a:lnTo>
                  <a:pt x="30084" y="0"/>
                </a:lnTo>
                <a:lnTo>
                  <a:pt x="90074" y="457"/>
                </a:lnTo>
                <a:lnTo>
                  <a:pt x="119980" y="119923"/>
                </a:lnTo>
              </a:path>
            </a:pathLst>
          </a:custGeom>
          <a:solidFill>
            <a:srgbClr val="996633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Shape 151"/>
          <p:cNvSpPr/>
          <p:nvPr/>
        </p:nvSpPr>
        <p:spPr>
          <a:xfrm>
            <a:off x="6987240" y="3676680"/>
            <a:ext cx="897840" cy="645840"/>
          </a:xfrm>
          <a:custGeom>
            <a:pathLst>
              <a:path extrusionOk="0" h="120000" w="120000">
                <a:moveTo>
                  <a:pt x="0" y="119933"/>
                </a:moveTo>
                <a:cubicBezTo>
                  <a:pt x="7169" y="115384"/>
                  <a:pt x="14675" y="114782"/>
                  <a:pt x="21603" y="106889"/>
                </a:cubicBezTo>
                <a:cubicBezTo>
                  <a:pt x="29975" y="97324"/>
                  <a:pt x="35509" y="80066"/>
                  <a:pt x="40417" y="62876"/>
                </a:cubicBezTo>
                <a:cubicBezTo>
                  <a:pt x="45757" y="44347"/>
                  <a:pt x="52253" y="26889"/>
                  <a:pt x="59951" y="13979"/>
                </a:cubicBezTo>
                <a:cubicBezTo>
                  <a:pt x="66014" y="3812"/>
                  <a:pt x="74194" y="0"/>
                  <a:pt x="82229" y="4280"/>
                </a:cubicBezTo>
                <a:cubicBezTo>
                  <a:pt x="89494" y="8026"/>
                  <a:pt x="98540" y="4749"/>
                  <a:pt x="103833" y="18996"/>
                </a:cubicBezTo>
                <a:cubicBezTo>
                  <a:pt x="109414" y="33712"/>
                  <a:pt x="115236" y="50434"/>
                  <a:pt x="116439" y="71103"/>
                </a:cubicBezTo>
                <a:lnTo>
                  <a:pt x="119182" y="87357"/>
                </a:lnTo>
                <a:lnTo>
                  <a:pt x="119951" y="103612"/>
                </a:lnTo>
              </a:path>
            </a:pathLst>
          </a:cu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547200" y="792000"/>
            <a:ext cx="77040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“elektron” is rubbed with fur it acquires the ability to attract dust and other light objects.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-288000" y="612000"/>
            <a:ext cx="5760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30147" l="19932" r="4982" t="5025"/>
          <a:stretch/>
        </p:blipFill>
        <p:spPr>
          <a:xfrm>
            <a:off x="2232000" y="-207324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-360000" y="540000"/>
            <a:ext cx="5760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436320" y="288000"/>
            <a:ext cx="53971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ELECTRIFICATION BY FRICTION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68360" y="1692000"/>
            <a:ext cx="3995640" cy="3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Like amber and fur, 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several other materials when rubbed with each other acquire a similar faculty. Then we say that they are “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electrified by friction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487440" y="5580000"/>
            <a:ext cx="836856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what is the common cause of these phenomena?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4941" l="24752" r="24752" t="9915"/>
          <a:stretch/>
        </p:blipFill>
        <p:spPr>
          <a:xfrm>
            <a:off x="7016760" y="1440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8348400" y="-1332000"/>
            <a:ext cx="0" cy="5724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5440" y="3259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b="30147" l="19932" r="0" t="5025"/>
          <a:stretch/>
        </p:blipFill>
        <p:spPr>
          <a:xfrm>
            <a:off x="4654800" y="4644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5929733" y="2582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34200">
            <a:off x="5789214" y="2089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59160" y="3422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10">
            <a:alphaModFix/>
          </a:blip>
          <a:srcRect b="14957" l="24941" r="24941" t="14956"/>
          <a:stretch/>
        </p:blipFill>
        <p:spPr>
          <a:xfrm rot="245400">
            <a:off x="7958948" y="3853007"/>
            <a:ext cx="819405" cy="114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30147" l="19932" r="4982" t="5025"/>
          <a:stretch/>
        </p:blipFill>
        <p:spPr>
          <a:xfrm>
            <a:off x="2232360" y="-207288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468360" y="1944000"/>
            <a:ext cx="3635640" cy="3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answer lies in the microscopic elements of matter: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 kind of material consists of a different compound of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atoms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70880" y="288360"/>
            <a:ext cx="38077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OF MATTER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4941" l="24752" r="24752" t="9915"/>
          <a:stretch/>
        </p:blipFill>
        <p:spPr>
          <a:xfrm>
            <a:off x="7017120" y="1440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8348760" y="-1332000"/>
            <a:ext cx="0" cy="5724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5800" y="3259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 b="30147" l="19932" r="0" t="5025"/>
          <a:stretch/>
        </p:blipFill>
        <p:spPr>
          <a:xfrm>
            <a:off x="4655160" y="4644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5930093" y="2582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34200">
            <a:off x="5789575" y="2089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59520" y="3422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10">
            <a:alphaModFix/>
          </a:blip>
          <a:srcRect b="14957" l="24941" r="24941" t="14956"/>
          <a:stretch/>
        </p:blipFill>
        <p:spPr>
          <a:xfrm rot="245400">
            <a:off x="7959308" y="3853007"/>
            <a:ext cx="819405" cy="114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5616000" y="2858040"/>
            <a:ext cx="4103111" cy="486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940000" y="33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40000" y="33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74360" y="42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92360" y="4248000"/>
            <a:ext cx="791752" cy="79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30147" l="19932" r="4982" t="5025"/>
          <a:stretch/>
        </p:blipFill>
        <p:spPr>
          <a:xfrm>
            <a:off x="2232360" y="-207288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OF MATTER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4716000" y="1584000"/>
            <a:ext cx="392364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Atoms differ in mass and shape but all consist of three kinds of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patricles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-US" sz="3000" strike="noStrike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r>
              <a:rPr b="1" lang="en-US" sz="3000" strike="noStrike">
                <a:solidFill>
                  <a:srgbClr val="FF95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constitute the nucleus (the core) of an atom, while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which are 1.800 times smaller, orbit around the nucleus in different energy levels.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" y="4464000"/>
            <a:ext cx="2156382" cy="2156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Shape 206"/>
          <p:cNvCxnSpPr/>
          <p:nvPr/>
        </p:nvCxnSpPr>
        <p:spPr>
          <a:xfrm flipH="1" rot="10800000">
            <a:off x="2160000" y="4824000"/>
            <a:ext cx="648000" cy="252000"/>
          </a:xfrm>
          <a:prstGeom prst="straightConnector1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000" y="1458720"/>
            <a:ext cx="2910352" cy="291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2736000" y="2232000"/>
            <a:ext cx="14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44000" y="3312000"/>
            <a:ext cx="1584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2880000" y="4500000"/>
            <a:ext cx="1584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Shape 211"/>
          <p:cNvCxnSpPr/>
          <p:nvPr/>
        </p:nvCxnSpPr>
        <p:spPr>
          <a:xfrm flipH="1">
            <a:off x="1368000" y="3096000"/>
            <a:ext cx="432000" cy="360000"/>
          </a:xfrm>
          <a:prstGeom prst="straightConnector1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Shape 212"/>
          <p:cNvCxnSpPr/>
          <p:nvPr/>
        </p:nvCxnSpPr>
        <p:spPr>
          <a:xfrm>
            <a:off x="3096000" y="3636000"/>
            <a:ext cx="0" cy="900000"/>
          </a:xfrm>
          <a:prstGeom prst="straightConnector1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Shape 213"/>
          <p:cNvCxnSpPr/>
          <p:nvPr/>
        </p:nvCxnSpPr>
        <p:spPr>
          <a:xfrm>
            <a:off x="1116000" y="3780000"/>
            <a:ext cx="324000" cy="1548000"/>
          </a:xfrm>
          <a:prstGeom prst="straightConnector1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Shape 214"/>
          <p:cNvCxnSpPr/>
          <p:nvPr/>
        </p:nvCxnSpPr>
        <p:spPr>
          <a:xfrm flipH="1">
            <a:off x="1620000" y="2700000"/>
            <a:ext cx="1260000" cy="2664000"/>
          </a:xfrm>
          <a:prstGeom prst="straightConnector1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Shape 215"/>
          <p:cNvCxnSpPr/>
          <p:nvPr/>
        </p:nvCxnSpPr>
        <p:spPr>
          <a:xfrm flipH="1" rot="10800000">
            <a:off x="2448000" y="2628000"/>
            <a:ext cx="288000" cy="144000"/>
          </a:xfrm>
          <a:prstGeom prst="straightConnector1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14942" t="14924"/>
          <a:stretch/>
        </p:blipFill>
        <p:spPr>
          <a:xfrm rot="-234000">
            <a:off x="4870720" y="-2447244"/>
            <a:ext cx="6889281" cy="69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OF MATTER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248000" y="1656000"/>
            <a:ext cx="43560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Protons 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carriers of opposite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charge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–represented as “possitive” and “negative” charge– and are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attracted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each other, while they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repel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particles </a:t>
            </a:r>
            <a:b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same kind. </a:t>
            </a:r>
            <a:r>
              <a:rPr b="1" lang="en-US" sz="3000" strike="noStrike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Neutrons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the other hand bear no charge (they are “neutral”).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000" y="2088000"/>
            <a:ext cx="3437087" cy="321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14942" t="14924"/>
          <a:stretch/>
        </p:blipFill>
        <p:spPr>
          <a:xfrm rot="-234000">
            <a:off x="5999700" y="-1818067"/>
            <a:ext cx="5090499" cy="51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 b="0" l="0" r="-1075" t="0"/>
          <a:stretch/>
        </p:blipFill>
        <p:spPr>
          <a:xfrm>
            <a:off x="1457640" y="2494440"/>
            <a:ext cx="3623097" cy="3453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OF MATTER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6920" y="2767320"/>
            <a:ext cx="2696556" cy="269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220760" y="5472000"/>
            <a:ext cx="396324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11 protons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11 electrons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2228760" y="5904000"/>
            <a:ext cx="209124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+11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-11</a:t>
            </a: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5148000" y="5976000"/>
            <a:ext cx="219924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6552000" y="4932000"/>
            <a:ext cx="1829520" cy="842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3 protons </a:t>
            </a:r>
            <a:b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3 electrons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624000" y="5904000"/>
            <a:ext cx="1656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+3 </a:t>
            </a: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504000" y="1476000"/>
            <a:ext cx="79200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“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neutral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atom contains equal numbers of protons and electrons, thus on the whole it is not charged.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360"/>
            <a:ext cx="9144000" cy="6858000"/>
          </a:xfrm>
          <a:custGeom>
            <a:pathLst>
              <a:path extrusionOk="0" h="120000" w="12000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14942" t="14924"/>
          <a:stretch/>
        </p:blipFill>
        <p:spPr>
          <a:xfrm rot="-234000">
            <a:off x="4870720" y="-2447244"/>
            <a:ext cx="6889281" cy="69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470880" y="288360"/>
            <a:ext cx="37411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OF MATTER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04000" y="1548000"/>
            <a:ext cx="79200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Although, electrons can move from one atom to another. In that case the first atom is charged “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positively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(it contains more protons than electrons) and the second is charged “</a:t>
            </a:r>
            <a:r>
              <a:rPr b="1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negatively</a:t>
            </a:r>
            <a:r>
              <a:rPr b="0" lang="en-U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3000">
            <a:off x="4567919" y="4021439"/>
            <a:ext cx="194400" cy="11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0120" y="3600000"/>
            <a:ext cx="2065607" cy="20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4968000" y="5616000"/>
            <a:ext cx="3312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negatively charged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368000" y="5616000"/>
            <a:ext cx="30960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positively charged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8000" y="3852000"/>
            <a:ext cx="1581347" cy="158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