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3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31999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3724920"/>
            <a:ext cx="82281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7352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5720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Shape 56"/>
          <p:cNvSpPr/>
          <p:nvPr/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457200" y="274680"/>
            <a:ext cx="8228100" cy="52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5720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3"/>
          </p:nvPr>
        </p:nvSpPr>
        <p:spPr>
          <a:xfrm>
            <a:off x="467352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3"/>
          </p:nvPr>
        </p:nvSpPr>
        <p:spPr>
          <a:xfrm>
            <a:off x="467352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3"/>
          </p:nvPr>
        </p:nvSpPr>
        <p:spPr>
          <a:xfrm>
            <a:off x="457200" y="3724920"/>
            <a:ext cx="82281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57200" y="3724920"/>
            <a:ext cx="82281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3"/>
          </p:nvPr>
        </p:nvSpPr>
        <p:spPr>
          <a:xfrm>
            <a:off x="467352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4"/>
          </p:nvPr>
        </p:nvSpPr>
        <p:spPr>
          <a:xfrm>
            <a:off x="45720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</p:sp>
      <p:sp>
        <p:nvSpPr>
          <p:cNvPr id="108" name="Shape 108"/>
          <p:cNvSpPr/>
          <p:nvPr/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457200" y="274680"/>
            <a:ext cx="8228100" cy="52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5720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3"/>
          </p:nvPr>
        </p:nvSpPr>
        <p:spPr>
          <a:xfrm>
            <a:off x="467352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7352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57200" y="3724920"/>
            <a:ext cx="82281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85800" y="2130120"/>
            <a:ext cx="7770900" cy="1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160"/>
            <a:ext cx="21318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3124080" y="6356520"/>
            <a:ext cx="2895900" cy="365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2720" y="6356160"/>
            <a:ext cx="21324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00" cy="39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6356160"/>
            <a:ext cx="21318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3124080" y="6356520"/>
            <a:ext cx="2895900" cy="365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2720" y="6356160"/>
            <a:ext cx="21324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580320" y="660960"/>
            <a:ext cx="4963800" cy="5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0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ELEKTRINA A MAGNETIZMUS</a:t>
            </a:r>
            <a:endParaRPr lang="sk-SK"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325" y="5929200"/>
            <a:ext cx="1374428" cy="622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58400" y="5786280"/>
            <a:ext cx="1502346" cy="84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576000" y="1230120"/>
            <a:ext cx="43920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Elektriz</a:t>
            </a:r>
            <a:r>
              <a:rPr lang="sk-SK" sz="4400" b="1" i="0" u="none" strike="noStrike" cap="none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ácia</a:t>
            </a:r>
            <a:r>
              <a:rPr lang="sk-SK" sz="4400" b="1" i="0" u="none" strike="noStrike" cap="none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vedením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7" name="Shape 117"/>
          <p:cNvGrpSpPr/>
          <p:nvPr/>
        </p:nvGrpSpPr>
        <p:grpSpPr>
          <a:xfrm>
            <a:off x="5606450" y="630825"/>
            <a:ext cx="8099225" cy="4838400"/>
            <a:chOff x="273375" y="1753350"/>
            <a:chExt cx="8099225" cy="4838400"/>
          </a:xfrm>
        </p:grpSpPr>
        <p:sp>
          <p:nvSpPr>
            <p:cNvPr id="118" name="Shape 118"/>
            <p:cNvSpPr/>
            <p:nvPr/>
          </p:nvSpPr>
          <p:spPr>
            <a:xfrm>
              <a:off x="399500" y="1753350"/>
              <a:ext cx="7973100" cy="4838400"/>
            </a:xfrm>
            <a:prstGeom prst="flowChartAlternateProcess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19" name="Shape 11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23425" y="209420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Shape 120"/>
            <p:cNvSpPr txBox="1"/>
            <p:nvPr/>
          </p:nvSpPr>
          <p:spPr>
            <a:xfrm>
              <a:off x="273375" y="2142485"/>
              <a:ext cx="855600" cy="8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FF420E"/>
                  </a:solidFill>
                  <a:latin typeface="Calibri"/>
                  <a:ea typeface="Calibri"/>
                  <a:cs typeface="Calibri"/>
                  <a:sym typeface="Calibri"/>
                </a:rPr>
                <a:t>-1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1" name="Shape 12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883150" y="209420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2" name="Shape 122"/>
            <p:cNvSpPr txBox="1"/>
            <p:nvPr/>
          </p:nvSpPr>
          <p:spPr>
            <a:xfrm>
              <a:off x="2233100" y="2142485"/>
              <a:ext cx="855600" cy="8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FF420E"/>
                  </a:solidFill>
                  <a:latin typeface="Calibri"/>
                  <a:ea typeface="Calibri"/>
                  <a:cs typeface="Calibri"/>
                  <a:sym typeface="Calibri"/>
                </a:rPr>
                <a:t>-1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3" name="Shape 12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853650" y="209420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Shape 12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23425" y="36186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Shape 12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883150" y="36186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Shape 12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853650" y="36186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7" name="Shape 127"/>
            <p:cNvSpPr txBox="1"/>
            <p:nvPr/>
          </p:nvSpPr>
          <p:spPr>
            <a:xfrm>
              <a:off x="4203600" y="3666935"/>
              <a:ext cx="855600" cy="8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FF420E"/>
                  </a:solidFill>
                  <a:latin typeface="Calibri"/>
                  <a:ea typeface="Calibri"/>
                  <a:cs typeface="Calibri"/>
                  <a:sym typeface="Calibri"/>
                </a:rPr>
                <a:t>-1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8" name="Shape 12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775100" y="209420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9" name="Shape 129"/>
            <p:cNvSpPr txBox="1"/>
            <p:nvPr/>
          </p:nvSpPr>
          <p:spPr>
            <a:xfrm>
              <a:off x="6125050" y="2142485"/>
              <a:ext cx="855600" cy="8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FF420E"/>
                  </a:solidFill>
                  <a:latin typeface="Calibri"/>
                  <a:ea typeface="Calibri"/>
                  <a:cs typeface="Calibri"/>
                  <a:sym typeface="Calibri"/>
                </a:rPr>
                <a:t>-1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0" name="Shape 130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775100" y="36186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Shape 13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23413" y="52020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Shape 13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883138" y="52020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" name="Shape 13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853638" y="52020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Shape 13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775088" y="52020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5" name="Shape 135"/>
            <p:cNvSpPr txBox="1"/>
            <p:nvPr/>
          </p:nvSpPr>
          <p:spPr>
            <a:xfrm>
              <a:off x="273375" y="4969260"/>
              <a:ext cx="855600" cy="8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FF420E"/>
                  </a:solidFill>
                  <a:latin typeface="Calibri"/>
                  <a:ea typeface="Calibri"/>
                  <a:cs typeface="Calibri"/>
                  <a:sym typeface="Calibri"/>
                </a:rPr>
                <a:t>-1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Shape 136"/>
          <p:cNvGrpSpPr/>
          <p:nvPr/>
        </p:nvGrpSpPr>
        <p:grpSpPr>
          <a:xfrm>
            <a:off x="1801150" y="3365799"/>
            <a:ext cx="3131756" cy="1130825"/>
            <a:chOff x="3421750" y="4148800"/>
            <a:chExt cx="1794600" cy="648000"/>
          </a:xfrm>
        </p:grpSpPr>
        <p:sp>
          <p:nvSpPr>
            <p:cNvPr id="137" name="Shape 137"/>
            <p:cNvSpPr/>
            <p:nvPr/>
          </p:nvSpPr>
          <p:spPr>
            <a:xfrm>
              <a:off x="3421750" y="4148800"/>
              <a:ext cx="897300" cy="648000"/>
            </a:xfrm>
            <a:prstGeom prst="flowChartAlternateProcess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4319050" y="4148800"/>
              <a:ext cx="897300" cy="648000"/>
            </a:xfrm>
            <a:prstGeom prst="flowChartAlternateProcess">
              <a:avLst/>
            </a:prstGeom>
            <a:solidFill>
              <a:srgbClr val="F9CB9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9" name="Shape 139"/>
            <p:cNvCxnSpPr/>
            <p:nvPr/>
          </p:nvCxnSpPr>
          <p:spPr>
            <a:xfrm>
              <a:off x="3948800" y="4659213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Shape 140"/>
            <p:cNvCxnSpPr/>
            <p:nvPr/>
          </p:nvCxnSpPr>
          <p:spPr>
            <a:xfrm>
              <a:off x="3986888" y="4258013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Shape 141"/>
            <p:cNvCxnSpPr/>
            <p:nvPr/>
          </p:nvCxnSpPr>
          <p:spPr>
            <a:xfrm>
              <a:off x="4486350" y="4582588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Shape 142"/>
            <p:cNvCxnSpPr/>
            <p:nvPr/>
          </p:nvCxnSpPr>
          <p:spPr>
            <a:xfrm>
              <a:off x="4486350" y="4386938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143" name="Shape 14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5400000">
              <a:off x="4221238" y="4193375"/>
              <a:ext cx="106200" cy="3476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4" name="Shape 144"/>
            <p:cNvCxnSpPr/>
            <p:nvPr/>
          </p:nvCxnSpPr>
          <p:spPr>
            <a:xfrm>
              <a:off x="3713838" y="4386950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Shape 145"/>
            <p:cNvCxnSpPr/>
            <p:nvPr/>
          </p:nvCxnSpPr>
          <p:spPr>
            <a:xfrm>
              <a:off x="3524550" y="4253025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Shape 146"/>
            <p:cNvCxnSpPr/>
            <p:nvPr/>
          </p:nvCxnSpPr>
          <p:spPr>
            <a:xfrm>
              <a:off x="3542550" y="4496775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Shape 147"/>
            <p:cNvCxnSpPr/>
            <p:nvPr/>
          </p:nvCxnSpPr>
          <p:spPr>
            <a:xfrm>
              <a:off x="3637650" y="4692550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148" name="Shape 148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5400000">
              <a:off x="4221238" y="4355650"/>
              <a:ext cx="106200" cy="3476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0" y="36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FFCC99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 t="14922" r="14944"/>
          <a:stretch/>
        </p:blipFill>
        <p:spPr>
          <a:xfrm rot="-234000">
            <a:off x="4870720" y="-2447244"/>
            <a:ext cx="6889280" cy="6908876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/>
          <p:nvPr/>
        </p:nvSpPr>
        <p:spPr>
          <a:xfrm>
            <a:off x="-1004425" y="612000"/>
            <a:ext cx="8240100" cy="64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-1081975" y="540000"/>
            <a:ext cx="8240100" cy="648000"/>
          </a:xfrm>
          <a:prstGeom prst="rect">
            <a:avLst/>
          </a:prstGeom>
          <a:solidFill>
            <a:srgbClr val="FF42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Shape 157"/>
          <p:cNvSpPr txBox="1"/>
          <p:nvPr/>
        </p:nvSpPr>
        <p:spPr>
          <a:xfrm>
            <a:off x="470875" y="639900"/>
            <a:ext cx="66369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000" b="1" dirty="0" smtClean="0">
                <a:latin typeface="Calibri"/>
                <a:ea typeface="Calibri"/>
                <a:cs typeface="Calibri"/>
                <a:sym typeface="Calibri"/>
              </a:rPr>
              <a:t>POHĽAD DO MIKROSKOPICKÉHO SVETA</a:t>
            </a:r>
            <a:endParaRPr lang="sk-SK" sz="18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504000" y="1548000"/>
            <a:ext cx="8101800" cy="17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Videli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sme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že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keď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atóm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získava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elektrón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je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nabitý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b="1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záporne 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keď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chýba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elektrón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sk-SK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má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prebytok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protón</a:t>
            </a:r>
            <a:r>
              <a:rPr lang="sk-SK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nabitý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b="1" dirty="0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kladne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3900" y="5218575"/>
            <a:ext cx="1330301" cy="1330301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/>
        </p:nvSpPr>
        <p:spPr>
          <a:xfrm>
            <a:off x="2077900" y="5312225"/>
            <a:ext cx="6568200" cy="10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strike="noStrike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11 </a:t>
            </a:r>
            <a:r>
              <a:rPr lang="en-US" sz="3000" b="1" strike="noStrike" dirty="0" err="1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prot</a:t>
            </a:r>
            <a:r>
              <a:rPr lang="sk-SK" sz="3000" b="1" strike="noStrike" dirty="0" err="1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ónov</a:t>
            </a:r>
            <a:r>
              <a:rPr lang="en-US" sz="3000" b="1" strike="noStrike" dirty="0" smtClean="0">
                <a:solidFill>
                  <a:srgbClr val="6666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-US" sz="3000" b="1" strike="noStrike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strike="noStrike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ele</a:t>
            </a:r>
            <a:r>
              <a:rPr lang="sk-SK" sz="3000" b="1" strike="noStrike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ktrónov</a:t>
            </a:r>
            <a:endParaRPr lang="sk-SK" sz="3000" b="1" strike="noStrike" dirty="0" smtClean="0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celkový náboj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000" b="1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+1</a:t>
            </a:r>
            <a:r>
              <a:rPr lang="en-US" sz="3000" b="1" dirty="0">
                <a:solidFill>
                  <a:srgbClr val="6666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000" b="1" dirty="0">
              <a:solidFill>
                <a:srgbClr val="6666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000" b="1" dirty="0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kladne nabitý</a:t>
            </a:r>
            <a:endParaRPr sz="3000" b="1" dirty="0">
              <a:solidFill>
                <a:srgbClr val="6666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3900" y="3641700"/>
            <a:ext cx="1330301" cy="1330301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2077900" y="3735350"/>
            <a:ext cx="6568200" cy="10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strike="noStrike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11 </a:t>
            </a:r>
            <a:r>
              <a:rPr lang="en-US" sz="3000" b="1" strike="noStrike" dirty="0" err="1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prot</a:t>
            </a:r>
            <a:r>
              <a:rPr lang="sk-SK" sz="3000" b="1" strike="noStrike" dirty="0" err="1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ónov</a:t>
            </a:r>
            <a:r>
              <a:rPr lang="en-US" sz="3000" b="1" strike="noStrike" dirty="0" smtClean="0">
                <a:solidFill>
                  <a:srgbClr val="6666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strike="noStrike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0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000" b="1" strike="noStrike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b="1" strike="noStrike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elektrónov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Celkový náboj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0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r>
              <a:rPr lang="en-US" sz="3000" b="1" dirty="0">
                <a:solidFill>
                  <a:srgbClr val="6666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000" b="1" dirty="0">
              <a:solidFill>
                <a:srgbClr val="6666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000" b="1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záporne nabitý</a:t>
            </a:r>
            <a:endParaRPr sz="3000" b="1" dirty="0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-99875" y="386943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463850" y="548098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+1</a:t>
            </a:r>
            <a:endParaRPr sz="3000" b="1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0" y="36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FFCC99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 t="14922" r="14944"/>
          <a:stretch/>
        </p:blipFill>
        <p:spPr>
          <a:xfrm rot="-234000">
            <a:off x="4946920" y="-2523444"/>
            <a:ext cx="6889280" cy="6908876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/>
        </p:nvSpPr>
        <p:spPr>
          <a:xfrm>
            <a:off x="504000" y="405000"/>
            <a:ext cx="7868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Keď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niekoľko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atómov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telesa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získa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elektróny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sk-SK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celé teleso 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nabit</a:t>
            </a:r>
            <a:r>
              <a:rPr lang="sk-SK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záporne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strike="noStrik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399500" y="1753350"/>
            <a:ext cx="5998500" cy="48384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3425" y="209420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273375" y="214248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3150" y="209420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/>
        </p:nvSpPr>
        <p:spPr>
          <a:xfrm>
            <a:off x="2233100" y="214248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650" y="209420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3425" y="36186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3150" y="36186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650" y="361865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4203600" y="366693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3413" y="52020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3138" y="52020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638" y="520205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x="273375" y="4969260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6550400" y="4485000"/>
            <a:ext cx="2325600" cy="1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Total charge:</a:t>
            </a:r>
            <a:br>
              <a:rPr lang="en-US" sz="30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30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- 4</a:t>
            </a:r>
            <a:endParaRPr sz="3000" b="1" dirty="0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0" y="36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FFCC99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 t="14922" r="14944"/>
          <a:stretch/>
        </p:blipFill>
        <p:spPr>
          <a:xfrm rot="-234000">
            <a:off x="4946920" y="-2523444"/>
            <a:ext cx="6889280" cy="6908876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 txBox="1"/>
          <p:nvPr/>
        </p:nvSpPr>
        <p:spPr>
          <a:xfrm>
            <a:off x="504000" y="405000"/>
            <a:ext cx="8101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Keď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niekoľko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atómov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telesa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stratí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elektróny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celé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teleso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je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nabité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b="1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kladne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399500" y="1753350"/>
            <a:ext cx="5984700" cy="48384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5" name="Shape 1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3425" y="209420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 txBox="1"/>
          <p:nvPr/>
        </p:nvSpPr>
        <p:spPr>
          <a:xfrm>
            <a:off x="654375" y="221868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b="1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3150" y="209420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/>
          <p:nvPr/>
        </p:nvSpPr>
        <p:spPr>
          <a:xfrm>
            <a:off x="2614100" y="221868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b="1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650" y="209420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3425" y="36186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3150" y="36186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650" y="361865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Shape 203"/>
          <p:cNvSpPr txBox="1"/>
          <p:nvPr/>
        </p:nvSpPr>
        <p:spPr>
          <a:xfrm>
            <a:off x="4584600" y="374313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b="1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3413" y="52020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3138" y="52020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638" y="520205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730575" y="5045460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b="1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 txBox="1"/>
          <p:nvPr/>
        </p:nvSpPr>
        <p:spPr>
          <a:xfrm>
            <a:off x="6550400" y="4485000"/>
            <a:ext cx="2325600" cy="1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Total charge:</a:t>
            </a:r>
            <a:br>
              <a:rPr lang="en-US" sz="30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3000" b="1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+ 4</a:t>
            </a:r>
            <a:endParaRPr sz="3000" b="1" dirty="0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/>
        </p:nvSpPr>
        <p:spPr>
          <a:xfrm>
            <a:off x="0" y="36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9FC5E8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2385425" y="3433200"/>
            <a:ext cx="897300" cy="6480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5356525" y="3433200"/>
            <a:ext cx="897300" cy="648000"/>
          </a:xfrm>
          <a:prstGeom prst="flowChartAlternateProcess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2432650" y="4940600"/>
            <a:ext cx="897300" cy="6480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5341000" y="4940600"/>
            <a:ext cx="897300" cy="648000"/>
          </a:xfrm>
          <a:prstGeom prst="flowChartAlternateProcess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18" name="Shape 218"/>
          <p:cNvPicPr preferRelativeResize="0"/>
          <p:nvPr/>
        </p:nvPicPr>
        <p:blipFill rotWithShape="1">
          <a:blip r:embed="rId3">
            <a:alphaModFix amt="50000"/>
          </a:blip>
          <a:srcRect l="19935" t="5023" r="4978" b="30150"/>
          <a:stretch/>
        </p:blipFill>
        <p:spPr>
          <a:xfrm>
            <a:off x="2232000" y="-2073240"/>
            <a:ext cx="9209766" cy="5872176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Shape 219"/>
          <p:cNvSpPr/>
          <p:nvPr/>
        </p:nvSpPr>
        <p:spPr>
          <a:xfrm>
            <a:off x="-327625" y="612000"/>
            <a:ext cx="6561600" cy="64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-399500" y="540000"/>
            <a:ext cx="6561600" cy="648000"/>
          </a:xfrm>
          <a:prstGeom prst="rect">
            <a:avLst/>
          </a:prstGeom>
          <a:solidFill>
            <a:srgbClr val="FF95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Shape 221"/>
          <p:cNvSpPr txBox="1"/>
          <p:nvPr/>
        </p:nvSpPr>
        <p:spPr>
          <a:xfrm>
            <a:off x="436326" y="288000"/>
            <a:ext cx="602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000" b="1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ELEKTRIZÁCIA VEDENÍM</a:t>
            </a:r>
            <a:endParaRPr lang="sk-SK" sz="18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468350" y="1615800"/>
            <a:ext cx="842413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Keď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sa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nabit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teleso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dostane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kontaktu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s 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elektricky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neutrálnym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 toto teleso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získa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elektrický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náboj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rovnakého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typu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je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„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zelektrizovaný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vedením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".</a:t>
            </a:r>
            <a:endParaRPr sz="18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639850" y="3237900"/>
            <a:ext cx="17280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000" b="1" strike="noStrike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záporne nabitý</a:t>
            </a:r>
            <a:endParaRPr sz="18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4" name="Shape 224"/>
          <p:cNvCxnSpPr/>
          <p:nvPr/>
        </p:nvCxnSpPr>
        <p:spPr>
          <a:xfrm>
            <a:off x="3038825" y="370588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>
            <a:off x="2945650" y="35580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>
            <a:off x="3065175" y="38536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7" name="Shape 227"/>
          <p:cNvSpPr txBox="1"/>
          <p:nvPr/>
        </p:nvSpPr>
        <p:spPr>
          <a:xfrm>
            <a:off x="6307225" y="3249425"/>
            <a:ext cx="17280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000" b="1" strike="noStrike" dirty="0" smtClean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neutrálny</a:t>
            </a:r>
            <a:endParaRPr sz="1800" b="0" strike="noStrike" dirty="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8" name="Shape 228"/>
          <p:cNvCxnSpPr/>
          <p:nvPr/>
        </p:nvCxnSpPr>
        <p:spPr>
          <a:xfrm>
            <a:off x="2665738" y="3671350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9" name="Shape 229"/>
          <p:cNvSpPr txBox="1"/>
          <p:nvPr/>
        </p:nvSpPr>
        <p:spPr>
          <a:xfrm>
            <a:off x="614288" y="4730550"/>
            <a:ext cx="17280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sk-SK" sz="30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záporne nabitý</a:t>
            </a:r>
            <a:endParaRPr lang="sk-SK" sz="1800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0" name="Shape 230"/>
          <p:cNvCxnSpPr/>
          <p:nvPr/>
        </p:nvCxnSpPr>
        <p:spPr>
          <a:xfrm>
            <a:off x="5490013" y="51787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Shape 231"/>
          <p:cNvCxnSpPr/>
          <p:nvPr/>
        </p:nvCxnSpPr>
        <p:spPr>
          <a:xfrm>
            <a:off x="3031813" y="506881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Shape 232"/>
          <p:cNvCxnSpPr/>
          <p:nvPr/>
        </p:nvCxnSpPr>
        <p:spPr>
          <a:xfrm>
            <a:off x="2996288" y="54081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3" name="Shape 233"/>
          <p:cNvCxnSpPr/>
          <p:nvPr/>
        </p:nvCxnSpPr>
        <p:spPr>
          <a:xfrm>
            <a:off x="5490025" y="537218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4" name="Shape 234"/>
          <p:cNvSpPr txBox="1"/>
          <p:nvPr/>
        </p:nvSpPr>
        <p:spPr>
          <a:xfrm>
            <a:off x="6383425" y="4334550"/>
            <a:ext cx="1967100" cy="16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sk-SK" sz="30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záporne </a:t>
            </a:r>
            <a:r>
              <a:rPr lang="sk-SK" sz="3000" b="1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nabitý vedením</a:t>
            </a:r>
            <a:endParaRPr lang="sk-SK" sz="1800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5" name="Shape 235"/>
          <p:cNvCxnSpPr/>
          <p:nvPr/>
        </p:nvCxnSpPr>
        <p:spPr>
          <a:xfrm>
            <a:off x="2476450" y="3537425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6" name="Shape 236"/>
          <p:cNvCxnSpPr/>
          <p:nvPr/>
        </p:nvCxnSpPr>
        <p:spPr>
          <a:xfrm>
            <a:off x="2494450" y="3781175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7" name="Shape 237"/>
          <p:cNvCxnSpPr/>
          <p:nvPr/>
        </p:nvCxnSpPr>
        <p:spPr>
          <a:xfrm>
            <a:off x="2589550" y="3976950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8" name="Shape 238"/>
          <p:cNvCxnSpPr/>
          <p:nvPr/>
        </p:nvCxnSpPr>
        <p:spPr>
          <a:xfrm>
            <a:off x="2867513" y="5264600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" name="Shape 239"/>
          <p:cNvCxnSpPr/>
          <p:nvPr/>
        </p:nvCxnSpPr>
        <p:spPr>
          <a:xfrm>
            <a:off x="2589550" y="5092800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0" name="Shape 240"/>
          <p:cNvCxnSpPr/>
          <p:nvPr/>
        </p:nvCxnSpPr>
        <p:spPr>
          <a:xfrm>
            <a:off x="2545300" y="5288575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1" name="Shape 241"/>
          <p:cNvCxnSpPr/>
          <p:nvPr/>
        </p:nvCxnSpPr>
        <p:spPr>
          <a:xfrm>
            <a:off x="2640400" y="5446875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2" name="Shape 242"/>
          <p:cNvCxnSpPr/>
          <p:nvPr/>
        </p:nvCxnSpPr>
        <p:spPr>
          <a:xfrm>
            <a:off x="2887900" y="39529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43" name="Shape 243"/>
          <p:cNvGrpSpPr/>
          <p:nvPr/>
        </p:nvGrpSpPr>
        <p:grpSpPr>
          <a:xfrm>
            <a:off x="3421750" y="4148800"/>
            <a:ext cx="1794600" cy="648000"/>
            <a:chOff x="3421750" y="4148800"/>
            <a:chExt cx="1794600" cy="648000"/>
          </a:xfrm>
        </p:grpSpPr>
        <p:sp>
          <p:nvSpPr>
            <p:cNvPr id="244" name="Shape 244"/>
            <p:cNvSpPr/>
            <p:nvPr/>
          </p:nvSpPr>
          <p:spPr>
            <a:xfrm>
              <a:off x="3421750" y="4148800"/>
              <a:ext cx="897300" cy="648000"/>
            </a:xfrm>
            <a:prstGeom prst="flowChartAlternateProcess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4319050" y="4148800"/>
              <a:ext cx="897300" cy="648000"/>
            </a:xfrm>
            <a:prstGeom prst="flowChartAlternateProcess">
              <a:avLst/>
            </a:prstGeom>
            <a:solidFill>
              <a:srgbClr val="F9CB9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6" name="Shape 246"/>
            <p:cNvCxnSpPr/>
            <p:nvPr/>
          </p:nvCxnSpPr>
          <p:spPr>
            <a:xfrm>
              <a:off x="3948800" y="4659213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Shape 247"/>
            <p:cNvCxnSpPr/>
            <p:nvPr/>
          </p:nvCxnSpPr>
          <p:spPr>
            <a:xfrm>
              <a:off x="3986888" y="4258013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Shape 248"/>
            <p:cNvCxnSpPr/>
            <p:nvPr/>
          </p:nvCxnSpPr>
          <p:spPr>
            <a:xfrm>
              <a:off x="4486350" y="4582588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Shape 249"/>
            <p:cNvCxnSpPr/>
            <p:nvPr/>
          </p:nvCxnSpPr>
          <p:spPr>
            <a:xfrm>
              <a:off x="4486350" y="4386938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250" name="Shape 25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5400000">
              <a:off x="4221238" y="4193375"/>
              <a:ext cx="106200" cy="3476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51" name="Shape 251"/>
            <p:cNvCxnSpPr/>
            <p:nvPr/>
          </p:nvCxnSpPr>
          <p:spPr>
            <a:xfrm>
              <a:off x="3713838" y="4386950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Shape 252"/>
            <p:cNvCxnSpPr/>
            <p:nvPr/>
          </p:nvCxnSpPr>
          <p:spPr>
            <a:xfrm>
              <a:off x="3524550" y="4253025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Shape 253"/>
            <p:cNvCxnSpPr/>
            <p:nvPr/>
          </p:nvCxnSpPr>
          <p:spPr>
            <a:xfrm>
              <a:off x="3542550" y="4496775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Shape 254"/>
            <p:cNvCxnSpPr/>
            <p:nvPr/>
          </p:nvCxnSpPr>
          <p:spPr>
            <a:xfrm>
              <a:off x="3637650" y="4692550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255" name="Shape 25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5400000">
              <a:off x="4221238" y="4355650"/>
              <a:ext cx="106200" cy="347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6" name="Shape 256"/>
          <p:cNvSpPr txBox="1"/>
          <p:nvPr/>
        </p:nvSpPr>
        <p:spPr>
          <a:xfrm>
            <a:off x="620750" y="5933950"/>
            <a:ext cx="77298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Ako je to možné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?</a:t>
            </a:r>
            <a:endParaRPr sz="18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7" name="Shape 257"/>
          <p:cNvCxnSpPr/>
          <p:nvPr/>
        </p:nvCxnSpPr>
        <p:spPr>
          <a:xfrm>
            <a:off x="3462300" y="3711975"/>
            <a:ext cx="499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8" name="Shape 258"/>
          <p:cNvCxnSpPr/>
          <p:nvPr/>
        </p:nvCxnSpPr>
        <p:spPr>
          <a:xfrm rot="10800000">
            <a:off x="4657650" y="3711975"/>
            <a:ext cx="483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9" name="Shape 259"/>
          <p:cNvCxnSpPr/>
          <p:nvPr/>
        </p:nvCxnSpPr>
        <p:spPr>
          <a:xfrm rot="10800000">
            <a:off x="3481500" y="5198550"/>
            <a:ext cx="483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0" name="Shape 260"/>
          <p:cNvCxnSpPr/>
          <p:nvPr/>
        </p:nvCxnSpPr>
        <p:spPr>
          <a:xfrm>
            <a:off x="4683138" y="5198550"/>
            <a:ext cx="499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/>
        </p:nvSpPr>
        <p:spPr>
          <a:xfrm>
            <a:off x="0" y="36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9FC5E8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6" name="Shape 266"/>
          <p:cNvPicPr preferRelativeResize="0"/>
          <p:nvPr/>
        </p:nvPicPr>
        <p:blipFill rotWithShape="1">
          <a:blip r:embed="rId3">
            <a:alphaModFix amt="50000"/>
          </a:blip>
          <a:srcRect l="19935" t="5023" r="4978" b="30150"/>
          <a:stretch/>
        </p:blipFill>
        <p:spPr>
          <a:xfrm>
            <a:off x="2232000" y="-2073240"/>
            <a:ext cx="9209766" cy="5872176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Shape 267"/>
          <p:cNvSpPr/>
          <p:nvPr/>
        </p:nvSpPr>
        <p:spPr>
          <a:xfrm>
            <a:off x="2060002" y="4191226"/>
            <a:ext cx="2407800" cy="173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4467725" y="4191200"/>
            <a:ext cx="2407800" cy="1738800"/>
          </a:xfrm>
          <a:prstGeom prst="flowChartAlternateProcess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-327625" y="612000"/>
            <a:ext cx="6561600" cy="64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-399500" y="540000"/>
            <a:ext cx="6561600" cy="648000"/>
          </a:xfrm>
          <a:prstGeom prst="rect">
            <a:avLst/>
          </a:prstGeom>
          <a:solidFill>
            <a:srgbClr val="FF95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Shape 271"/>
          <p:cNvSpPr txBox="1"/>
          <p:nvPr/>
        </p:nvSpPr>
        <p:spPr>
          <a:xfrm>
            <a:off x="436326" y="288000"/>
            <a:ext cx="602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sk-SK" sz="3000" b="1" dirty="0">
                <a:latin typeface="Calibri"/>
                <a:ea typeface="Calibri"/>
                <a:cs typeface="Calibri"/>
                <a:sym typeface="Calibri"/>
              </a:rPr>
              <a:t>ELEKTRIZÁCIA VEDENÍM</a:t>
            </a:r>
            <a:endParaRPr lang="sk-SK" sz="1800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2" name="Shape 272"/>
          <p:cNvCxnSpPr/>
          <p:nvPr/>
        </p:nvCxnSpPr>
        <p:spPr>
          <a:xfrm>
            <a:off x="2390350" y="46300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3" name="Shape 273"/>
          <p:cNvCxnSpPr/>
          <p:nvPr/>
        </p:nvCxnSpPr>
        <p:spPr>
          <a:xfrm>
            <a:off x="2484363" y="513798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4" name="Shape 274"/>
          <p:cNvCxnSpPr/>
          <p:nvPr/>
        </p:nvCxnSpPr>
        <p:spPr>
          <a:xfrm>
            <a:off x="3502550" y="55359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5" name="Shape 275"/>
          <p:cNvCxnSpPr/>
          <p:nvPr/>
        </p:nvCxnSpPr>
        <p:spPr>
          <a:xfrm>
            <a:off x="4824800" y="44903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6" name="Shape 276"/>
          <p:cNvCxnSpPr/>
          <p:nvPr/>
        </p:nvCxnSpPr>
        <p:spPr>
          <a:xfrm>
            <a:off x="4824788" y="54017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7" name="Shape 277"/>
          <p:cNvCxnSpPr/>
          <p:nvPr/>
        </p:nvCxnSpPr>
        <p:spPr>
          <a:xfrm>
            <a:off x="2484363" y="55359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8" name="Shape 278"/>
          <p:cNvCxnSpPr/>
          <p:nvPr/>
        </p:nvCxnSpPr>
        <p:spPr>
          <a:xfrm>
            <a:off x="2999813" y="53255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9" name="Shape 279"/>
          <p:cNvCxnSpPr/>
          <p:nvPr/>
        </p:nvCxnSpPr>
        <p:spPr>
          <a:xfrm>
            <a:off x="4824800" y="47931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80" name="Shape 2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383150" y="4490330"/>
            <a:ext cx="106200" cy="6056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1" name="Shape 281"/>
          <p:cNvCxnSpPr/>
          <p:nvPr/>
        </p:nvCxnSpPr>
        <p:spPr>
          <a:xfrm>
            <a:off x="3171125" y="497568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2" name="Shape 282"/>
          <p:cNvCxnSpPr/>
          <p:nvPr/>
        </p:nvCxnSpPr>
        <p:spPr>
          <a:xfrm>
            <a:off x="3502550" y="46300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3" name="Shape 283"/>
          <p:cNvCxnSpPr/>
          <p:nvPr/>
        </p:nvCxnSpPr>
        <p:spPr>
          <a:xfrm>
            <a:off x="3673850" y="50990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Shape 284"/>
          <p:cNvCxnSpPr/>
          <p:nvPr/>
        </p:nvCxnSpPr>
        <p:spPr>
          <a:xfrm>
            <a:off x="3076013" y="44903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85" name="Shape 28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383150" y="4165905"/>
            <a:ext cx="106200" cy="605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383150" y="5098943"/>
            <a:ext cx="106200" cy="605638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 txBox="1"/>
          <p:nvPr/>
        </p:nvSpPr>
        <p:spPr>
          <a:xfrm>
            <a:off x="436325" y="1675150"/>
            <a:ext cx="8062800" cy="2329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Α.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Ak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elektricky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nabit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teleso má </a:t>
            </a:r>
            <a:r>
              <a:rPr lang="en-US" sz="3000" b="1" dirty="0" err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záporný</a:t>
            </a:r>
            <a:r>
              <a:rPr lang="en-US" sz="30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náboj</a:t>
            </a:r>
            <a:r>
              <a:rPr lang="en-US" sz="30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nad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bytok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elektrónov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), v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dôsledku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vzájomného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odpud</a:t>
            </a:r>
            <a:r>
              <a:rPr lang="sk-SK" sz="3000" dirty="0" err="1" smtClean="0">
                <a:latin typeface="Calibri"/>
                <a:ea typeface="Calibri"/>
                <a:cs typeface="Calibri"/>
                <a:sym typeface="Calibri"/>
              </a:rPr>
              <a:t>zovania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 sa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nadbytočný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elektrón</a:t>
            </a:r>
            <a:r>
              <a:rPr lang="sk-SK" sz="3000" b="1" dirty="0" err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ov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niektoré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z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nich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migrujú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blízkeho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objektu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ktorý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bol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pôvodne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neutrálny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).</a:t>
            </a:r>
            <a:endParaRPr sz="180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/>
        </p:nvSpPr>
        <p:spPr>
          <a:xfrm>
            <a:off x="0" y="36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9FC5E8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93" name="Shape 293"/>
          <p:cNvPicPr preferRelativeResize="0"/>
          <p:nvPr/>
        </p:nvPicPr>
        <p:blipFill rotWithShape="1">
          <a:blip r:embed="rId3">
            <a:alphaModFix amt="50000"/>
          </a:blip>
          <a:srcRect l="19935" t="5023" r="4978" b="30150"/>
          <a:stretch/>
        </p:blipFill>
        <p:spPr>
          <a:xfrm>
            <a:off x="2232000" y="-2073240"/>
            <a:ext cx="9209766" cy="5872176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Shape 294"/>
          <p:cNvSpPr/>
          <p:nvPr/>
        </p:nvSpPr>
        <p:spPr>
          <a:xfrm>
            <a:off x="-327625" y="612000"/>
            <a:ext cx="6561600" cy="64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Shape 295"/>
          <p:cNvSpPr/>
          <p:nvPr/>
        </p:nvSpPr>
        <p:spPr>
          <a:xfrm>
            <a:off x="-399500" y="540000"/>
            <a:ext cx="6561600" cy="648000"/>
          </a:xfrm>
          <a:prstGeom prst="rect">
            <a:avLst/>
          </a:prstGeom>
          <a:solidFill>
            <a:srgbClr val="FF95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Shape 296"/>
          <p:cNvSpPr txBox="1"/>
          <p:nvPr/>
        </p:nvSpPr>
        <p:spPr>
          <a:xfrm>
            <a:off x="436326" y="288000"/>
            <a:ext cx="602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sk-SK" sz="3000" b="1" dirty="0">
                <a:latin typeface="Calibri"/>
                <a:ea typeface="Calibri"/>
                <a:cs typeface="Calibri"/>
                <a:sym typeface="Calibri"/>
              </a:rPr>
              <a:t>ELEKTRIZÁCIA VEDENÍM</a:t>
            </a:r>
            <a:endParaRPr lang="sk-SK"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Shape 297"/>
          <p:cNvSpPr txBox="1"/>
          <p:nvPr/>
        </p:nvSpPr>
        <p:spPr>
          <a:xfrm>
            <a:off x="436325" y="1522750"/>
            <a:ext cx="8373300" cy="26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Β.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Ak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elektricky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nabit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teleso má </a:t>
            </a:r>
            <a:r>
              <a:rPr lang="en-US" sz="3000" b="1" dirty="0" err="1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kladný</a:t>
            </a:r>
            <a:r>
              <a:rPr lang="en-US" sz="3000" b="1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náboj</a:t>
            </a:r>
            <a:r>
              <a:rPr lang="en-US" sz="3000" b="1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prebytok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protónov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), 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redundantné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protóny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priťahujú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elektróny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neutrálneho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objektu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Keďže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protony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sa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nedokážu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pohybovať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niektoré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z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elektrónov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sa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oddelia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od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svojich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atómov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presunú sa k nadbytočným protónom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prvého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telesa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Tieto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atómy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sa stávajú</a:t>
            </a:r>
            <a:endParaRPr sz="180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98" name="Shape 298"/>
          <p:cNvGrpSpPr/>
          <p:nvPr/>
        </p:nvGrpSpPr>
        <p:grpSpPr>
          <a:xfrm>
            <a:off x="3895113" y="4650875"/>
            <a:ext cx="4572236" cy="1738826"/>
            <a:chOff x="3666513" y="4650875"/>
            <a:chExt cx="4572236" cy="1738826"/>
          </a:xfrm>
        </p:grpSpPr>
        <p:sp>
          <p:nvSpPr>
            <p:cNvPr id="299" name="Shape 299"/>
            <p:cNvSpPr/>
            <p:nvPr/>
          </p:nvSpPr>
          <p:spPr>
            <a:xfrm>
              <a:off x="3666515" y="4650901"/>
              <a:ext cx="2407800" cy="1738800"/>
            </a:xfrm>
            <a:prstGeom prst="flowChartAlternateProcess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6074248" y="4650875"/>
              <a:ext cx="2164500" cy="1738800"/>
            </a:xfrm>
            <a:prstGeom prst="flowChartAlternateProcess">
              <a:avLst/>
            </a:prstGeom>
            <a:solidFill>
              <a:srgbClr val="F9CB9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301" name="Shape 30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-5100547" flipH="1">
              <a:off x="6202113" y="5333255"/>
              <a:ext cx="106200" cy="6056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2" name="Shape 30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-5162084" flipH="1">
              <a:off x="6080237" y="4731305"/>
              <a:ext cx="106200" cy="6056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3" name="Shape 30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-5400000" flipH="1">
              <a:off x="5977386" y="5772450"/>
              <a:ext cx="106200" cy="485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4" name="Shape 304"/>
            <p:cNvSpPr txBox="1"/>
            <p:nvPr/>
          </p:nvSpPr>
          <p:spPr>
            <a:xfrm>
              <a:off x="4067113" y="48518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Shape 305"/>
            <p:cNvSpPr txBox="1"/>
            <p:nvPr/>
          </p:nvSpPr>
          <p:spPr>
            <a:xfrm>
              <a:off x="4206513" y="5405787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Shape 306"/>
            <p:cNvSpPr txBox="1"/>
            <p:nvPr/>
          </p:nvSpPr>
          <p:spPr>
            <a:xfrm>
              <a:off x="3914713" y="5721687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Shape 307"/>
            <p:cNvSpPr txBox="1"/>
            <p:nvPr/>
          </p:nvSpPr>
          <p:spPr>
            <a:xfrm>
              <a:off x="4407213" y="596216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Shape 308"/>
            <p:cNvSpPr txBox="1"/>
            <p:nvPr/>
          </p:nvSpPr>
          <p:spPr>
            <a:xfrm>
              <a:off x="4554813" y="50621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Shape 309"/>
            <p:cNvSpPr txBox="1"/>
            <p:nvPr/>
          </p:nvSpPr>
          <p:spPr>
            <a:xfrm>
              <a:off x="4752913" y="56138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Shape 310"/>
            <p:cNvSpPr txBox="1"/>
            <p:nvPr/>
          </p:nvSpPr>
          <p:spPr>
            <a:xfrm>
              <a:off x="4905313" y="46994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Shape 311"/>
            <p:cNvSpPr txBox="1"/>
            <p:nvPr/>
          </p:nvSpPr>
          <p:spPr>
            <a:xfrm>
              <a:off x="5057713" y="52328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Shape 312"/>
            <p:cNvSpPr txBox="1"/>
            <p:nvPr/>
          </p:nvSpPr>
          <p:spPr>
            <a:xfrm>
              <a:off x="5210113" y="58424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Shape 313"/>
            <p:cNvSpPr txBox="1"/>
            <p:nvPr/>
          </p:nvSpPr>
          <p:spPr>
            <a:xfrm>
              <a:off x="5406013" y="48518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Shape 314"/>
            <p:cNvSpPr txBox="1"/>
            <p:nvPr/>
          </p:nvSpPr>
          <p:spPr>
            <a:xfrm>
              <a:off x="5527875" y="5473937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Shape 315"/>
            <p:cNvSpPr txBox="1"/>
            <p:nvPr/>
          </p:nvSpPr>
          <p:spPr>
            <a:xfrm>
              <a:off x="3666513" y="5210550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16" name="Shape 316"/>
            <p:cNvCxnSpPr/>
            <p:nvPr/>
          </p:nvCxnSpPr>
          <p:spPr>
            <a:xfrm>
              <a:off x="5659200" y="4985550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7" name="Shape 317"/>
            <p:cNvCxnSpPr/>
            <p:nvPr/>
          </p:nvCxnSpPr>
          <p:spPr>
            <a:xfrm>
              <a:off x="5463300" y="5974038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8" name="Shape 318"/>
            <p:cNvCxnSpPr/>
            <p:nvPr/>
          </p:nvCxnSpPr>
          <p:spPr>
            <a:xfrm>
              <a:off x="5787675" y="5602438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19" name="Shape 319"/>
            <p:cNvSpPr txBox="1"/>
            <p:nvPr/>
          </p:nvSpPr>
          <p:spPr>
            <a:xfrm>
              <a:off x="6179038" y="5838237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Shape 320"/>
            <p:cNvSpPr txBox="1"/>
            <p:nvPr/>
          </p:nvSpPr>
          <p:spPr>
            <a:xfrm>
              <a:off x="6331438" y="48476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Shape 321"/>
            <p:cNvSpPr txBox="1"/>
            <p:nvPr/>
          </p:nvSpPr>
          <p:spPr>
            <a:xfrm>
              <a:off x="6455263" y="54572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2" name="Shape 322"/>
          <p:cNvSpPr txBox="1"/>
          <p:nvPr/>
        </p:nvSpPr>
        <p:spPr>
          <a:xfrm>
            <a:off x="436325" y="4288575"/>
            <a:ext cx="3257400" cy="22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sk-SK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elektricky neutrálne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zatiaľ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čo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atómy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predtým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neutrálneho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telesa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sú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nabité</a:t>
            </a:r>
            <a:r>
              <a:rPr lang="sk-SK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kladne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/>
        </p:nvSpPr>
        <p:spPr>
          <a:xfrm>
            <a:off x="0" y="36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9FC5E8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28" name="Shape 328"/>
          <p:cNvPicPr preferRelativeResize="0"/>
          <p:nvPr/>
        </p:nvPicPr>
        <p:blipFill rotWithShape="1">
          <a:blip r:embed="rId3">
            <a:alphaModFix amt="50000"/>
          </a:blip>
          <a:srcRect l="19935" t="5023" r="4978" b="30150"/>
          <a:stretch/>
        </p:blipFill>
        <p:spPr>
          <a:xfrm>
            <a:off x="2232000" y="-2073240"/>
            <a:ext cx="9209766" cy="5872176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Shape 329"/>
          <p:cNvSpPr/>
          <p:nvPr/>
        </p:nvSpPr>
        <p:spPr>
          <a:xfrm>
            <a:off x="-327625" y="612000"/>
            <a:ext cx="6561600" cy="64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Shape 330"/>
          <p:cNvSpPr/>
          <p:nvPr/>
        </p:nvSpPr>
        <p:spPr>
          <a:xfrm>
            <a:off x="-399500" y="540000"/>
            <a:ext cx="6561600" cy="648000"/>
          </a:xfrm>
          <a:prstGeom prst="rect">
            <a:avLst/>
          </a:prstGeom>
          <a:solidFill>
            <a:srgbClr val="FF95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Shape 331"/>
          <p:cNvSpPr txBox="1"/>
          <p:nvPr/>
        </p:nvSpPr>
        <p:spPr>
          <a:xfrm>
            <a:off x="436326" y="288000"/>
            <a:ext cx="602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sk-SK" sz="3000" b="1" dirty="0">
                <a:latin typeface="Calibri"/>
                <a:ea typeface="Calibri"/>
                <a:cs typeface="Calibri"/>
                <a:sym typeface="Calibri"/>
              </a:rPr>
              <a:t>ELEKTRIZÁCIA VEDENÍM</a:t>
            </a:r>
            <a:endParaRPr lang="sk-SK"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Shape 332"/>
          <p:cNvSpPr txBox="1"/>
          <p:nvPr/>
        </p:nvSpPr>
        <p:spPr>
          <a:xfrm>
            <a:off x="436325" y="1675150"/>
            <a:ext cx="8062800" cy="28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Počas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err="1" smtClean="0">
                <a:latin typeface="Calibri"/>
                <a:ea typeface="Calibri"/>
                <a:cs typeface="Calibri"/>
                <a:sym typeface="Calibri"/>
              </a:rPr>
              <a:t>elektrizácie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vedením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rozloženie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náboja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telesách, ktoré sú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lang="sk-SK" sz="3000" dirty="0" smtClean="0">
                <a:latin typeface="Calibri"/>
                <a:ea typeface="Calibri"/>
                <a:cs typeface="Calibri"/>
                <a:sym typeface="Calibri"/>
              </a:rPr>
              <a:t>o vzájomnom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kontakte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závisí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od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toho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či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ide o </a:t>
            </a:r>
            <a:r>
              <a:rPr lang="sk-SK" sz="3000" b="1" dirty="0" smtClean="0">
                <a:latin typeface="Calibri"/>
                <a:ea typeface="Calibri"/>
                <a:cs typeface="Calibri"/>
                <a:sym typeface="Calibri"/>
              </a:rPr>
              <a:t>izolanty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alebo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vodiče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0"/>
            <a:endParaRPr lang="en-US" sz="3000" dirty="0"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Tento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rozdiel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preskúmame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v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ďalšej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aktivite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317</Words>
  <Application>Microsoft Office PowerPoint</Application>
  <PresentationFormat>Prezentácia na obrazovke (4:3)</PresentationFormat>
  <Paragraphs>60</Paragraphs>
  <Slides>8</Slides>
  <Notes>8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</dc:creator>
  <cp:lastModifiedBy>Zuzana Palkova</cp:lastModifiedBy>
  <cp:revision>18</cp:revision>
  <dcterms:modified xsi:type="dcterms:W3CDTF">2018-10-04T09:43:48Z</dcterms:modified>
</cp:coreProperties>
</file>