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786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46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97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55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96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70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26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75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31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82281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5720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8100" cy="52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7352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57200" y="3724920"/>
            <a:ext cx="82281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82281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5720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8100" cy="52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7352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2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3724920"/>
            <a:ext cx="82281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2130120"/>
            <a:ext cx="77709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160"/>
            <a:ext cx="2131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3124080" y="6356520"/>
            <a:ext cx="2895900" cy="365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2720" y="6356160"/>
            <a:ext cx="2132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160"/>
            <a:ext cx="2131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124080" y="6356520"/>
            <a:ext cx="2895900" cy="365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2720" y="6356160"/>
            <a:ext cx="2132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80320" y="660960"/>
            <a:ext cx="49638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ELECTRICIT</a:t>
            </a:r>
            <a:r>
              <a:rPr lang="ro-RO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MAGNETISM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325" y="5929200"/>
            <a:ext cx="1374428" cy="62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400" y="5786280"/>
            <a:ext cx="1502346" cy="8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76000" y="1230120"/>
            <a:ext cx="3896609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</a:t>
            </a:r>
            <a:r>
              <a:rPr lang="ro-RO" sz="44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izarea</a:t>
            </a:r>
            <a:r>
              <a:rPr lang="en-US" sz="44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o-RO" sz="44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4400" b="1" i="0" u="none" strike="noStrike" cap="non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conduc</a:t>
            </a:r>
            <a:r>
              <a:rPr lang="ro-RO" sz="44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ție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Shape 117"/>
          <p:cNvGrpSpPr/>
          <p:nvPr/>
        </p:nvGrpSpPr>
        <p:grpSpPr>
          <a:xfrm>
            <a:off x="4539228" y="2126974"/>
            <a:ext cx="4129456" cy="3180522"/>
            <a:chOff x="273375" y="1753350"/>
            <a:chExt cx="8099225" cy="4838400"/>
          </a:xfrm>
        </p:grpSpPr>
        <p:sp>
          <p:nvSpPr>
            <p:cNvPr id="118" name="Shape 118"/>
            <p:cNvSpPr/>
            <p:nvPr/>
          </p:nvSpPr>
          <p:spPr>
            <a:xfrm>
              <a:off x="399500" y="1753350"/>
              <a:ext cx="7973100" cy="48384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Shape 1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3425" y="209420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Shape 120"/>
            <p:cNvSpPr txBox="1"/>
            <p:nvPr/>
          </p:nvSpPr>
          <p:spPr>
            <a:xfrm>
              <a:off x="273375" y="2142485"/>
              <a:ext cx="8556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420E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" name="Shape 1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83150" y="209420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Shape 122"/>
            <p:cNvSpPr txBox="1"/>
            <p:nvPr/>
          </p:nvSpPr>
          <p:spPr>
            <a:xfrm>
              <a:off x="2233100" y="2142485"/>
              <a:ext cx="8556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420E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Shape 1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3650" y="209420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Shape 1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3425" y="36186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Shape 1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83150" y="36186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Shape 1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3650" y="36186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Shape 127"/>
            <p:cNvSpPr txBox="1"/>
            <p:nvPr/>
          </p:nvSpPr>
          <p:spPr>
            <a:xfrm>
              <a:off x="4203600" y="3666935"/>
              <a:ext cx="8556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420E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Shape 1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75100" y="209420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 txBox="1"/>
            <p:nvPr/>
          </p:nvSpPr>
          <p:spPr>
            <a:xfrm>
              <a:off x="6125050" y="2142485"/>
              <a:ext cx="8556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420E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Shape 1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75100" y="36186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Shape 1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3413" y="52020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Shape 1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83138" y="52020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Shape 1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3638" y="52020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Shape 1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75088" y="5202050"/>
              <a:ext cx="1054450" cy="105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Shape 135"/>
            <p:cNvSpPr txBox="1"/>
            <p:nvPr/>
          </p:nvSpPr>
          <p:spPr>
            <a:xfrm>
              <a:off x="273375" y="4969260"/>
              <a:ext cx="8556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420E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Shape 136"/>
          <p:cNvGrpSpPr/>
          <p:nvPr/>
        </p:nvGrpSpPr>
        <p:grpSpPr>
          <a:xfrm>
            <a:off x="475316" y="3373072"/>
            <a:ext cx="3131756" cy="1130825"/>
            <a:chOff x="3421750" y="4148800"/>
            <a:chExt cx="1794600" cy="648000"/>
          </a:xfrm>
        </p:grpSpPr>
        <p:sp>
          <p:nvSpPr>
            <p:cNvPr id="137" name="Shape 137"/>
            <p:cNvSpPr/>
            <p:nvPr/>
          </p:nvSpPr>
          <p:spPr>
            <a:xfrm>
              <a:off x="3421750" y="4148800"/>
              <a:ext cx="897300" cy="6480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4319050" y="4148800"/>
              <a:ext cx="897300" cy="648000"/>
            </a:xfrm>
            <a:prstGeom prst="flowChartAlternateProcess">
              <a:avLst/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9" name="Shape 139"/>
            <p:cNvCxnSpPr/>
            <p:nvPr/>
          </p:nvCxnSpPr>
          <p:spPr>
            <a:xfrm>
              <a:off x="3948800" y="4659213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>
              <a:off x="3986888" y="4258013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>
              <a:off x="4486350" y="4582588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4486350" y="4386938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3" name="Shape 14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4221238" y="4193375"/>
              <a:ext cx="106200" cy="3476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4" name="Shape 144"/>
            <p:cNvCxnSpPr/>
            <p:nvPr/>
          </p:nvCxnSpPr>
          <p:spPr>
            <a:xfrm>
              <a:off x="3713838" y="4386950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3524550" y="4253025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3542550" y="4496775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Shape 147"/>
            <p:cNvCxnSpPr/>
            <p:nvPr/>
          </p:nvCxnSpPr>
          <p:spPr>
            <a:xfrm>
              <a:off x="3637650" y="4692550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8" name="Shape 1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4221238" y="4355650"/>
              <a:ext cx="106200" cy="347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14922" r="14944"/>
          <a:stretch/>
        </p:blipFill>
        <p:spPr>
          <a:xfrm rot="-234000">
            <a:off x="4870720" y="-2447244"/>
            <a:ext cx="6889280" cy="69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-191461" y="488466"/>
            <a:ext cx="82401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-268357" y="417950"/>
            <a:ext cx="82401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27925" y="483950"/>
            <a:ext cx="6636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O PRIVIRE CĂTRE LUMEA MICROSCOPICĂ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04000" y="1548000"/>
            <a:ext cx="8101800" cy="17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observat că atunci când un atom capătă un electron se </a:t>
            </a:r>
            <a:r>
              <a:rPr lang="ro-RO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încărcă </a:t>
            </a:r>
            <a:r>
              <a:rPr lang="ro-RO" sz="3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r>
              <a:rPr lang="ro-RO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iar atunci când îi lipsește un electron (din exces de protoni) se </a:t>
            </a:r>
            <a:r>
              <a:rPr lang="ro-RO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înc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ro-RO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rcă </a:t>
            </a:r>
            <a:r>
              <a:rPr lang="en-US" sz="3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ro-RO" sz="3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zitiv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900" y="5218575"/>
            <a:ext cx="1330301" cy="133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077900" y="5312225"/>
            <a:ext cx="6767926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11 proton</a:t>
            </a:r>
            <a:r>
              <a:rPr lang="ro-RO" sz="3000" b="1" strike="noStrik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electron</a:t>
            </a: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strike="noStrike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Total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ul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sarcinii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r>
              <a:rPr lang="en-US" sz="3000" b="1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dirty="0">
              <a:solidFill>
                <a:srgbClr val="66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Încărcat pozitiv</a:t>
            </a:r>
            <a:endParaRPr sz="3000" b="1" dirty="0">
              <a:solidFill>
                <a:srgbClr val="66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900" y="3641700"/>
            <a:ext cx="1330301" cy="133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077900" y="3735350"/>
            <a:ext cx="65682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11 proton</a:t>
            </a:r>
            <a:r>
              <a:rPr lang="ro-RO" sz="3000" b="1" strike="noStrik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electron</a:t>
            </a:r>
            <a:r>
              <a:rPr lang="ro-RO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strike="noStrike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Total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ul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sarcinii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3000" b="1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dirty="0">
              <a:solidFill>
                <a:srgbClr val="66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Încărcat negativ</a:t>
            </a:r>
            <a:endParaRPr sz="3000" b="1" dirty="0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-99875" y="386943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63850" y="548098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30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t="14922" r="14944"/>
          <a:stretch/>
        </p:blipFill>
        <p:spPr>
          <a:xfrm rot="-234000">
            <a:off x="4946920" y="-2523444"/>
            <a:ext cx="6889280" cy="69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504000" y="405000"/>
            <a:ext cx="786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Atunci când mai mulți atomi ai unui obiect capătă electroni, acesta se încarcă </a:t>
            </a:r>
            <a:r>
              <a:rPr lang="en-US" sz="3000" b="1" dirty="0" err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strike="noStrik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99500" y="1753350"/>
            <a:ext cx="5998500" cy="4838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25" y="209420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73375" y="214248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50" y="209420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233100" y="214248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650" y="209420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25" y="36186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50" y="36186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650" y="361865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203600" y="366693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13" y="52020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38" y="52020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638" y="520205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273375" y="4969260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6550400" y="4485000"/>
            <a:ext cx="2504148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ul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sarcinii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- 4</a:t>
            </a:r>
            <a:endParaRPr sz="3000" b="1" dirty="0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14922" r="14944"/>
          <a:stretch/>
        </p:blipFill>
        <p:spPr>
          <a:xfrm rot="-234000">
            <a:off x="4946920" y="-2523444"/>
            <a:ext cx="6889280" cy="69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504000" y="405000"/>
            <a:ext cx="810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Atunci când unor atomi ai unui obiect le lipsesc electroni (din exces de protoni), acesta se încarcă </a:t>
            </a:r>
            <a:r>
              <a:rPr lang="en-US" sz="3000" b="1" dirty="0" err="1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ro-RO" sz="3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zitiv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99500" y="1753350"/>
            <a:ext cx="5984700" cy="4838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25" y="209420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54375" y="221868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50" y="209420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2614100" y="221868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650" y="209420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25" y="36186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50" y="36186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650" y="361865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4584600" y="3743135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13" y="52020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3138" y="5202050"/>
            <a:ext cx="1054450" cy="10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638" y="5202050"/>
            <a:ext cx="1054450" cy="10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730575" y="5045460"/>
            <a:ext cx="855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endParaRPr sz="3000" b="1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6550399" y="4485000"/>
            <a:ext cx="2575867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ul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sarcinii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3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+ 4</a:t>
            </a:r>
            <a:endParaRPr sz="3000" b="1" dirty="0">
              <a:solidFill>
                <a:srgbClr val="FF42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FC5E8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 amt="50000"/>
          </a:blip>
          <a:srcRect l="19935" t="5023" r="4978" b="30150"/>
          <a:stretch/>
        </p:blipFill>
        <p:spPr>
          <a:xfrm>
            <a:off x="2232000" y="-20732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-327625" y="612000"/>
            <a:ext cx="6561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-399500" y="540000"/>
            <a:ext cx="65616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436326" y="288000"/>
            <a:ext cx="60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ZAREA</a:t>
            </a: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CONDUC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ȚIE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68350" y="2123796"/>
            <a:ext cx="8070900" cy="157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Tipul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electrificare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care l-am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examinat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necesită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frecare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Dar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unele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obiecte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care pot fi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electrificate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Astfel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obiecte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mare parte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metale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(cum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argint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aur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cupru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aluminiu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oțel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etc.)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mare)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numiți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totalitate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conductori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467225"/>
            <a:ext cx="204628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110163"/>
            <a:ext cx="15414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668838"/>
            <a:ext cx="16938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656263"/>
            <a:ext cx="3508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5181600"/>
            <a:ext cx="12430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FC5E8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2385425" y="3433200"/>
            <a:ext cx="897300" cy="648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5356525" y="3433200"/>
            <a:ext cx="897300" cy="648000"/>
          </a:xfrm>
          <a:prstGeom prst="flowChartAlternateProcess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2432650" y="4940600"/>
            <a:ext cx="897300" cy="648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341000" y="4940600"/>
            <a:ext cx="897300" cy="648000"/>
          </a:xfrm>
          <a:prstGeom prst="flowChartAlternateProcess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 amt="50000"/>
          </a:blip>
          <a:srcRect l="19935" t="5023" r="4978" b="30150"/>
          <a:stretch/>
        </p:blipFill>
        <p:spPr>
          <a:xfrm>
            <a:off x="2232000" y="-20732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-327625" y="612000"/>
            <a:ext cx="6561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-399500" y="540000"/>
            <a:ext cx="65616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436326" y="288000"/>
            <a:ext cx="60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ZAREA</a:t>
            </a: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CONDUC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ȚIE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68350" y="1543229"/>
            <a:ext cx="8070900" cy="157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Atunci când un 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conductor încărcat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face </a:t>
            </a:r>
            <a:r>
              <a:rPr lang="ro-RO" sz="3000" b="1" dirty="0" smtClean="0"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cu unul neutru, cel de al doilea capătă o sarcină electrică de același tip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 şi anume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 b="1" dirty="0" err="1" smtClean="0">
                <a:latin typeface="Calibri"/>
                <a:ea typeface="Calibri"/>
                <a:cs typeface="Calibri"/>
                <a:sym typeface="Calibri"/>
              </a:rPr>
              <a:t>electri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zat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 con</a:t>
            </a:r>
            <a:r>
              <a:rPr lang="ro-RO" sz="3000" b="1" dirty="0">
                <a:latin typeface="Calibri"/>
                <a:ea typeface="Calibri"/>
                <a:cs typeface="Calibri"/>
                <a:sym typeface="Calibri"/>
              </a:rPr>
              <a:t>ducție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47884" y="3317355"/>
            <a:ext cx="1728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ro-RO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ncărcat </a:t>
            </a:r>
            <a:r>
              <a:rPr lang="ro-RO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Shape 224"/>
          <p:cNvCxnSpPr/>
          <p:nvPr/>
        </p:nvCxnSpPr>
        <p:spPr>
          <a:xfrm>
            <a:off x="3038825" y="370588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Shape 225"/>
          <p:cNvCxnSpPr/>
          <p:nvPr/>
        </p:nvCxnSpPr>
        <p:spPr>
          <a:xfrm>
            <a:off x="2945650" y="35580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Shape 226"/>
          <p:cNvCxnSpPr/>
          <p:nvPr/>
        </p:nvCxnSpPr>
        <p:spPr>
          <a:xfrm>
            <a:off x="3065175" y="38536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6469100" y="3307779"/>
            <a:ext cx="1728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ro-RO" sz="3000" b="1" strike="noStrike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eutru</a:t>
            </a:r>
            <a:endParaRPr sz="1800" b="0" strike="noStrike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Shape 228"/>
          <p:cNvCxnSpPr/>
          <p:nvPr/>
        </p:nvCxnSpPr>
        <p:spPr>
          <a:xfrm>
            <a:off x="2665738" y="3671350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614288" y="4730550"/>
            <a:ext cx="1728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ro-RO" sz="30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ncărcat </a:t>
            </a: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endParaRPr lang="ro-RO"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Shape 230"/>
          <p:cNvCxnSpPr/>
          <p:nvPr/>
        </p:nvCxnSpPr>
        <p:spPr>
          <a:xfrm>
            <a:off x="5490013" y="51787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Shape 231"/>
          <p:cNvCxnSpPr/>
          <p:nvPr/>
        </p:nvCxnSpPr>
        <p:spPr>
          <a:xfrm>
            <a:off x="3031813" y="506881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Shape 232"/>
          <p:cNvCxnSpPr/>
          <p:nvPr/>
        </p:nvCxnSpPr>
        <p:spPr>
          <a:xfrm>
            <a:off x="2996288" y="54081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Shape 233"/>
          <p:cNvCxnSpPr/>
          <p:nvPr/>
        </p:nvCxnSpPr>
        <p:spPr>
          <a:xfrm>
            <a:off x="5490025" y="537218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6383425" y="4334550"/>
            <a:ext cx="19671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ro-RO" sz="30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ncărcat </a:t>
            </a: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 prin conduție</a:t>
            </a:r>
            <a:endParaRPr lang="ro-RO"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Shape 235"/>
          <p:cNvCxnSpPr/>
          <p:nvPr/>
        </p:nvCxnSpPr>
        <p:spPr>
          <a:xfrm>
            <a:off x="2476450" y="3537425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Shape 236"/>
          <p:cNvCxnSpPr/>
          <p:nvPr/>
        </p:nvCxnSpPr>
        <p:spPr>
          <a:xfrm>
            <a:off x="2494450" y="3781175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Shape 237"/>
          <p:cNvCxnSpPr/>
          <p:nvPr/>
        </p:nvCxnSpPr>
        <p:spPr>
          <a:xfrm>
            <a:off x="2589550" y="3976950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>
            <a:off x="2867513" y="5264600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>
            <a:off x="2589550" y="5092800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>
            <a:off x="2545300" y="5288575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>
            <a:off x="2640400" y="5446875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>
            <a:off x="2887900" y="39529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3" name="Shape 243"/>
          <p:cNvGrpSpPr/>
          <p:nvPr/>
        </p:nvGrpSpPr>
        <p:grpSpPr>
          <a:xfrm>
            <a:off x="3421750" y="4148800"/>
            <a:ext cx="1794600" cy="648000"/>
            <a:chOff x="3421750" y="4148800"/>
            <a:chExt cx="1794600" cy="648000"/>
          </a:xfrm>
        </p:grpSpPr>
        <p:sp>
          <p:nvSpPr>
            <p:cNvPr id="244" name="Shape 244"/>
            <p:cNvSpPr/>
            <p:nvPr/>
          </p:nvSpPr>
          <p:spPr>
            <a:xfrm>
              <a:off x="3421750" y="4148800"/>
              <a:ext cx="897300" cy="6480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4319050" y="4148800"/>
              <a:ext cx="897300" cy="648000"/>
            </a:xfrm>
            <a:prstGeom prst="flowChartAlternateProcess">
              <a:avLst/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6" name="Shape 246"/>
            <p:cNvCxnSpPr/>
            <p:nvPr/>
          </p:nvCxnSpPr>
          <p:spPr>
            <a:xfrm>
              <a:off x="3948800" y="4659213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3986888" y="4258013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Shape 248"/>
            <p:cNvCxnSpPr/>
            <p:nvPr/>
          </p:nvCxnSpPr>
          <p:spPr>
            <a:xfrm>
              <a:off x="4486350" y="4582588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Shape 249"/>
            <p:cNvCxnSpPr/>
            <p:nvPr/>
          </p:nvCxnSpPr>
          <p:spPr>
            <a:xfrm>
              <a:off x="4486350" y="4386938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50" name="Shape 2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4221238" y="4193375"/>
              <a:ext cx="106200" cy="3476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1" name="Shape 251"/>
            <p:cNvCxnSpPr/>
            <p:nvPr/>
          </p:nvCxnSpPr>
          <p:spPr>
            <a:xfrm>
              <a:off x="3713838" y="4386950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3524550" y="4253025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3542550" y="4496775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3637650" y="4692550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55" name="Shape 2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4221238" y="4355650"/>
              <a:ext cx="106200" cy="347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Shape 256"/>
          <p:cNvSpPr txBox="1"/>
          <p:nvPr/>
        </p:nvSpPr>
        <p:spPr>
          <a:xfrm>
            <a:off x="620750" y="5933950"/>
            <a:ext cx="77298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Cum se întâmplă acest lucru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Shape 257"/>
          <p:cNvCxnSpPr/>
          <p:nvPr/>
        </p:nvCxnSpPr>
        <p:spPr>
          <a:xfrm>
            <a:off x="3462300" y="3711975"/>
            <a:ext cx="49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Shape 258"/>
          <p:cNvCxnSpPr/>
          <p:nvPr/>
        </p:nvCxnSpPr>
        <p:spPr>
          <a:xfrm rot="10800000">
            <a:off x="4657650" y="3711975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3481500" y="519855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Shape 260"/>
          <p:cNvCxnSpPr/>
          <p:nvPr/>
        </p:nvCxnSpPr>
        <p:spPr>
          <a:xfrm>
            <a:off x="4683138" y="5198550"/>
            <a:ext cx="49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3689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FC5E8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 amt="50000"/>
          </a:blip>
          <a:srcRect l="19935" t="5023" r="4978" b="30150"/>
          <a:stretch/>
        </p:blipFill>
        <p:spPr>
          <a:xfrm>
            <a:off x="2232000" y="-20732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2060002" y="4191226"/>
            <a:ext cx="2407800" cy="17388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467725" y="4191200"/>
            <a:ext cx="2407800" cy="1738800"/>
          </a:xfrm>
          <a:prstGeom prst="flowChartAlternateProcess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-327625" y="612000"/>
            <a:ext cx="6561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-399500" y="540000"/>
            <a:ext cx="65616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436326" y="288000"/>
            <a:ext cx="60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ELECTRIZAREA PRIN CONDUCȚIE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Shape 272"/>
          <p:cNvCxnSpPr/>
          <p:nvPr/>
        </p:nvCxnSpPr>
        <p:spPr>
          <a:xfrm>
            <a:off x="2390350" y="46300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>
            <a:off x="2484363" y="513798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Shape 274"/>
          <p:cNvCxnSpPr/>
          <p:nvPr/>
        </p:nvCxnSpPr>
        <p:spPr>
          <a:xfrm>
            <a:off x="3502550" y="55359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Shape 275"/>
          <p:cNvCxnSpPr/>
          <p:nvPr/>
        </p:nvCxnSpPr>
        <p:spPr>
          <a:xfrm>
            <a:off x="4824800" y="44903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Shape 276"/>
          <p:cNvCxnSpPr/>
          <p:nvPr/>
        </p:nvCxnSpPr>
        <p:spPr>
          <a:xfrm>
            <a:off x="4824788" y="54017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>
            <a:off x="2484363" y="55359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Shape 278"/>
          <p:cNvCxnSpPr/>
          <p:nvPr/>
        </p:nvCxnSpPr>
        <p:spPr>
          <a:xfrm>
            <a:off x="2999813" y="53255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Shape 279"/>
          <p:cNvCxnSpPr/>
          <p:nvPr/>
        </p:nvCxnSpPr>
        <p:spPr>
          <a:xfrm>
            <a:off x="4824800" y="479313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383150" y="4490330"/>
            <a:ext cx="106200" cy="605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/>
          <p:nvPr/>
        </p:nvCxnSpPr>
        <p:spPr>
          <a:xfrm>
            <a:off x="3171125" y="4975688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>
            <a:off x="3502550" y="46300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>
            <a:off x="3673850" y="50990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>
            <a:off x="3076013" y="4490363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420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383150" y="4165905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383150" y="5098943"/>
            <a:ext cx="106200" cy="60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436325" y="1675149"/>
            <a:ext cx="8062800" cy="19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Α.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Dacă 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conductorul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încărcat 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transmite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sarcină negativă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din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exces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</a:t>
            </a:r>
            <a:r>
              <a:rPr lang="ro-RO" sz="30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 datorită repulsiei dintre electronii aflați în plus, unii dintre ei 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 migra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către cel mai apropiat </a:t>
            </a:r>
            <a:r>
              <a:rPr lang="ro-RO" sz="3000" dirty="0" smtClean="0">
                <a:latin typeface="Calibri"/>
                <a:ea typeface="Calibri"/>
                <a:cs typeface="Calibri"/>
                <a:sym typeface="Calibri"/>
              </a:rPr>
              <a:t>conductor (care </a:t>
            </a:r>
            <a:r>
              <a:rPr lang="ro-RO" sz="3000" dirty="0">
                <a:latin typeface="Calibri"/>
                <a:ea typeface="Calibri"/>
                <a:cs typeface="Calibri"/>
                <a:sym typeface="Calibri"/>
              </a:rPr>
              <a:t>original a fost neutru).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Select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FC5E8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 amt="50000"/>
          </a:blip>
          <a:srcRect l="19935" t="5023" r="4978" b="30150"/>
          <a:stretch/>
        </p:blipFill>
        <p:spPr>
          <a:xfrm>
            <a:off x="2232000" y="-20732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-327625" y="612000"/>
            <a:ext cx="6561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-399500" y="540000"/>
            <a:ext cx="65616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436326" y="288000"/>
            <a:ext cx="602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ELECTRIZAREA PRIN CONDUCȚIE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402413" y="2262181"/>
            <a:ext cx="8031023" cy="176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Β.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Dacă </a:t>
            </a:r>
            <a:r>
              <a:rPr lang="ro-RO" sz="2800" dirty="0" smtClean="0">
                <a:latin typeface="Calibri"/>
                <a:ea typeface="Calibri"/>
                <a:cs typeface="Calibri"/>
                <a:sym typeface="Calibri"/>
              </a:rPr>
              <a:t>conductorul </a:t>
            </a:r>
            <a:r>
              <a:rPr lang="ro-RO" sz="2800" dirty="0" smtClean="0">
                <a:latin typeface="Calibri"/>
                <a:ea typeface="Calibri"/>
                <a:cs typeface="Calibri"/>
                <a:sym typeface="Calibri"/>
              </a:rPr>
              <a:t>încărcat transmite 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ro-RO" sz="28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sarcină pozitivă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din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exces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 de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proto</a:t>
            </a:r>
            <a:r>
              <a:rPr lang="ro-RO" sz="28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, protonii aflați în plus atrag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</a:t>
            </a:r>
            <a:r>
              <a:rPr lang="ro-RO" sz="28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en-US" sz="2800" b="1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obiectului neutru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Datorită faptului că protonii sunt incapabili să se mute, unii dintre electroni sunt detașați de atomii lor și migrează pentru a egaliza numărul de atomi încărcați ai primului </a:t>
            </a:r>
            <a:r>
              <a:rPr lang="ro-RO" sz="2800" dirty="0" smtClean="0">
                <a:latin typeface="Calibri"/>
                <a:ea typeface="Calibri"/>
                <a:cs typeface="Calibri"/>
                <a:sym typeface="Calibri"/>
              </a:rPr>
              <a:t>conductor.</a:t>
            </a: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Acești atomi sunt neutralizați cât timp atomii </a:t>
            </a:r>
            <a:r>
              <a:rPr lang="ro-RO" sz="2800" dirty="0" smtClean="0">
                <a:latin typeface="Calibri"/>
                <a:ea typeface="Calibri"/>
                <a:cs typeface="Calibri"/>
                <a:sym typeface="Calibri"/>
              </a:rPr>
              <a:t>conductorului neutru </a:t>
            </a:r>
            <a:r>
              <a:rPr lang="ro-RO" sz="2800" dirty="0">
                <a:latin typeface="Calibri"/>
                <a:ea typeface="Calibri"/>
                <a:cs typeface="Calibri"/>
                <a:sym typeface="Calibri"/>
              </a:rPr>
              <a:t>precedent este pozitiv încărcat.</a:t>
            </a:r>
            <a:endParaRPr sz="28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Shape 298"/>
          <p:cNvGrpSpPr/>
          <p:nvPr/>
        </p:nvGrpSpPr>
        <p:grpSpPr>
          <a:xfrm>
            <a:off x="3877925" y="5003123"/>
            <a:ext cx="4572236" cy="1738826"/>
            <a:chOff x="3666513" y="4650875"/>
            <a:chExt cx="4572236" cy="1738826"/>
          </a:xfrm>
        </p:grpSpPr>
        <p:sp>
          <p:nvSpPr>
            <p:cNvPr id="299" name="Shape 299"/>
            <p:cNvSpPr/>
            <p:nvPr/>
          </p:nvSpPr>
          <p:spPr>
            <a:xfrm>
              <a:off x="3666515" y="4650901"/>
              <a:ext cx="2407800" cy="1738800"/>
            </a:xfrm>
            <a:prstGeom prst="flowChartAlternate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074248" y="4650875"/>
              <a:ext cx="2164500" cy="1738800"/>
            </a:xfrm>
            <a:prstGeom prst="flowChartAlternateProcess">
              <a:avLst/>
            </a:prstGeom>
            <a:solidFill>
              <a:srgbClr val="F9CB9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1" name="Shape 30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100547" flipH="1">
              <a:off x="6202113" y="5333255"/>
              <a:ext cx="106200" cy="6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Shape 3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162084" flipH="1">
              <a:off x="6080237" y="4731305"/>
              <a:ext cx="106200" cy="605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Shape 30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 flipH="1">
              <a:off x="5977386" y="5772450"/>
              <a:ext cx="106200" cy="48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Shape 304"/>
            <p:cNvSpPr txBox="1"/>
            <p:nvPr/>
          </p:nvSpPr>
          <p:spPr>
            <a:xfrm>
              <a:off x="4067113" y="48518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4206513" y="5405787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3914713" y="5721687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4407213" y="596216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4554813" y="50621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4752913" y="56138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4905313" y="46994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5057713" y="52328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5210113" y="58424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5406013" y="48518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5527875" y="5473937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3666513" y="5210550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6" name="Shape 316"/>
            <p:cNvCxnSpPr/>
            <p:nvPr/>
          </p:nvCxnSpPr>
          <p:spPr>
            <a:xfrm>
              <a:off x="5659200" y="4985550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Shape 317"/>
            <p:cNvCxnSpPr/>
            <p:nvPr/>
          </p:nvCxnSpPr>
          <p:spPr>
            <a:xfrm>
              <a:off x="5463300" y="5974038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Shape 318"/>
            <p:cNvCxnSpPr/>
            <p:nvPr/>
          </p:nvCxnSpPr>
          <p:spPr>
            <a:xfrm>
              <a:off x="5787675" y="5602438"/>
              <a:ext cx="171300" cy="0"/>
            </a:xfrm>
            <a:prstGeom prst="straightConnector1">
              <a:avLst/>
            </a:prstGeom>
            <a:noFill/>
            <a:ln w="38100" cap="flat" cmpd="sng">
              <a:solidFill>
                <a:srgbClr val="FF420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9" name="Shape 319"/>
            <p:cNvSpPr txBox="1"/>
            <p:nvPr/>
          </p:nvSpPr>
          <p:spPr>
            <a:xfrm>
              <a:off x="6179038" y="5838237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6331438" y="48476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6455263" y="5457212"/>
              <a:ext cx="4245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000" b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Shape 322"/>
          <p:cNvSpPr txBox="1"/>
          <p:nvPr/>
        </p:nvSpPr>
        <p:spPr>
          <a:xfrm>
            <a:off x="436325" y="6389675"/>
            <a:ext cx="45719" cy="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407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Birou</dc:creator>
  <cp:lastModifiedBy>Birou</cp:lastModifiedBy>
  <cp:revision>26</cp:revision>
  <dcterms:modified xsi:type="dcterms:W3CDTF">2018-10-04T12:46:44Z</dcterms:modified>
</cp:coreProperties>
</file>