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Shape 56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457200" y="274680"/>
            <a:ext cx="8228100" cy="52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3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3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Shape 108"/>
          <p:cNvSpPr/>
          <p:nvPr/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457200" y="274680"/>
            <a:ext cx="8228100" cy="52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467352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73520" y="372492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73520" y="1600200"/>
            <a:ext cx="40152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57200" y="3724920"/>
            <a:ext cx="8228100" cy="19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2130120"/>
            <a:ext cx="7770900" cy="1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160"/>
            <a:ext cx="21318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24080" y="6356520"/>
            <a:ext cx="2895900" cy="365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2720" y="6356160"/>
            <a:ext cx="21324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00" cy="39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00" cy="1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00" cy="40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356160"/>
            <a:ext cx="21318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124080" y="6356520"/>
            <a:ext cx="2895900" cy="365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2720" y="6356160"/>
            <a:ext cx="21324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580320" y="660960"/>
            <a:ext cx="4963800" cy="5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ELETTRICITA’ E MAGNETISMO 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325" y="5929200"/>
            <a:ext cx="1374428" cy="62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8400" y="5786280"/>
            <a:ext cx="1502346" cy="84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576000" y="1230120"/>
            <a:ext cx="4392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Elettrificazione</a:t>
            </a:r>
            <a:r>
              <a:rPr lang="en-US" sz="4400" b="1" i="0" u="none" strike="noStrike" cap="none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4400" b="1" i="0" u="none" strike="noStrike" cap="non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induzione</a:t>
            </a:r>
            <a:r>
              <a:rPr lang="en-US" sz="4400" b="1" i="0" u="none" strike="noStrike" cap="none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Shape 117"/>
          <p:cNvGrpSpPr/>
          <p:nvPr/>
        </p:nvGrpSpPr>
        <p:grpSpPr>
          <a:xfrm>
            <a:off x="5606450" y="630825"/>
            <a:ext cx="8099225" cy="4838400"/>
            <a:chOff x="273375" y="1753350"/>
            <a:chExt cx="8099225" cy="4838400"/>
          </a:xfrm>
        </p:grpSpPr>
        <p:sp>
          <p:nvSpPr>
            <p:cNvPr id="118" name="Shape 118"/>
            <p:cNvSpPr/>
            <p:nvPr/>
          </p:nvSpPr>
          <p:spPr>
            <a:xfrm>
              <a:off x="399500" y="1753350"/>
              <a:ext cx="7973100" cy="48384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19" name="Shape 1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3425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Shape 120"/>
            <p:cNvSpPr txBox="1"/>
            <p:nvPr/>
          </p:nvSpPr>
          <p:spPr>
            <a:xfrm>
              <a:off x="273375" y="214248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1" name="Shape 12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83150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Shape 122"/>
            <p:cNvSpPr txBox="1"/>
            <p:nvPr/>
          </p:nvSpPr>
          <p:spPr>
            <a:xfrm>
              <a:off x="2233100" y="214248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3" name="Shape 12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53650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12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3425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Shape 12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83150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Shape 12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53650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Shape 127"/>
            <p:cNvSpPr txBox="1"/>
            <p:nvPr/>
          </p:nvSpPr>
          <p:spPr>
            <a:xfrm>
              <a:off x="4203600" y="366693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8" name="Shape 12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775100" y="209420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Shape 129"/>
            <p:cNvSpPr txBox="1"/>
            <p:nvPr/>
          </p:nvSpPr>
          <p:spPr>
            <a:xfrm>
              <a:off x="6125050" y="2142485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0" name="Shape 13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775100" y="36186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Shape 13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3413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Shape 13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83138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Shape 13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53638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Shape 13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775088" y="5202050"/>
              <a:ext cx="1054450" cy="1054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Shape 135"/>
            <p:cNvSpPr txBox="1"/>
            <p:nvPr/>
          </p:nvSpPr>
          <p:spPr>
            <a:xfrm>
              <a:off x="273375" y="4969260"/>
              <a:ext cx="855600" cy="8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FF420E"/>
                  </a:solidFill>
                  <a:latin typeface="Calibri"/>
                  <a:ea typeface="Calibri"/>
                  <a:cs typeface="Calibri"/>
                  <a:sym typeface="Calibri"/>
                </a:rPr>
                <a:t>-1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1801150" y="3365799"/>
            <a:ext cx="3131756" cy="1130825"/>
            <a:chOff x="3421750" y="4148800"/>
            <a:chExt cx="1794600" cy="648000"/>
          </a:xfrm>
        </p:grpSpPr>
        <p:sp>
          <p:nvSpPr>
            <p:cNvPr id="137" name="Shape 137"/>
            <p:cNvSpPr/>
            <p:nvPr/>
          </p:nvSpPr>
          <p:spPr>
            <a:xfrm>
              <a:off x="3421750" y="4148800"/>
              <a:ext cx="897300" cy="6480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4319050" y="4148800"/>
              <a:ext cx="897300" cy="648000"/>
            </a:xfrm>
            <a:prstGeom prst="flowChartAlternateProcess">
              <a:avLst/>
            </a:prstGeom>
            <a:solidFill>
              <a:srgbClr val="F9CB9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9" name="Shape 139"/>
            <p:cNvCxnSpPr/>
            <p:nvPr/>
          </p:nvCxnSpPr>
          <p:spPr>
            <a:xfrm>
              <a:off x="3948800" y="46592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3986888" y="42580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4486350" y="458258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>
              <a:off x="4486350" y="43869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43" name="Shape 14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5400000">
              <a:off x="4221238" y="4193375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4" name="Shape 144"/>
            <p:cNvCxnSpPr/>
            <p:nvPr/>
          </p:nvCxnSpPr>
          <p:spPr>
            <a:xfrm>
              <a:off x="3713838" y="43869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>
              <a:off x="3524550" y="425302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>
              <a:off x="3542550" y="449677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>
              <a:off x="3637650" y="46925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48" name="Shape 14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5400000">
              <a:off x="4221238" y="4355650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FFCC99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t="14922" r="14944"/>
          <a:stretch/>
        </p:blipFill>
        <p:spPr>
          <a:xfrm rot="-234000">
            <a:off x="4870720" y="-2447244"/>
            <a:ext cx="6889280" cy="69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-1004425" y="612000"/>
            <a:ext cx="82401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-1081975" y="540000"/>
            <a:ext cx="8240100" cy="648000"/>
          </a:xfrm>
          <a:prstGeom prst="rect">
            <a:avLst/>
          </a:prstGeom>
          <a:solidFill>
            <a:srgbClr val="FF42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175846" y="639900"/>
            <a:ext cx="7159703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UNO SGUARDO AL MONDO </a:t>
            </a: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MICROSCOPICO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504000" y="1548000"/>
            <a:ext cx="8101800" cy="17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Abbiamo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visto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acquisisce</a:t>
            </a:r>
            <a:r>
              <a:rPr lang="en-US" sz="30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elettrone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negativamente</a:t>
            </a:r>
            <a:r>
              <a:rPr lang="en-US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perde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eccesso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protoni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positivamente</a:t>
            </a:r>
            <a:r>
              <a:rPr lang="en-US" sz="3000" b="0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900" y="5218575"/>
            <a:ext cx="1330301" cy="133030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2077900" y="5312225"/>
            <a:ext cx="65682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11 </a:t>
            </a:r>
            <a:r>
              <a:rPr lang="en-US" sz="3000" b="1" strike="noStrike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protoni</a:t>
            </a:r>
            <a:r>
              <a:rPr lang="en-US" sz="3000" b="1" strike="noStrike" dirty="0" smtClean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3000" b="1" strike="noStrike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strike="noStrik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electroni</a:t>
            </a:r>
            <a:r>
              <a:rPr lang="en-US" sz="3000" strike="noStrike" dirty="0" smtClean="0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Totale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r>
              <a:rPr lang="en-US" sz="3000" b="1" dirty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 b="1" dirty="0">
              <a:solidFill>
                <a:srgbClr val="66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3000" b="1" dirty="0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Positivamente</a:t>
            </a:r>
            <a:endParaRPr sz="3000" b="1" dirty="0">
              <a:solidFill>
                <a:srgbClr val="66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900" y="3641700"/>
            <a:ext cx="1330301" cy="1330301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2077900" y="3735350"/>
            <a:ext cx="65682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11 </a:t>
            </a:r>
            <a:r>
              <a:rPr lang="en-US" sz="3000" b="1" strike="noStrike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protoni</a:t>
            </a:r>
            <a:r>
              <a:rPr lang="en-US" sz="3000" b="1" strike="noStrike" dirty="0" smtClean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strike="noStrike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000" b="1" strike="noStrike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strike="noStrike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electroni</a:t>
            </a:r>
            <a:r>
              <a:rPr lang="en-US" sz="3000" strike="noStrike" dirty="0" smtClean="0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Totale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-US" sz="3000" b="1" dirty="0">
                <a:solidFill>
                  <a:srgbClr val="66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 b="1" dirty="0">
              <a:solidFill>
                <a:srgbClr val="66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Negativa</a:t>
            </a: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mente</a:t>
            </a:r>
            <a:endParaRPr sz="3000" b="1" dirty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-99875" y="386943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463850" y="54809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FFCC99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 t="14922" r="14944"/>
          <a:stretch/>
        </p:blipFill>
        <p:spPr>
          <a:xfrm rot="-234000">
            <a:off x="4946920" y="-2523444"/>
            <a:ext cx="6889280" cy="69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785592" y="422250"/>
            <a:ext cx="7868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un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aquisiscono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elettroni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negativamente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strike="noStrik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399500" y="1753350"/>
            <a:ext cx="5998500" cy="4838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273375" y="21424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2233100" y="21424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4203600" y="366693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13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273375" y="4969260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6550400" y="4485000"/>
            <a:ext cx="2325600" cy="1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Totale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- 4</a:t>
            </a:r>
            <a:endParaRPr sz="3000" b="1" dirty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FFCC99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t="14922" r="14944"/>
          <a:stretch/>
        </p:blipFill>
        <p:spPr>
          <a:xfrm rot="-234000">
            <a:off x="4946920" y="-2523444"/>
            <a:ext cx="6889280" cy="69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504000" y="405000"/>
            <a:ext cx="8101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un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perdono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elettroni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positivamente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399500" y="1753350"/>
            <a:ext cx="5984700" cy="4838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654375" y="22186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2614100" y="221868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209420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25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50" y="36186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/>
          <p:nvPr/>
        </p:nvSpPr>
        <p:spPr>
          <a:xfrm>
            <a:off x="4584600" y="3743135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3413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31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638" y="5202050"/>
            <a:ext cx="1054450" cy="105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730575" y="5045460"/>
            <a:ext cx="855600" cy="8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+1</a:t>
            </a:r>
            <a:endParaRPr sz="3000" b="1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6550400" y="4485000"/>
            <a:ext cx="2325600" cy="1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Totala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+ 4</a:t>
            </a:r>
            <a:endParaRPr sz="3000" b="1" dirty="0">
              <a:solidFill>
                <a:srgbClr val="FF42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0" y="7699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2385425" y="3433200"/>
            <a:ext cx="897300" cy="6480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5356525" y="3433200"/>
            <a:ext cx="897300" cy="6480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2432650" y="4940600"/>
            <a:ext cx="897300" cy="6480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5341000" y="4940600"/>
            <a:ext cx="897300" cy="6480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161455" y="285150"/>
            <a:ext cx="6273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CARICA </a:t>
            </a:r>
            <a:r>
              <a:rPr lang="en-US" sz="3000" b="1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</a:t>
            </a: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CONDUZIONE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468350" y="1615800"/>
            <a:ext cx="80709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Quando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entra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000" b="1" dirty="0" err="1" smtClean="0">
                <a:latin typeface="Calibri"/>
                <a:ea typeface="Calibri"/>
                <a:cs typeface="Calibri"/>
                <a:sym typeface="Calibri"/>
              </a:rPr>
              <a:t>contatto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con un secondo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neutro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esso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della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stessa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con cui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entra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contatto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è “</a:t>
            </a:r>
            <a:r>
              <a:rPr lang="en-US" sz="3000" b="1" dirty="0" err="1" smtClean="0"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3000" b="1" dirty="0" err="1" smtClean="0">
                <a:latin typeface="Calibri"/>
                <a:ea typeface="Calibri"/>
                <a:cs typeface="Calibri"/>
                <a:sym typeface="Calibri"/>
              </a:rPr>
              <a:t>conduzione</a:t>
            </a: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”.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-246045" y="3231261"/>
            <a:ext cx="264775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28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negativamente</a:t>
            </a:r>
            <a:endParaRPr sz="1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4" name="Shape 224"/>
          <p:cNvCxnSpPr/>
          <p:nvPr/>
        </p:nvCxnSpPr>
        <p:spPr>
          <a:xfrm>
            <a:off x="3038825" y="37058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2945650" y="3558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3065175" y="38536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6307225" y="3249425"/>
            <a:ext cx="17280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 dirty="0" err="1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000" b="1" dirty="0" err="1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eutro</a:t>
            </a:r>
            <a:endParaRPr sz="1800" b="0" strike="noStrike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Shape 228"/>
          <p:cNvCxnSpPr/>
          <p:nvPr/>
        </p:nvCxnSpPr>
        <p:spPr>
          <a:xfrm>
            <a:off x="2665738" y="367135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0" name="Shape 230"/>
          <p:cNvCxnSpPr/>
          <p:nvPr/>
        </p:nvCxnSpPr>
        <p:spPr>
          <a:xfrm>
            <a:off x="5490013" y="51787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Shape 231"/>
          <p:cNvCxnSpPr/>
          <p:nvPr/>
        </p:nvCxnSpPr>
        <p:spPr>
          <a:xfrm>
            <a:off x="3031813" y="506881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>
            <a:off x="2996288" y="54081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5490025" y="53721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Shape 234"/>
          <p:cNvSpPr txBox="1"/>
          <p:nvPr/>
        </p:nvSpPr>
        <p:spPr>
          <a:xfrm>
            <a:off x="6383425" y="4334550"/>
            <a:ext cx="221317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/>
            <a:r>
              <a:rPr lang="en-US" sz="2400" b="1" dirty="0" err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2400" b="1" dirty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negativamente</a:t>
            </a:r>
            <a:r>
              <a:rPr lang="en-US" sz="24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24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conduzione</a:t>
            </a:r>
            <a:r>
              <a:rPr lang="en-US" sz="24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5" name="Shape 235"/>
          <p:cNvCxnSpPr/>
          <p:nvPr/>
        </p:nvCxnSpPr>
        <p:spPr>
          <a:xfrm>
            <a:off x="2476450" y="353742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Shape 236"/>
          <p:cNvCxnSpPr/>
          <p:nvPr/>
        </p:nvCxnSpPr>
        <p:spPr>
          <a:xfrm>
            <a:off x="2494450" y="378117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2589550" y="397695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2867513" y="526460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Shape 239"/>
          <p:cNvCxnSpPr/>
          <p:nvPr/>
        </p:nvCxnSpPr>
        <p:spPr>
          <a:xfrm>
            <a:off x="2589550" y="5092800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Shape 240"/>
          <p:cNvCxnSpPr/>
          <p:nvPr/>
        </p:nvCxnSpPr>
        <p:spPr>
          <a:xfrm>
            <a:off x="2545300" y="528857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1" name="Shape 241"/>
          <p:cNvCxnSpPr/>
          <p:nvPr/>
        </p:nvCxnSpPr>
        <p:spPr>
          <a:xfrm>
            <a:off x="2640400" y="5446875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2" name="Shape 242"/>
          <p:cNvCxnSpPr/>
          <p:nvPr/>
        </p:nvCxnSpPr>
        <p:spPr>
          <a:xfrm>
            <a:off x="2887900" y="39529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43" name="Shape 243"/>
          <p:cNvGrpSpPr/>
          <p:nvPr/>
        </p:nvGrpSpPr>
        <p:grpSpPr>
          <a:xfrm>
            <a:off x="3421750" y="4148800"/>
            <a:ext cx="1794600" cy="648000"/>
            <a:chOff x="3421750" y="4148800"/>
            <a:chExt cx="1794600" cy="648000"/>
          </a:xfrm>
        </p:grpSpPr>
        <p:sp>
          <p:nvSpPr>
            <p:cNvPr id="244" name="Shape 244"/>
            <p:cNvSpPr/>
            <p:nvPr/>
          </p:nvSpPr>
          <p:spPr>
            <a:xfrm>
              <a:off x="3421750" y="4148800"/>
              <a:ext cx="897300" cy="6480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4319050" y="4148800"/>
              <a:ext cx="897300" cy="648000"/>
            </a:xfrm>
            <a:prstGeom prst="flowChartAlternateProcess">
              <a:avLst/>
            </a:prstGeom>
            <a:solidFill>
              <a:srgbClr val="F9CB9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6" name="Shape 246"/>
            <p:cNvCxnSpPr/>
            <p:nvPr/>
          </p:nvCxnSpPr>
          <p:spPr>
            <a:xfrm>
              <a:off x="3948800" y="46592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3986888" y="4258013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Shape 248"/>
            <p:cNvCxnSpPr/>
            <p:nvPr/>
          </p:nvCxnSpPr>
          <p:spPr>
            <a:xfrm>
              <a:off x="4486350" y="458258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4486350" y="43869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250" name="Shape 2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4221238" y="4193375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1" name="Shape 251"/>
            <p:cNvCxnSpPr/>
            <p:nvPr/>
          </p:nvCxnSpPr>
          <p:spPr>
            <a:xfrm>
              <a:off x="3713838" y="43869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Shape 252"/>
            <p:cNvCxnSpPr/>
            <p:nvPr/>
          </p:nvCxnSpPr>
          <p:spPr>
            <a:xfrm>
              <a:off x="3524550" y="425302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Shape 253"/>
            <p:cNvCxnSpPr/>
            <p:nvPr/>
          </p:nvCxnSpPr>
          <p:spPr>
            <a:xfrm>
              <a:off x="3542550" y="4496775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Shape 254"/>
            <p:cNvCxnSpPr/>
            <p:nvPr/>
          </p:nvCxnSpPr>
          <p:spPr>
            <a:xfrm>
              <a:off x="3637650" y="46925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255" name="Shape 25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5400000">
              <a:off x="4221238" y="4355650"/>
              <a:ext cx="106200" cy="347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6" name="Shape 256"/>
          <p:cNvSpPr txBox="1"/>
          <p:nvPr/>
        </p:nvSpPr>
        <p:spPr>
          <a:xfrm>
            <a:off x="468350" y="5933950"/>
            <a:ext cx="78822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Ma come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succede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? </a:t>
            </a:r>
            <a:endParaRPr sz="18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7" name="Shape 257"/>
          <p:cNvCxnSpPr/>
          <p:nvPr/>
        </p:nvCxnSpPr>
        <p:spPr>
          <a:xfrm>
            <a:off x="3462300" y="3711975"/>
            <a:ext cx="499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8" name="Shape 258"/>
          <p:cNvCxnSpPr/>
          <p:nvPr/>
        </p:nvCxnSpPr>
        <p:spPr>
          <a:xfrm rot="10800000">
            <a:off x="4657650" y="3711975"/>
            <a:ext cx="48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9" name="Shape 259"/>
          <p:cNvCxnSpPr/>
          <p:nvPr/>
        </p:nvCxnSpPr>
        <p:spPr>
          <a:xfrm rot="10800000">
            <a:off x="3481500" y="5198550"/>
            <a:ext cx="48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4683138" y="5198550"/>
            <a:ext cx="499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0" name="Shape 223"/>
          <p:cNvSpPr txBox="1"/>
          <p:nvPr/>
        </p:nvSpPr>
        <p:spPr>
          <a:xfrm>
            <a:off x="-225472" y="4751561"/>
            <a:ext cx="264775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28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negativamente</a:t>
            </a:r>
            <a:endParaRPr sz="1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/>
        </p:nvSpPr>
        <p:spPr>
          <a:xfrm>
            <a:off x="49464" y="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/>
          <p:nvPr/>
        </p:nvSpPr>
        <p:spPr>
          <a:xfrm>
            <a:off x="2060002" y="4191226"/>
            <a:ext cx="2407800" cy="1738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4467725" y="4191200"/>
            <a:ext cx="2407800" cy="17388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CARICA PER CONDUZIONE</a:t>
            </a: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2" name="Shape 272"/>
          <p:cNvCxnSpPr/>
          <p:nvPr/>
        </p:nvCxnSpPr>
        <p:spPr>
          <a:xfrm>
            <a:off x="2390350" y="4630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3" name="Shape 273"/>
          <p:cNvCxnSpPr/>
          <p:nvPr/>
        </p:nvCxnSpPr>
        <p:spPr>
          <a:xfrm>
            <a:off x="2484363" y="51379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4" name="Shape 274"/>
          <p:cNvCxnSpPr/>
          <p:nvPr/>
        </p:nvCxnSpPr>
        <p:spPr>
          <a:xfrm>
            <a:off x="3502550" y="55359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5" name="Shape 275"/>
          <p:cNvCxnSpPr/>
          <p:nvPr/>
        </p:nvCxnSpPr>
        <p:spPr>
          <a:xfrm>
            <a:off x="4824800" y="44903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" name="Shape 276"/>
          <p:cNvCxnSpPr/>
          <p:nvPr/>
        </p:nvCxnSpPr>
        <p:spPr>
          <a:xfrm>
            <a:off x="4824788" y="54017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7" name="Shape 277"/>
          <p:cNvCxnSpPr/>
          <p:nvPr/>
        </p:nvCxnSpPr>
        <p:spPr>
          <a:xfrm>
            <a:off x="2484363" y="55359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8" name="Shape 278"/>
          <p:cNvCxnSpPr/>
          <p:nvPr/>
        </p:nvCxnSpPr>
        <p:spPr>
          <a:xfrm>
            <a:off x="2999813" y="53255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9" name="Shape 279"/>
          <p:cNvCxnSpPr/>
          <p:nvPr/>
        </p:nvCxnSpPr>
        <p:spPr>
          <a:xfrm>
            <a:off x="4824800" y="479313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0" name="Shape 2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383150" y="4490330"/>
            <a:ext cx="106200" cy="6056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Shape 281"/>
          <p:cNvCxnSpPr/>
          <p:nvPr/>
        </p:nvCxnSpPr>
        <p:spPr>
          <a:xfrm>
            <a:off x="3171125" y="4975688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Shape 282"/>
          <p:cNvCxnSpPr/>
          <p:nvPr/>
        </p:nvCxnSpPr>
        <p:spPr>
          <a:xfrm>
            <a:off x="3502550" y="4630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Shape 283"/>
          <p:cNvCxnSpPr/>
          <p:nvPr/>
        </p:nvCxnSpPr>
        <p:spPr>
          <a:xfrm>
            <a:off x="3673850" y="50990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3076013" y="4490363"/>
            <a:ext cx="171300" cy="0"/>
          </a:xfrm>
          <a:prstGeom prst="straightConnector1">
            <a:avLst/>
          </a:prstGeom>
          <a:noFill/>
          <a:ln w="38100" cap="flat" cmpd="sng">
            <a:solidFill>
              <a:srgbClr val="FF420E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5" name="Shape 2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383150" y="4165905"/>
            <a:ext cx="106200" cy="605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383150" y="5098943"/>
            <a:ext cx="106200" cy="605638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436325" y="1537849"/>
            <a:ext cx="8062800" cy="2216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Α.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il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è </a:t>
            </a: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negativamente</a:t>
            </a:r>
            <a:r>
              <a:rPr lang="en-US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eccesso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en-US" sz="3000" b="1" dirty="0" err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elettroni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it-IT" sz="3000" dirty="0">
                <a:latin typeface="Calibri"/>
                <a:ea typeface="Calibri"/>
                <a:cs typeface="Calibri"/>
                <a:sym typeface="Calibri"/>
              </a:rPr>
              <a:t>a causa della repulsione </a:t>
            </a:r>
            <a:r>
              <a:rPr lang="it-IT" sz="3000" dirty="0" smtClean="0">
                <a:latin typeface="Calibri"/>
                <a:ea typeface="Calibri"/>
                <a:cs typeface="Calibri"/>
                <a:sym typeface="Calibri"/>
              </a:rPr>
              <a:t> tra gli elettroni in eccesso, </a:t>
            </a:r>
            <a:r>
              <a:rPr lang="it-IT" sz="3000" dirty="0">
                <a:latin typeface="Calibri"/>
                <a:ea typeface="Calibri"/>
                <a:cs typeface="Calibri"/>
                <a:sym typeface="Calibri"/>
              </a:rPr>
              <a:t>alcuni di loro migrano verso l'oggetto vicino (che era originariamente </a:t>
            </a:r>
            <a:r>
              <a:rPr lang="it-IT" sz="3000" dirty="0" smtClean="0">
                <a:latin typeface="Calibri"/>
                <a:ea typeface="Calibri"/>
                <a:cs typeface="Calibri"/>
                <a:sym typeface="Calibri"/>
              </a:rPr>
              <a:t>neutro)</a:t>
            </a:r>
            <a:endParaRPr lang="en-US" sz="3000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Shape 294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Shape 296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CARICA PER CONDUZIONE</a:t>
            </a: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436325" y="1522750"/>
            <a:ext cx="8373300" cy="26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Β.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il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è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caricato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positivamente</a:t>
            </a:r>
            <a:r>
              <a:rPr lang="en-US" sz="3000" b="1" dirty="0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eccesso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di  </a:t>
            </a:r>
            <a:r>
              <a:rPr lang="en-US" sz="3000" b="1" dirty="0" err="1" smtClean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protoni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) I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protoni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attireranno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gli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electroni</a:t>
            </a:r>
            <a:r>
              <a:rPr lang="en-US" sz="3000" b="1" dirty="0" smtClean="0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neutro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Poichè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protoni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non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sono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grado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muoversi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alcuni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elettroni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staccano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dai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propri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atomi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migrano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bilanciare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degli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elettroni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del primo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8" name="Shape 298"/>
          <p:cNvGrpSpPr/>
          <p:nvPr/>
        </p:nvGrpSpPr>
        <p:grpSpPr>
          <a:xfrm>
            <a:off x="4364960" y="4541924"/>
            <a:ext cx="4572236" cy="1738826"/>
            <a:chOff x="3666513" y="4650875"/>
            <a:chExt cx="4572236" cy="1738826"/>
          </a:xfrm>
        </p:grpSpPr>
        <p:sp>
          <p:nvSpPr>
            <p:cNvPr id="299" name="Shape 299"/>
            <p:cNvSpPr/>
            <p:nvPr/>
          </p:nvSpPr>
          <p:spPr>
            <a:xfrm>
              <a:off x="3666515" y="4650901"/>
              <a:ext cx="2407800" cy="1738800"/>
            </a:xfrm>
            <a:prstGeom prst="flowChartAlternate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6074248" y="4650875"/>
              <a:ext cx="2164500" cy="1738800"/>
            </a:xfrm>
            <a:prstGeom prst="flowChartAlternateProcess">
              <a:avLst/>
            </a:prstGeom>
            <a:solidFill>
              <a:srgbClr val="F9CB9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01" name="Shape 30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100547" flipH="1">
              <a:off x="6202113" y="5333255"/>
              <a:ext cx="106200" cy="6056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2" name="Shape 30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162084" flipH="1">
              <a:off x="6080237" y="4731305"/>
              <a:ext cx="106200" cy="6056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3" name="Shape 30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-5400000" flipH="1">
              <a:off x="5977386" y="5772450"/>
              <a:ext cx="106200" cy="485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4" name="Shape 304"/>
            <p:cNvSpPr txBox="1"/>
            <p:nvPr/>
          </p:nvSpPr>
          <p:spPr>
            <a:xfrm>
              <a:off x="4067113" y="4851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4206513" y="540578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3914713" y="572168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4407213" y="596216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Shape 308"/>
            <p:cNvSpPr txBox="1"/>
            <p:nvPr/>
          </p:nvSpPr>
          <p:spPr>
            <a:xfrm>
              <a:off x="4554813" y="50621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Shape 309"/>
            <p:cNvSpPr txBox="1"/>
            <p:nvPr/>
          </p:nvSpPr>
          <p:spPr>
            <a:xfrm>
              <a:off x="4752913" y="5613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4905313" y="46994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5057713" y="5232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Shape 312"/>
            <p:cNvSpPr txBox="1"/>
            <p:nvPr/>
          </p:nvSpPr>
          <p:spPr>
            <a:xfrm>
              <a:off x="5210113" y="58424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5406013" y="48518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Shape 314"/>
            <p:cNvSpPr txBox="1"/>
            <p:nvPr/>
          </p:nvSpPr>
          <p:spPr>
            <a:xfrm>
              <a:off x="5527875" y="547393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3666513" y="5210550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16" name="Shape 316"/>
            <p:cNvCxnSpPr/>
            <p:nvPr/>
          </p:nvCxnSpPr>
          <p:spPr>
            <a:xfrm>
              <a:off x="5659200" y="4985550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5463300" y="59740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5787675" y="5602438"/>
              <a:ext cx="171300" cy="0"/>
            </a:xfrm>
            <a:prstGeom prst="straightConnector1">
              <a:avLst/>
            </a:prstGeom>
            <a:noFill/>
            <a:ln w="38100" cap="flat" cmpd="sng">
              <a:solidFill>
                <a:srgbClr val="FF420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19" name="Shape 319"/>
            <p:cNvSpPr txBox="1"/>
            <p:nvPr/>
          </p:nvSpPr>
          <p:spPr>
            <a:xfrm>
              <a:off x="6179038" y="5838237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Shape 320"/>
            <p:cNvSpPr txBox="1"/>
            <p:nvPr/>
          </p:nvSpPr>
          <p:spPr>
            <a:xfrm>
              <a:off x="6331438" y="48476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6455263" y="5457212"/>
              <a:ext cx="424500" cy="3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>
                  <a:solidFill>
                    <a:srgbClr val="0B5394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3000" b="1">
                <a:solidFill>
                  <a:srgbClr val="FF42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2" name="Shape 322"/>
          <p:cNvSpPr txBox="1"/>
          <p:nvPr/>
        </p:nvSpPr>
        <p:spPr>
          <a:xfrm>
            <a:off x="342900" y="4122936"/>
            <a:ext cx="3772847" cy="248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strike="noStrik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Gli</a:t>
            </a:r>
            <a:r>
              <a:rPr lang="en-US" sz="3000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strike="noStrik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atomi</a:t>
            </a:r>
            <a:r>
              <a:rPr lang="en-US" sz="3000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strike="noStrik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bilanciati</a:t>
            </a:r>
            <a:r>
              <a:rPr lang="en-US" sz="3000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strike="noStrik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diventano</a:t>
            </a:r>
            <a:r>
              <a:rPr lang="en-US" sz="3000" strike="noStrik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strike="noStrik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neutri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mentre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quelli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neutri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che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perdono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l’elettrone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positivamente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/>
        </p:nvSpPr>
        <p:spPr>
          <a:xfrm>
            <a:off x="0" y="36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8" y="0"/>
                </a:moveTo>
                <a:cubicBezTo>
                  <a:pt x="9" y="0"/>
                  <a:pt x="0" y="12"/>
                  <a:pt x="0" y="25"/>
                </a:cubicBezTo>
                <a:lnTo>
                  <a:pt x="0" y="119962"/>
                </a:lnTo>
                <a:cubicBezTo>
                  <a:pt x="0" y="119974"/>
                  <a:pt x="9" y="119993"/>
                  <a:pt x="18" y="119993"/>
                </a:cubicBezTo>
                <a:lnTo>
                  <a:pt x="119976" y="119993"/>
                </a:lnTo>
                <a:cubicBezTo>
                  <a:pt x="119985" y="119993"/>
                  <a:pt x="119995" y="119974"/>
                  <a:pt x="119995" y="119962"/>
                </a:cubicBezTo>
                <a:lnTo>
                  <a:pt x="119995" y="25"/>
                </a:lnTo>
                <a:cubicBezTo>
                  <a:pt x="119995" y="12"/>
                  <a:pt x="119985" y="0"/>
                  <a:pt x="119976" y="0"/>
                </a:cubicBezTo>
                <a:lnTo>
                  <a:pt x="18" y="0"/>
                </a:lnTo>
              </a:path>
            </a:pathLst>
          </a:custGeom>
          <a:solidFill>
            <a:srgbClr val="9FC5E8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28" name="Shape 328"/>
          <p:cNvPicPr preferRelativeResize="0"/>
          <p:nvPr/>
        </p:nvPicPr>
        <p:blipFill rotWithShape="1">
          <a:blip r:embed="rId3">
            <a:alphaModFix amt="50000"/>
          </a:blip>
          <a:srcRect l="19935" t="5023" r="4978" b="30150"/>
          <a:stretch/>
        </p:blipFill>
        <p:spPr>
          <a:xfrm>
            <a:off x="2232000" y="-2073240"/>
            <a:ext cx="9209766" cy="5872176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/>
          <p:nvPr/>
        </p:nvSpPr>
        <p:spPr>
          <a:xfrm>
            <a:off x="-327625" y="612000"/>
            <a:ext cx="6561600" cy="64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-399500" y="540000"/>
            <a:ext cx="6561600" cy="648000"/>
          </a:xfrm>
          <a:prstGeom prst="rect">
            <a:avLst/>
          </a:prstGeom>
          <a:solidFill>
            <a:srgbClr val="FF950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 txBox="1"/>
          <p:nvPr/>
        </p:nvSpPr>
        <p:spPr>
          <a:xfrm>
            <a:off x="436326" y="288000"/>
            <a:ext cx="602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CARICA PER CONDUZIONE</a:t>
            </a: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369277" y="2593731"/>
            <a:ext cx="8129848" cy="192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Durante la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conduzione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distribuzione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della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carica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sui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corpi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varia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 a secondo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che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essi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siano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000" b="1" dirty="0" err="1" smtClean="0">
                <a:latin typeface="Calibri"/>
                <a:ea typeface="Calibri"/>
                <a:cs typeface="Calibri"/>
                <a:sym typeface="Calibri"/>
              </a:rPr>
              <a:t>isolanti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3000" b="1" dirty="0" err="1" smtClean="0">
                <a:latin typeface="Calibri"/>
                <a:ea typeface="Calibri"/>
                <a:cs typeface="Calibri"/>
                <a:sym typeface="Calibri"/>
              </a:rPr>
              <a:t>conduttori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Noi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approfondiremo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questa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distinzione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nella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prossima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attività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332</Words>
  <Application>Microsoft Office PowerPoint</Application>
  <PresentationFormat>Presentazione su schermo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Dalgrande Valentina</dc:creator>
  <cp:lastModifiedBy>Dalgrande Valentina</cp:lastModifiedBy>
  <cp:revision>17</cp:revision>
  <dcterms:modified xsi:type="dcterms:W3CDTF">2018-05-16T10:07:46Z</dcterms:modified>
</cp:coreProperties>
</file>