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70" r:id="rId4"/>
    <p:sldId id="272" r:id="rId5"/>
    <p:sldId id="276" r:id="rId6"/>
    <p:sldId id="277" r:id="rId7"/>
    <p:sldId id="278" r:id="rId8"/>
    <p:sldId id="27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4660"/>
  </p:normalViewPr>
  <p:slideViewPr>
    <p:cSldViewPr>
      <p:cViewPr>
        <p:scale>
          <a:sx n="55" d="100"/>
          <a:sy n="55" d="100"/>
        </p:scale>
        <p:origin x="-177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Times New Roman" pitchFamily="18" charset="0"/>
                <a:cs typeface="Times New Roman" pitchFamily="18" charset="0"/>
              </a:rPr>
              <a:t>Roboty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teória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Algoritm</a:t>
            </a:r>
            <a:r>
              <a:rPr lang="sk-SK" dirty="0" smtClean="0"/>
              <a:t>y</a:t>
            </a:r>
            <a:endParaRPr lang="en-US" dirty="0"/>
          </a:p>
          <a:p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35AD7C-C0C8-49D2-99AB-79A6B2B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Algoritmus</a:t>
            </a:r>
            <a:endParaRPr lang="en-US" sz="4000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9C1B513-E48A-4162-822B-9ED76473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17DA8701-F791-4C6E-BA5C-EEECB13AE82B}"/>
              </a:ext>
            </a:extLst>
          </p:cNvPr>
          <p:cNvSpPr txBox="1">
            <a:spLocks/>
          </p:cNvSpPr>
          <p:nvPr/>
        </p:nvSpPr>
        <p:spPr>
          <a:xfrm>
            <a:off x="323528" y="1340768"/>
            <a:ext cx="8229600" cy="5265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/>
              <a:t>V </a:t>
            </a:r>
            <a:r>
              <a:rPr lang="en-US" sz="2400" dirty="0" err="1"/>
              <a:t>matematike</a:t>
            </a:r>
            <a:r>
              <a:rPr lang="en-US" sz="2400" dirty="0"/>
              <a:t> a </a:t>
            </a:r>
            <a:r>
              <a:rPr lang="en-US" sz="2400" dirty="0" err="1"/>
              <a:t>informatike</a:t>
            </a:r>
            <a:r>
              <a:rPr lang="en-US" sz="2400" dirty="0"/>
              <a:t> je </a:t>
            </a:r>
            <a:r>
              <a:rPr lang="en-US" sz="2400" dirty="0" err="1"/>
              <a:t>algoritmus</a:t>
            </a:r>
            <a:r>
              <a:rPr lang="en-US" sz="2400" dirty="0"/>
              <a:t> </a:t>
            </a:r>
            <a:r>
              <a:rPr lang="en-US" sz="2400" dirty="0" err="1"/>
              <a:t>samostatnou</a:t>
            </a:r>
            <a:r>
              <a:rPr lang="en-US" sz="2400" dirty="0"/>
              <a:t> </a:t>
            </a:r>
            <a:r>
              <a:rPr lang="en-US" sz="2400" dirty="0" err="1"/>
              <a:t>sekvenciou</a:t>
            </a:r>
            <a:r>
              <a:rPr lang="en-US" sz="2400" dirty="0"/>
              <a:t> </a:t>
            </a:r>
            <a:r>
              <a:rPr lang="en-US" sz="2400" dirty="0" err="1"/>
              <a:t>akcií</a:t>
            </a:r>
            <a:r>
              <a:rPr lang="en-US" sz="2400" dirty="0"/>
              <a:t>, </a:t>
            </a:r>
            <a:r>
              <a:rPr lang="en-US" sz="2400" dirty="0" err="1"/>
              <a:t>ktoré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majú</a:t>
            </a:r>
            <a:r>
              <a:rPr lang="en-US" sz="2400" dirty="0"/>
              <a:t> </a:t>
            </a:r>
            <a:r>
              <a:rPr lang="en-US" sz="2400" dirty="0" err="1"/>
              <a:t>vykonať</a:t>
            </a:r>
            <a:r>
              <a:rPr lang="en-US" sz="2400" dirty="0"/>
              <a:t>. </a:t>
            </a:r>
            <a:r>
              <a:rPr lang="en-US" sz="2400" dirty="0" err="1"/>
              <a:t>Algoritmy</a:t>
            </a:r>
            <a:r>
              <a:rPr lang="en-US" sz="2400" dirty="0"/>
              <a:t> </a:t>
            </a:r>
            <a:r>
              <a:rPr lang="en-US" sz="2400" dirty="0" err="1"/>
              <a:t>môžu</a:t>
            </a:r>
            <a:r>
              <a:rPr lang="en-US" sz="2400" dirty="0"/>
              <a:t> </a:t>
            </a:r>
            <a:r>
              <a:rPr lang="en-US" sz="2400" dirty="0" err="1"/>
              <a:t>vykonávať</a:t>
            </a:r>
            <a:r>
              <a:rPr lang="en-US" sz="2400" dirty="0"/>
              <a:t> </a:t>
            </a:r>
            <a:r>
              <a:rPr lang="en-US" sz="2400" dirty="0" err="1"/>
              <a:t>výpočty</a:t>
            </a:r>
            <a:r>
              <a:rPr lang="en-US" sz="2400" dirty="0"/>
              <a:t>, </a:t>
            </a:r>
            <a:r>
              <a:rPr lang="en-US" sz="2400" dirty="0" err="1"/>
              <a:t>spracovanie</a:t>
            </a:r>
            <a:r>
              <a:rPr lang="en-US" sz="2400" dirty="0"/>
              <a:t> </a:t>
            </a:r>
            <a:r>
              <a:rPr lang="en-US" sz="2400" dirty="0" err="1"/>
              <a:t>údajov</a:t>
            </a:r>
            <a:r>
              <a:rPr lang="en-US" sz="2400" dirty="0"/>
              <a:t> a </a:t>
            </a:r>
            <a:r>
              <a:rPr lang="en-US" sz="2400" dirty="0" err="1"/>
              <a:t>automatizované</a:t>
            </a:r>
            <a:r>
              <a:rPr lang="en-US" sz="2400" dirty="0"/>
              <a:t> </a:t>
            </a:r>
            <a:r>
              <a:rPr lang="en-US" sz="2400" dirty="0" err="1"/>
              <a:t>úlohy</a:t>
            </a:r>
            <a:r>
              <a:rPr lang="en-US" sz="2400" dirty="0"/>
              <a:t>.</a:t>
            </a:r>
            <a:endParaRPr lang="en-US" sz="2400" dirty="0"/>
          </a:p>
        </p:txBody>
      </p:sp>
      <p:pic>
        <p:nvPicPr>
          <p:cNvPr id="1026" name="Picture 2" descr="Resultado de imagem para computer algorithms">
            <a:extLst>
              <a:ext uri="{FF2B5EF4-FFF2-40B4-BE49-F238E27FC236}">
                <a16:creationId xmlns:a16="http://schemas.microsoft.com/office/drawing/2014/main" xmlns="" id="{A9B2F882-39AA-4272-A40C-8CB4601F3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64192"/>
            <a:ext cx="3973655" cy="315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E63EA6B3-B5CD-4F2F-83BD-0AA9050A2800}"/>
              </a:ext>
            </a:extLst>
          </p:cNvPr>
          <p:cNvSpPr/>
          <p:nvPr/>
        </p:nvSpPr>
        <p:spPr>
          <a:xfrm>
            <a:off x="683568" y="3140968"/>
            <a:ext cx="338437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/>
              <a:t>Algoritmus</a:t>
            </a:r>
            <a:r>
              <a:rPr lang="en-US" sz="2400" dirty="0"/>
              <a:t> je </a:t>
            </a:r>
            <a:r>
              <a:rPr lang="en-US" sz="2400" dirty="0" err="1"/>
              <a:t>efektívna</a:t>
            </a:r>
            <a:r>
              <a:rPr lang="en-US" sz="2400" dirty="0"/>
              <a:t> </a:t>
            </a:r>
            <a:r>
              <a:rPr lang="en-US" sz="2400" dirty="0" err="1"/>
              <a:t>metóda</a:t>
            </a:r>
            <a:r>
              <a:rPr lang="en-US" sz="2400" dirty="0"/>
              <a:t>, </a:t>
            </a:r>
            <a:r>
              <a:rPr lang="en-US" sz="2400" dirty="0" err="1" smtClean="0"/>
              <a:t>ktor</a:t>
            </a:r>
            <a:r>
              <a:rPr lang="sk-SK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/>
              <a:t>možno</a:t>
            </a:r>
            <a:r>
              <a:rPr lang="en-US" sz="2400" dirty="0"/>
              <a:t> </a:t>
            </a:r>
            <a:r>
              <a:rPr lang="en-US" sz="2400" dirty="0" smtClean="0"/>
              <a:t>v </a:t>
            </a:r>
            <a:r>
              <a:rPr lang="en-US" sz="2400" dirty="0" err="1"/>
              <a:t>konečnom</a:t>
            </a:r>
            <a:r>
              <a:rPr lang="en-US" sz="2400" dirty="0"/>
              <a:t> </a:t>
            </a:r>
            <a:r>
              <a:rPr lang="en-US" sz="2400" dirty="0" err="1" smtClean="0"/>
              <a:t>priestor</a:t>
            </a:r>
            <a:r>
              <a:rPr lang="sk-SK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 smtClean="0"/>
              <a:t>čas</a:t>
            </a:r>
            <a:r>
              <a:rPr lang="sk-SK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a v </a:t>
            </a:r>
            <a:r>
              <a:rPr lang="en-US" sz="2400" dirty="0" err="1"/>
              <a:t>dobre</a:t>
            </a:r>
            <a:r>
              <a:rPr lang="en-US" sz="2400" dirty="0"/>
              <a:t> </a:t>
            </a:r>
            <a:r>
              <a:rPr lang="en-US" sz="2400" dirty="0" err="1"/>
              <a:t>definovanom</a:t>
            </a:r>
            <a:r>
              <a:rPr lang="en-US" sz="2400" dirty="0"/>
              <a:t> </a:t>
            </a:r>
            <a:r>
              <a:rPr lang="en-US" sz="2400" dirty="0" err="1"/>
              <a:t>formálnom</a:t>
            </a:r>
            <a:r>
              <a:rPr lang="en-US" sz="2400" dirty="0"/>
              <a:t> </a:t>
            </a:r>
            <a:r>
              <a:rPr lang="en-US" sz="2400" dirty="0" err="1"/>
              <a:t>jazyku</a:t>
            </a:r>
            <a:r>
              <a:rPr lang="en-US" sz="2400" dirty="0"/>
              <a:t> </a:t>
            </a:r>
            <a:r>
              <a:rPr lang="sk-SK" sz="2400" dirty="0" smtClean="0"/>
              <a:t>použiť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/>
              <a:t>výpočet</a:t>
            </a:r>
            <a:r>
              <a:rPr lang="en-US" sz="2400" dirty="0"/>
              <a:t> </a:t>
            </a:r>
            <a:r>
              <a:rPr lang="en-US" sz="2400" dirty="0" err="1"/>
              <a:t>funkcie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541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44B523-C91D-46D1-A04A-342E60A01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i="1" dirty="0" smtClean="0"/>
              <a:t>Počítačové algoritmy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48E8E89-8AF1-4ABD-A0EB-932D7C3F0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algn="just"/>
            <a:r>
              <a:rPr lang="sk-SK" sz="2800" dirty="0" smtClean="0"/>
              <a:t>Pojem </a:t>
            </a:r>
            <a:r>
              <a:rPr lang="sk-SK" sz="2800" dirty="0"/>
              <a:t>algoritmu </a:t>
            </a:r>
            <a:r>
              <a:rPr lang="sk-SK" sz="2800" dirty="0" smtClean="0"/>
              <a:t>sa </a:t>
            </a:r>
            <a:r>
              <a:rPr lang="sk-SK" sz="2800" dirty="0" err="1" smtClean="0"/>
              <a:t>najčastejši</a:t>
            </a:r>
            <a:r>
              <a:rPr lang="sk-SK" sz="2800" dirty="0" smtClean="0"/>
              <a:t> objavuje v</a:t>
            </a:r>
            <a:r>
              <a:rPr lang="sk-SK" sz="2800" dirty="0"/>
              <a:t> </a:t>
            </a:r>
            <a:r>
              <a:rPr lang="sk-SK" sz="2800" dirty="0" smtClean="0"/>
              <a:t>programovaní, kde sa myslí </a:t>
            </a:r>
            <a:r>
              <a:rPr lang="sk-SK" sz="2800" dirty="0"/>
              <a:t>teoretický </a:t>
            </a:r>
            <a:r>
              <a:rPr lang="sk-SK" sz="2800" dirty="0" smtClean="0"/>
              <a:t>princíp riešenia problému. </a:t>
            </a:r>
          </a:p>
          <a:p>
            <a:pPr algn="just"/>
            <a:r>
              <a:rPr lang="sk-SK" sz="2800" dirty="0" smtClean="0"/>
              <a:t>Všeobecne sa </a:t>
            </a:r>
            <a:r>
              <a:rPr lang="sk-SK" sz="2800" dirty="0"/>
              <a:t>ale algoritmus </a:t>
            </a:r>
            <a:r>
              <a:rPr lang="sk-SK" sz="2800" dirty="0" smtClean="0"/>
              <a:t>využíva v akejkoľvek vedeckej oblasti. V užšom slova zmysle sa pod pojmom algoritmus chápu tie postupy, ktoré spĺňajú nasledovné požiadavky:</a:t>
            </a:r>
          </a:p>
          <a:p>
            <a:pPr lvl="1" algn="just"/>
            <a:r>
              <a:rPr lang="sk-SK" sz="2200" dirty="0" smtClean="0"/>
              <a:t>hromadnosť</a:t>
            </a:r>
          </a:p>
          <a:p>
            <a:pPr lvl="1" algn="just"/>
            <a:r>
              <a:rPr lang="sk-SK" sz="2200" dirty="0" err="1" smtClean="0"/>
              <a:t>resultatívnosť</a:t>
            </a:r>
            <a:endParaRPr lang="sk-SK" sz="2200" dirty="0" smtClean="0"/>
          </a:p>
          <a:p>
            <a:pPr lvl="1" algn="just"/>
            <a:r>
              <a:rPr lang="sk-SK" sz="2200" dirty="0" smtClean="0"/>
              <a:t>jednoznačnosť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7C37857-7941-4FB5-87FA-BF7115DA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1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F757DC-A4A0-4C27-BEF0-3A323700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Počítačové algoritmy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DDBAF10-0E97-470D-BC7D-3FB9EF9C1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400" dirty="0" smtClean="0"/>
              <a:t>Nie všetky algoritmy sú zapísané v komplikovanom jazyku!!! MIT umožnil deťom rozvíjať interaktívne príbehy a animácie formou hry. V projekte </a:t>
            </a:r>
            <a:r>
              <a:rPr lang="sk-SK" sz="2400" dirty="0" err="1" smtClean="0"/>
              <a:t>Scratch</a:t>
            </a:r>
            <a:r>
              <a:rPr lang="sk-SK" sz="2400" dirty="0" smtClean="0"/>
              <a:t> môžete ovládať škriatkov a presúvať ich, </a:t>
            </a:r>
            <a:r>
              <a:rPr lang="sk-SK" sz="2400" dirty="0" err="1" smtClean="0"/>
              <a:t>interagovať</a:t>
            </a:r>
            <a:r>
              <a:rPr lang="sk-SK" sz="2400" dirty="0" smtClean="0"/>
              <a:t> s nimi... Ale jazyk navrhnutý na ovládanie škriatkov obsahuje všetky základné štruktúry potrebné v akýchkoľvek algoritmoch.</a:t>
            </a:r>
            <a:endParaRPr lang="sk-SK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EC490DC6-55E3-4D51-9312-AB58804B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Resultado de imagem para scratch">
            <a:extLst>
              <a:ext uri="{FF2B5EF4-FFF2-40B4-BE49-F238E27FC236}">
                <a16:creationId xmlns:a16="http://schemas.microsoft.com/office/drawing/2014/main" xmlns="" id="{7663DF86-314C-4BDA-AA52-DE288D5B5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73146"/>
            <a:ext cx="3287688" cy="246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m para scratch">
            <a:extLst>
              <a:ext uri="{FF2B5EF4-FFF2-40B4-BE49-F238E27FC236}">
                <a16:creationId xmlns:a16="http://schemas.microsoft.com/office/drawing/2014/main" xmlns="" id="{975F6668-0143-4E1C-B8DC-ACBB8D691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073146"/>
            <a:ext cx="4140711" cy="246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45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10223-2F1B-4535-B692-1CA02195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/>
              <a:t>Počítačové algoritmy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FC74126-97E4-4BAD-9C31-096A2DCF9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752528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Neformálne je algoritmus akýkoľvek dobre definovaný výpočtový postup, ktorý nadobúda určitú hodnotu alebo súbor vstupných hodnôt a produkuje určitú hodnotu alebo súbor výstupných hodnôt. Algoritmus je teda postupnosť výpočtových krokov, ktoré transformujú vstup do výstupu.</a:t>
            </a:r>
          </a:p>
          <a:p>
            <a:pPr algn="just"/>
            <a:endParaRPr lang="sk-SK" sz="2400" dirty="0" smtClean="0"/>
          </a:p>
          <a:p>
            <a:pPr algn="just"/>
            <a:r>
              <a:rPr lang="sk-SK" sz="2400" dirty="0" smtClean="0"/>
              <a:t>Rôzne koncepty, ktoré sa budú skúmať v pokračovaní sú nasledujúce:</a:t>
            </a:r>
          </a:p>
          <a:p>
            <a:pPr lvl="1" algn="just"/>
            <a:r>
              <a:rPr lang="sk-SK" sz="2000" dirty="0" smtClean="0"/>
              <a:t>sekvencia príkazov</a:t>
            </a:r>
          </a:p>
          <a:p>
            <a:pPr lvl="1" algn="just"/>
            <a:r>
              <a:rPr lang="sk-SK" sz="2000" dirty="0" smtClean="0"/>
              <a:t>deklarácia premenných</a:t>
            </a:r>
          </a:p>
          <a:p>
            <a:pPr lvl="1" algn="just"/>
            <a:r>
              <a:rPr lang="sk-SK" sz="2000" dirty="0" smtClean="0"/>
              <a:t>podmienené príkazy</a:t>
            </a:r>
          </a:p>
          <a:p>
            <a:pPr lvl="1" algn="just"/>
            <a:r>
              <a:rPr lang="sk-SK" sz="2000" dirty="0" smtClean="0"/>
              <a:t>príkazy cyklu</a:t>
            </a:r>
            <a:endParaRPr lang="sk-SK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17B04A8-8860-45C9-9748-EF956D523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4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F32F6D-EEC2-4DA6-B80B-8948C7E0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Sekvencia príkazov</a:t>
            </a:r>
            <a:endParaRPr lang="en-US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303D49E-7BA6-4EED-A2F2-98754F915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Ako je uvedené vyššie, algoritmus je postupnosť krokov, ktoré transformujú vstupné údaje na výstupné. Každý z týchto krokov môžeme definovať ako príkaz (napr. deklarácia premenných, príkaz cyklu, podmienený príkaz ...).</a:t>
            </a:r>
            <a:endParaRPr lang="sk-SK" sz="2400" dirty="0" smtClean="0"/>
          </a:p>
          <a:p>
            <a:pPr algn="just"/>
            <a:r>
              <a:rPr lang="sk-SK" sz="2400" b="1" dirty="0" smtClean="0"/>
              <a:t>Premenné</a:t>
            </a:r>
          </a:p>
          <a:p>
            <a:pPr lvl="1" algn="just"/>
            <a:r>
              <a:rPr lang="sk-SK" sz="2400" dirty="0"/>
              <a:t>V premennej môžeme uložiť číselnú hodnotu (celé </a:t>
            </a:r>
            <a:r>
              <a:rPr lang="sk-SK" sz="2400" dirty="0" smtClean="0"/>
              <a:t>alebo desatinné číslo), </a:t>
            </a:r>
            <a:r>
              <a:rPr lang="sk-SK" sz="2400" dirty="0"/>
              <a:t>hodnotu reťazca alebo booleovskú </a:t>
            </a:r>
            <a:r>
              <a:rPr lang="sk-SK" sz="2400" dirty="0" smtClean="0"/>
              <a:t>(pravda alebo nepravda). </a:t>
            </a:r>
            <a:r>
              <a:rPr lang="sk-SK" sz="2400" dirty="0"/>
              <a:t>V algoritme je často užitočné a potrebné uchovávať výsledky </a:t>
            </a:r>
            <a:r>
              <a:rPr lang="sk-SK" sz="2400" dirty="0" smtClean="0"/>
              <a:t>dočasných výpočtov pre </a:t>
            </a:r>
            <a:r>
              <a:rPr lang="sk-SK" sz="2400" dirty="0"/>
              <a:t>ich opätovného použitia v pokračovaní algoritmu            </a:t>
            </a:r>
          </a:p>
          <a:p>
            <a:pPr marL="57150" indent="0" algn="ctr">
              <a:buNone/>
            </a:pPr>
            <a:r>
              <a:rPr lang="sk-SK" dirty="0" smtClean="0"/>
              <a:t>Napr.:    x= 10 ; y=20 ;  a = x +y;</a:t>
            </a:r>
            <a:endParaRPr lang="sk-SK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349548C-9A72-4A4A-AF94-4D62FD05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6D0E2AB-2C69-4AB2-8192-4D14030E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5327"/>
            <a:ext cx="8229600" cy="5284033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/>
              <a:t>Podmienen</a:t>
            </a:r>
            <a:r>
              <a:rPr lang="sk-SK" dirty="0" smtClean="0"/>
              <a:t>ý</a:t>
            </a:r>
            <a:r>
              <a:rPr lang="en-US" dirty="0" smtClean="0"/>
              <a:t> </a:t>
            </a:r>
            <a:r>
              <a:rPr lang="sk-SK" dirty="0" smtClean="0"/>
              <a:t>príkaz</a:t>
            </a:r>
            <a:endParaRPr lang="en-US" dirty="0"/>
          </a:p>
          <a:p>
            <a:pPr lvl="1" algn="just"/>
            <a:r>
              <a:rPr lang="en-US" dirty="0" err="1" smtClean="0"/>
              <a:t>príkaz</a:t>
            </a:r>
            <a:r>
              <a:rPr lang="en-US" dirty="0" smtClean="0"/>
              <a:t> </a:t>
            </a:r>
            <a:r>
              <a:rPr lang="en-US" dirty="0" err="1" smtClean="0"/>
              <a:t>vykoná</a:t>
            </a:r>
            <a:r>
              <a:rPr lang="en-US" dirty="0" smtClean="0"/>
              <a:t> </a:t>
            </a:r>
            <a:r>
              <a:rPr lang="sk-SK" dirty="0" smtClean="0"/>
              <a:t>postupnosť príkazov</a:t>
            </a:r>
            <a:r>
              <a:rPr lang="sk-SK" dirty="0"/>
              <a:t> </a:t>
            </a:r>
            <a:r>
              <a:rPr lang="sk-SK" dirty="0" smtClean="0"/>
              <a:t>len vtedy a len vtedy,</a:t>
            </a:r>
            <a:r>
              <a:rPr lang="en-US" dirty="0" smtClean="0"/>
              <a:t>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/>
              <a:t>podmienka</a:t>
            </a:r>
            <a:r>
              <a:rPr lang="en-US" dirty="0"/>
              <a:t> </a:t>
            </a:r>
            <a:r>
              <a:rPr lang="en-US" dirty="0" err="1" smtClean="0"/>
              <a:t>pravdivá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sk-SK" dirty="0" smtClean="0"/>
          </a:p>
          <a:p>
            <a:pPr algn="just"/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/>
              <a:t>mať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sk-SK" dirty="0" smtClean="0"/>
              <a:t>podoby</a:t>
            </a:r>
            <a:r>
              <a:rPr lang="en-US" dirty="0" smtClean="0"/>
              <a:t>:</a:t>
            </a:r>
            <a:endParaRPr lang="en-US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39C55D0-3738-470B-9011-229698BD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036543C0-E31D-4519-B071-B897896D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Podmienený príkaz</a:t>
            </a:r>
            <a:endParaRPr lang="en-US" i="1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BC30F5A3-6CEC-4007-9BF5-66D4B8BC2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37679"/>
              </p:ext>
            </p:extLst>
          </p:nvPr>
        </p:nvGraphicFramePr>
        <p:xfrm>
          <a:off x="1115616" y="4138781"/>
          <a:ext cx="691276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107554912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72320306"/>
                    </a:ext>
                  </a:extLst>
                </a:gridCol>
              </a:tblGrid>
              <a:tr h="165371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IF​ </a:t>
                      </a:r>
                      <a:r>
                        <a:rPr lang="en-US" dirty="0" smtClean="0"/>
                        <a:t>(</a:t>
                      </a:r>
                      <a:r>
                        <a:rPr lang="sk-SK" dirty="0" smtClean="0"/>
                        <a:t>podmienka platí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/>
                        <a:t>THEN </a:t>
                      </a:r>
                    </a:p>
                    <a:p>
                      <a:pPr algn="l"/>
                      <a:r>
                        <a:rPr lang="en-US" dirty="0"/>
                        <a:t>    </a:t>
                      </a:r>
                      <a:r>
                        <a:rPr lang="sk-SK" dirty="0" smtClean="0"/>
                        <a:t>vykonaj postupnosť príkazov</a:t>
                      </a:r>
                      <a:endParaRPr lang="en-US" dirty="0"/>
                    </a:p>
                    <a:p>
                      <a:pPr algn="l"/>
                      <a:r>
                        <a:rPr lang="en-US" dirty="0"/>
                        <a:t>END IF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IF​ (</a:t>
                      </a:r>
                      <a:r>
                        <a:rPr lang="sk-SK" dirty="0" smtClean="0"/>
                        <a:t>podmienka platí</a:t>
                      </a:r>
                      <a:r>
                        <a:rPr lang="en-US" dirty="0" smtClean="0"/>
                        <a:t>) THEN </a:t>
                      </a:r>
                    </a:p>
                    <a:p>
                      <a:pPr algn="l"/>
                      <a:r>
                        <a:rPr lang="en-US" dirty="0" smtClean="0"/>
                        <a:t>    </a:t>
                      </a:r>
                      <a:r>
                        <a:rPr lang="sk-SK" dirty="0" smtClean="0"/>
                        <a:t>vykonaj postupnosť príkazov1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ELSE </a:t>
                      </a:r>
                      <a:endParaRPr lang="en-US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     </a:t>
                      </a:r>
                      <a:r>
                        <a:rPr lang="sk-SK" dirty="0" smtClean="0"/>
                        <a:t>vykonaj postupnosť príkazov</a:t>
                      </a:r>
                      <a:r>
                        <a:rPr lang="en-US" dirty="0" smtClean="0"/>
                        <a:t>2 </a:t>
                      </a:r>
                      <a:endParaRPr lang="en-US" dirty="0"/>
                    </a:p>
                    <a:p>
                      <a:pPr algn="l"/>
                      <a:r>
                        <a:rPr lang="en-US" dirty="0"/>
                        <a:t>END IF 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770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40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6D0E2AB-2C69-4AB2-8192-4D14030E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5327"/>
            <a:ext cx="8229600" cy="4635961"/>
          </a:xfrm>
        </p:spPr>
        <p:txBody>
          <a:bodyPr>
            <a:noAutofit/>
          </a:bodyPr>
          <a:lstStyle/>
          <a:p>
            <a:pPr algn="just"/>
            <a:r>
              <a:rPr lang="sk-SK" sz="2400" dirty="0" smtClean="0"/>
              <a:t>Príkaz cyklu</a:t>
            </a:r>
            <a:endParaRPr lang="en-US" sz="2400" dirty="0"/>
          </a:p>
          <a:p>
            <a:pPr lvl="1" algn="just"/>
            <a:r>
              <a:rPr lang="en-US" sz="2400" dirty="0"/>
              <a:t>V </a:t>
            </a:r>
            <a:r>
              <a:rPr lang="en-US" sz="2400" dirty="0" err="1"/>
              <a:t>algoritmoch</a:t>
            </a:r>
            <a:r>
              <a:rPr lang="en-US" sz="2400" dirty="0"/>
              <a:t> je </a:t>
            </a:r>
            <a:r>
              <a:rPr lang="en-US" sz="2400" dirty="0" err="1"/>
              <a:t>často</a:t>
            </a:r>
            <a:r>
              <a:rPr lang="en-US" sz="2400" dirty="0"/>
              <a:t> </a:t>
            </a:r>
            <a:r>
              <a:rPr lang="en-US" sz="2400" dirty="0" err="1"/>
              <a:t>užitočné</a:t>
            </a:r>
            <a:r>
              <a:rPr lang="en-US" sz="2400" dirty="0"/>
              <a:t> </a:t>
            </a:r>
            <a:r>
              <a:rPr lang="en-US" sz="2400" dirty="0" err="1"/>
              <a:t>niekoľkokrát</a:t>
            </a:r>
            <a:r>
              <a:rPr lang="en-US" sz="2400" dirty="0"/>
              <a:t> </a:t>
            </a:r>
            <a:r>
              <a:rPr lang="en-US" sz="2400" dirty="0" err="1"/>
              <a:t>opakovať</a:t>
            </a:r>
            <a:r>
              <a:rPr lang="en-US" sz="2400" dirty="0"/>
              <a:t> </a:t>
            </a:r>
            <a:r>
              <a:rPr lang="en-US" sz="2400" dirty="0" err="1"/>
              <a:t>rovnaké</a:t>
            </a:r>
            <a:r>
              <a:rPr lang="en-US" sz="2400" dirty="0"/>
              <a:t> </a:t>
            </a:r>
            <a:r>
              <a:rPr lang="sk-SK" sz="2400" dirty="0" smtClean="0"/>
              <a:t>príkazy</a:t>
            </a:r>
            <a:r>
              <a:rPr lang="en-US" sz="2400" dirty="0" smtClean="0"/>
              <a:t>.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 smtClean="0"/>
              <a:t>každ</a:t>
            </a:r>
            <a:r>
              <a:rPr lang="sk-SK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nov</a:t>
            </a:r>
            <a:r>
              <a:rPr lang="sk-SK" sz="2400" dirty="0" err="1" smtClean="0"/>
              <a:t>om</a:t>
            </a:r>
            <a:r>
              <a:rPr lang="en-US" sz="2400" dirty="0" smtClean="0"/>
              <a:t> </a:t>
            </a:r>
            <a:r>
              <a:rPr lang="sk-SK" sz="2400" dirty="0" smtClean="0"/>
              <a:t>opakovaní postupnosti príkazov</a:t>
            </a:r>
            <a:r>
              <a:rPr lang="en-US" sz="2400" dirty="0" smtClean="0"/>
              <a:t> </a:t>
            </a:r>
            <a:r>
              <a:rPr lang="en-US" sz="2400" dirty="0"/>
              <a:t>je </a:t>
            </a:r>
            <a:r>
              <a:rPr lang="en-US" sz="2400" dirty="0" err="1"/>
              <a:t>možné</a:t>
            </a:r>
            <a:r>
              <a:rPr lang="en-US" sz="2400" dirty="0"/>
              <a:t> </a:t>
            </a:r>
            <a:r>
              <a:rPr lang="en-US" sz="2400" dirty="0" err="1"/>
              <a:t>upraviť</a:t>
            </a:r>
            <a:r>
              <a:rPr lang="en-US" sz="2400" dirty="0"/>
              <a:t> </a:t>
            </a:r>
            <a:r>
              <a:rPr lang="en-US" sz="2400" dirty="0" err="1"/>
              <a:t>iba</a:t>
            </a:r>
            <a:r>
              <a:rPr lang="en-US" sz="2400" dirty="0"/>
              <a:t> </a:t>
            </a:r>
            <a:r>
              <a:rPr lang="en-US" sz="2400" dirty="0" err="1"/>
              <a:t>hodnotu</a:t>
            </a:r>
            <a:r>
              <a:rPr lang="en-US" sz="2400" dirty="0"/>
              <a:t> </a:t>
            </a:r>
            <a:r>
              <a:rPr lang="en-US" sz="2400" dirty="0" err="1"/>
              <a:t>premennej</a:t>
            </a:r>
            <a:r>
              <a:rPr lang="en-US" sz="2400" dirty="0"/>
              <a:t>. </a:t>
            </a:r>
            <a:r>
              <a:rPr lang="sk-SK" sz="2400" dirty="0" smtClean="0"/>
              <a:t>Umožňuje to vyhnúť sa </a:t>
            </a:r>
            <a:r>
              <a:rPr lang="en-US" sz="2400" dirty="0" err="1" smtClean="0"/>
              <a:t>tomu</a:t>
            </a:r>
            <a:r>
              <a:rPr lang="en-US" sz="2400" dirty="0"/>
              <a:t>, aby </a:t>
            </a:r>
            <a:r>
              <a:rPr lang="en-US" sz="2400" dirty="0" err="1"/>
              <a:t>sa</a:t>
            </a:r>
            <a:r>
              <a:rPr lang="en-US" sz="2400" dirty="0"/>
              <a:t> v </a:t>
            </a:r>
            <a:r>
              <a:rPr lang="en-US" sz="2400" dirty="0" err="1"/>
              <a:t>algoritme</a:t>
            </a:r>
            <a:r>
              <a:rPr lang="en-US" sz="2400" dirty="0"/>
              <a:t> </a:t>
            </a:r>
            <a:r>
              <a:rPr lang="sk-SK" sz="2400" dirty="0" smtClean="0"/>
              <a:t>opakovane </a:t>
            </a:r>
            <a:r>
              <a:rPr lang="en-US" sz="2400" dirty="0" err="1" smtClean="0"/>
              <a:t>zapisoval</a:t>
            </a:r>
            <a:r>
              <a:rPr lang="en-US" sz="2400" dirty="0" smtClean="0"/>
              <a:t> </a:t>
            </a:r>
            <a:r>
              <a:rPr lang="en-US" sz="2400" dirty="0" err="1"/>
              <a:t>rovnaký</a:t>
            </a:r>
            <a:r>
              <a:rPr lang="en-US" sz="2400" dirty="0"/>
              <a:t> </a:t>
            </a:r>
            <a:r>
              <a:rPr lang="sk-SK" sz="2400" dirty="0" smtClean="0"/>
              <a:t>príkaz</a:t>
            </a:r>
          </a:p>
          <a:p>
            <a:pPr lvl="1" algn="just"/>
            <a:endParaRPr lang="en-US" sz="2400" dirty="0"/>
          </a:p>
          <a:p>
            <a:pPr lvl="1" algn="just"/>
            <a:r>
              <a:rPr lang="sk-SK" sz="2400" dirty="0" smtClean="0"/>
              <a:t>Príkazy cyklu </a:t>
            </a:r>
            <a:r>
              <a:rPr lang="en-US" sz="2400" dirty="0" err="1" smtClean="0"/>
              <a:t>môžu</a:t>
            </a:r>
            <a:r>
              <a:rPr lang="en-US" sz="2400" dirty="0" smtClean="0"/>
              <a:t> </a:t>
            </a:r>
            <a:r>
              <a:rPr lang="en-US" sz="2400" dirty="0" err="1"/>
              <a:t>mať</a:t>
            </a:r>
            <a:r>
              <a:rPr lang="en-US" sz="2400" dirty="0"/>
              <a:t> </a:t>
            </a:r>
            <a:r>
              <a:rPr lang="en-US" sz="2400" dirty="0" err="1"/>
              <a:t>nasledovné</a:t>
            </a:r>
            <a:r>
              <a:rPr lang="en-US" sz="2400" dirty="0"/>
              <a:t> </a:t>
            </a:r>
            <a:r>
              <a:rPr lang="en-US" sz="2400" dirty="0" err="1"/>
              <a:t>formy</a:t>
            </a:r>
            <a:r>
              <a:rPr lang="en-US" sz="2400" dirty="0"/>
              <a:t>:</a:t>
            </a:r>
            <a:endParaRPr lang="en-US" sz="2400" dirty="0"/>
          </a:p>
          <a:p>
            <a:pPr marL="457200" lvl="1" indent="0" algn="just">
              <a:buNone/>
            </a:pPr>
            <a:endParaRPr lang="en-US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39C55D0-3738-470B-9011-229698BD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036543C0-E31D-4519-B071-B897896D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Príkaz cyklu</a:t>
            </a:r>
            <a:endParaRPr lang="en-US" i="1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61226442-8B82-4387-8649-22A132782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69178"/>
              </p:ext>
            </p:extLst>
          </p:nvPr>
        </p:nvGraphicFramePr>
        <p:xfrm>
          <a:off x="1115616" y="4879442"/>
          <a:ext cx="6912768" cy="164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107554912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72320306"/>
                    </a:ext>
                  </a:extLst>
                </a:gridCol>
              </a:tblGrid>
              <a:tr h="164590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LOOP ​(N </a:t>
                      </a:r>
                      <a:r>
                        <a:rPr lang="sk-SK" dirty="0" smtClean="0"/>
                        <a:t>opakovaní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  <a:p>
                      <a:pPr algn="l"/>
                      <a:r>
                        <a:rPr lang="en-US" dirty="0"/>
                        <a:t>    </a:t>
                      </a:r>
                      <a:r>
                        <a:rPr lang="sk-SK" dirty="0" smtClean="0"/>
                        <a:t>postupnosť príkazov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  <a:p>
                      <a:pPr algn="l"/>
                      <a:r>
                        <a:rPr lang="en-US" dirty="0"/>
                        <a:t>END LOOP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LOOP​WHILE</a:t>
                      </a:r>
                      <a:r>
                        <a:rPr lang="en-US" dirty="0" smtClean="0"/>
                        <a:t>​</a:t>
                      </a:r>
                      <a:r>
                        <a:rPr lang="sk-SK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sk-SK" dirty="0" smtClean="0"/>
                        <a:t>podmienka platí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  <a:p>
                      <a:pPr algn="l"/>
                      <a:r>
                        <a:rPr lang="en-US" dirty="0"/>
                        <a:t>     </a:t>
                      </a:r>
                      <a:r>
                        <a:rPr lang="sk-SK" dirty="0" smtClean="0"/>
                        <a:t>postupnosť príkazov</a:t>
                      </a:r>
                      <a:r>
                        <a:rPr lang="en-US" dirty="0" smtClean="0"/>
                        <a:t> </a:t>
                      </a:r>
                      <a:endParaRPr lang="sk-SK" dirty="0" smtClean="0"/>
                    </a:p>
                    <a:p>
                      <a:pPr algn="l"/>
                      <a:r>
                        <a:rPr lang="en-US" dirty="0" smtClean="0"/>
                        <a:t>END </a:t>
                      </a:r>
                      <a:r>
                        <a:rPr lang="en-US" dirty="0"/>
                        <a:t>LOOP WHILE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770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0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49356B-6E41-4E1A-A094-017F6680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Algoritmy robotov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0E351D7-129D-40B7-8403-DDD0E49EC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Keďže moderné roboty riešia problémy v reálnom svete v dynamických, neštruktúrovaných a otvorených prostrediach, vznikajú nové výzvy v oblastiach algoritmov riadenia robotov a plánovania ich pohybu.</a:t>
            </a:r>
            <a:endParaRPr lang="sk-SK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01CAF87-752B-493F-8FE7-01DC0837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 descr="Resultado de imagem para robot">
            <a:extLst>
              <a:ext uri="{FF2B5EF4-FFF2-40B4-BE49-F238E27FC236}">
                <a16:creationId xmlns:a16="http://schemas.microsoft.com/office/drawing/2014/main" xmlns="" id="{E3325314-A05F-471C-B3FB-2266DE84A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14" y="3109024"/>
            <a:ext cx="3389699" cy="312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3A1AD9CE-DFF3-4DF7-ACD8-3BF05950D7A8}"/>
              </a:ext>
            </a:extLst>
          </p:cNvPr>
          <p:cNvSpPr/>
          <p:nvPr/>
        </p:nvSpPr>
        <p:spPr>
          <a:xfrm>
            <a:off x="755576" y="3109024"/>
            <a:ext cx="4464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 smtClean="0"/>
              <a:t>Tieto výzvy vyplývajú zo zvýšenej potreby autonómie a flexibility pri pohybe robotov a pri vykonávaní úloh. Primerané algoritmy na riadenie a plánovanie pohybu budú musieť zachytiť stratégie pohybu na vysokej úrovni, ktoré sa prispôsobia spätnej väzbe senzorov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4618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482</Words>
  <Application>Microsoft Office PowerPoint</Application>
  <PresentationFormat>Prezentácia na obrazovke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Office Theme</vt:lpstr>
      <vt:lpstr>Roboty – teória</vt:lpstr>
      <vt:lpstr>Algoritmus</vt:lpstr>
      <vt:lpstr>Počítačové algoritmy</vt:lpstr>
      <vt:lpstr>Počítačové algoritmy</vt:lpstr>
      <vt:lpstr>Počítačové algoritmy</vt:lpstr>
      <vt:lpstr>Sekvencia príkazov</vt:lpstr>
      <vt:lpstr>Podmienený príkaz</vt:lpstr>
      <vt:lpstr>Príkaz cyklu</vt:lpstr>
      <vt:lpstr>Algoritmy robotov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170</cp:revision>
  <dcterms:created xsi:type="dcterms:W3CDTF">2017-03-08T21:43:37Z</dcterms:created>
  <dcterms:modified xsi:type="dcterms:W3CDTF">2018-01-27T19:20:09Z</dcterms:modified>
</cp:coreProperties>
</file>