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8" r:id="rId3"/>
    <p:sldId id="270" r:id="rId4"/>
    <p:sldId id="272" r:id="rId5"/>
    <p:sldId id="276" r:id="rId6"/>
    <p:sldId id="277" r:id="rId7"/>
    <p:sldId id="278" r:id="rId8"/>
    <p:sldId id="279"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9C1AF"/>
    <a:srgbClr val="3CD6C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353" autoAdjust="0"/>
    <p:restoredTop sz="94660"/>
  </p:normalViewPr>
  <p:slideViewPr>
    <p:cSldViewPr>
      <p:cViewPr varScale="1">
        <p:scale>
          <a:sx n="73" d="100"/>
          <a:sy n="73" d="100"/>
        </p:scale>
        <p:origin x="-12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Robot</a:t>
            </a:r>
            <a:r>
              <a:rPr lang="ro-RO" b="1" dirty="0"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a:t>
            </a:r>
            <a:r>
              <a:rPr lang="ro-RO" b="1" dirty="0" smtClean="0">
                <a:latin typeface="Times New Roman" pitchFamily="18" charset="0"/>
                <a:cs typeface="Times New Roman" pitchFamily="18" charset="0"/>
              </a:rPr>
              <a:t>eorie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err="1" smtClean="0"/>
              <a:t>Algoritm</a:t>
            </a:r>
            <a:endParaRPr lang="en-US" dirty="0"/>
          </a:p>
          <a:p>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35AD7C-C0C8-49D2-99AB-79A6B2B1E2F2}"/>
              </a:ext>
            </a:extLst>
          </p:cNvPr>
          <p:cNvSpPr>
            <a:spLocks noGrp="1"/>
          </p:cNvSpPr>
          <p:nvPr>
            <p:ph type="title"/>
          </p:nvPr>
        </p:nvSpPr>
        <p:spPr/>
        <p:txBody>
          <a:bodyPr>
            <a:normAutofit/>
          </a:bodyPr>
          <a:lstStyle/>
          <a:p>
            <a:r>
              <a:rPr lang="en-US" sz="4000" i="1" dirty="0" err="1" smtClean="0"/>
              <a:t>Algorit</a:t>
            </a:r>
            <a:r>
              <a:rPr lang="ro-RO" sz="4000" i="1" dirty="0" smtClean="0"/>
              <a:t>m</a:t>
            </a:r>
            <a:endParaRPr lang="en-US" sz="4000" i="1" dirty="0"/>
          </a:p>
        </p:txBody>
      </p:sp>
      <p:sp>
        <p:nvSpPr>
          <p:cNvPr id="4" name="Espaço Reservado para Número de Slide 3">
            <a:extLst>
              <a:ext uri="{FF2B5EF4-FFF2-40B4-BE49-F238E27FC236}">
                <a16:creationId xmlns="" xmlns:a16="http://schemas.microsoft.com/office/drawing/2014/main"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 xmlns:a16="http://schemas.microsoft.com/office/drawing/2014/main" id="{17DA8701-F791-4C6E-BA5C-EEECB13AE82B}"/>
              </a:ext>
            </a:extLst>
          </p:cNvPr>
          <p:cNvSpPr txBox="1">
            <a:spLocks/>
          </p:cNvSpPr>
          <p:nvPr/>
        </p:nvSpPr>
        <p:spPr>
          <a:xfrm>
            <a:off x="323528" y="13407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vi-VN" sz="2400" dirty="0" smtClean="0"/>
              <a:t>În matematică și informatică, un algoritm este o secvență autonomă de acțiuni care trebuie efectuate. Algoritmii pot efectua activități de calcul, prelucrare a datelor și raționamente automatizate</a:t>
            </a:r>
            <a:r>
              <a:rPr lang="en-US" sz="2400" dirty="0" smtClean="0"/>
              <a:t>. </a:t>
            </a:r>
            <a:endParaRPr lang="en-US" sz="2400" dirty="0"/>
          </a:p>
        </p:txBody>
      </p:sp>
      <p:pic>
        <p:nvPicPr>
          <p:cNvPr id="1026" name="Picture 2" descr="Resultado de imagem para computer algorithms">
            <a:extLst>
              <a:ext uri="{FF2B5EF4-FFF2-40B4-BE49-F238E27FC236}">
                <a16:creationId xmlns="" xmlns:a16="http://schemas.microsoft.com/office/drawing/2014/main" id="{A9B2F882-39AA-4272-A40C-8CB4601F35F5}"/>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427984" y="2864192"/>
            <a:ext cx="3973655" cy="3157096"/>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tângulo 7">
            <a:extLst>
              <a:ext uri="{FF2B5EF4-FFF2-40B4-BE49-F238E27FC236}">
                <a16:creationId xmlns="" xmlns:a16="http://schemas.microsoft.com/office/drawing/2014/main" id="{E63EA6B3-B5CD-4F2F-83BD-0AA9050A2800}"/>
              </a:ext>
            </a:extLst>
          </p:cNvPr>
          <p:cNvSpPr/>
          <p:nvPr/>
        </p:nvSpPr>
        <p:spPr>
          <a:xfrm>
            <a:off x="683568" y="3140968"/>
            <a:ext cx="3384376" cy="3462871"/>
          </a:xfrm>
          <a:prstGeom prst="rect">
            <a:avLst/>
          </a:prstGeom>
        </p:spPr>
        <p:txBody>
          <a:bodyPr wrap="square">
            <a:spAutoFit/>
          </a:bodyPr>
          <a:lstStyle/>
          <a:p>
            <a:pPr algn="just">
              <a:lnSpc>
                <a:spcPct val="115000"/>
              </a:lnSpc>
              <a:spcAft>
                <a:spcPts val="1000"/>
              </a:spcAft>
            </a:pPr>
            <a:r>
              <a:rPr lang="vi-VN" sz="2400" dirty="0" smtClean="0"/>
              <a:t>Un algoritm este o metodă eficientă care poate fi exprimată într-o sumă finită de spațiu și timp și într-o limbă oficială bine definită pentru calcularea unei funcții</a:t>
            </a:r>
            <a:r>
              <a:rPr lang="en-US" sz="2400" dirty="0" smtClean="0"/>
              <a:t>.</a:t>
            </a:r>
            <a:endParaRPr lang="en-US" sz="2400" dirty="0"/>
          </a:p>
        </p:txBody>
      </p:sp>
    </p:spTree>
    <p:extLst>
      <p:ext uri="{BB962C8B-B14F-4D97-AF65-F5344CB8AC3E}">
        <p14:creationId xmlns="" xmlns:p14="http://schemas.microsoft.com/office/powerpoint/2010/main"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944B523-C91D-46D1-A04A-342E60A01F52}"/>
              </a:ext>
            </a:extLst>
          </p:cNvPr>
          <p:cNvSpPr>
            <a:spLocks noGrp="1"/>
          </p:cNvSpPr>
          <p:nvPr>
            <p:ph type="title"/>
          </p:nvPr>
        </p:nvSpPr>
        <p:spPr/>
        <p:txBody>
          <a:bodyPr>
            <a:normAutofit fontScale="90000"/>
          </a:bodyPr>
          <a:lstStyle/>
          <a:p>
            <a:r>
              <a:rPr lang="en-US" i="1" dirty="0" err="1" smtClean="0"/>
              <a:t>Algoritmi</a:t>
            </a:r>
            <a:r>
              <a:rPr lang="en-US" i="1" dirty="0" smtClean="0"/>
              <a:t> de </a:t>
            </a:r>
            <a:r>
              <a:rPr lang="en-US" i="1" dirty="0" err="1" smtClean="0"/>
              <a:t>calcul</a:t>
            </a:r>
            <a:r>
              <a:rPr lang="en-US" i="1" dirty="0" smtClean="0"/>
              <a:t> </a:t>
            </a:r>
            <a:r>
              <a:rPr lang="en-US" dirty="0"/>
              <a:t/>
            </a:r>
            <a:br>
              <a:rPr lang="en-US" dirty="0"/>
            </a:br>
            <a:endParaRPr lang="en-US" dirty="0"/>
          </a:p>
        </p:txBody>
      </p:sp>
      <p:sp>
        <p:nvSpPr>
          <p:cNvPr id="3" name="Espaço Reservado para Conteúdo 2">
            <a:extLst>
              <a:ext uri="{FF2B5EF4-FFF2-40B4-BE49-F238E27FC236}">
                <a16:creationId xmlns="" xmlns:a16="http://schemas.microsoft.com/office/drawing/2014/main" id="{748E8E89-8AF1-4ABD-A0EB-932D7C3F0AD1}"/>
              </a:ext>
            </a:extLst>
          </p:cNvPr>
          <p:cNvSpPr>
            <a:spLocks noGrp="1"/>
          </p:cNvSpPr>
          <p:nvPr>
            <p:ph idx="1"/>
          </p:nvPr>
        </p:nvSpPr>
        <p:spPr/>
        <p:txBody>
          <a:bodyPr>
            <a:normAutofit/>
          </a:bodyPr>
          <a:lstStyle/>
          <a:p>
            <a:pPr algn="just"/>
            <a:r>
              <a:rPr lang="vi-VN" sz="2400" dirty="0" smtClean="0"/>
              <a:t>În sistemele informatice, un algoritm este, în esență, o instanță a logicii scrise în software de către dezvoltatorii de software pentru a fi eficientă pentru computerul "țintă" destinat să producă ieșiri din date date (probabil nulă)</a:t>
            </a:r>
            <a:r>
              <a:rPr lang="en-US" sz="2400" dirty="0" smtClean="0"/>
              <a:t>. </a:t>
            </a:r>
            <a:endParaRPr lang="en-US" sz="2400" dirty="0"/>
          </a:p>
          <a:p>
            <a:pPr algn="just"/>
            <a:endParaRPr lang="en-US" sz="2400" dirty="0"/>
          </a:p>
          <a:p>
            <a:pPr algn="just"/>
            <a:r>
              <a:rPr lang="vi-VN" sz="2400" dirty="0" smtClean="0"/>
              <a:t>Un algoritm optim, care rulează chiar și în hardware vechi, ar produce rezultate mai rapide decât un algoritm non-optim (complexitate în timp) pentru același scop, care rulează într-un hardware mai eficient; de aceea algoritmi, cum ar fi hardware-ul de calculator, sunt considerați tehnologi</a:t>
            </a:r>
            <a:r>
              <a:rPr lang="en-US" sz="2400" dirty="0" smtClean="0"/>
              <a:t>.</a:t>
            </a:r>
            <a:endParaRPr lang="en-US" sz="2400" dirty="0"/>
          </a:p>
        </p:txBody>
      </p:sp>
      <p:sp>
        <p:nvSpPr>
          <p:cNvPr id="4" name="Espaço Reservado para Número de Slide 3">
            <a:extLst>
              <a:ext uri="{FF2B5EF4-FFF2-40B4-BE49-F238E27FC236}">
                <a16:creationId xmlns="" xmlns:a16="http://schemas.microsoft.com/office/drawing/2014/main" id="{07C37857-7941-4FB5-87FA-BF7115DA18A4}"/>
              </a:ext>
            </a:extLst>
          </p:cNvPr>
          <p:cNvSpPr>
            <a:spLocks noGrp="1"/>
          </p:cNvSpPr>
          <p:nvPr>
            <p:ph type="sldNum" sz="quarter" idx="12"/>
          </p:nvPr>
        </p:nvSpPr>
        <p:spPr/>
        <p:txBody>
          <a:bodyPr/>
          <a:lstStyle/>
          <a:p>
            <a:fld id="{1E1F44E5-9FB8-4181-B433-C93897A9A40A}" type="slidenum">
              <a:rPr lang="en-US" smtClean="0"/>
              <a:pPr/>
              <a:t>3</a:t>
            </a:fld>
            <a:endParaRPr lang="en-US"/>
          </a:p>
        </p:txBody>
      </p:sp>
    </p:spTree>
    <p:extLst>
      <p:ext uri="{BB962C8B-B14F-4D97-AF65-F5344CB8AC3E}">
        <p14:creationId xmlns="" xmlns:p14="http://schemas.microsoft.com/office/powerpoint/2010/main" val="350831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FF757DC-A4A0-4C27-BEF0-3A323700F1C5}"/>
              </a:ext>
            </a:extLst>
          </p:cNvPr>
          <p:cNvSpPr>
            <a:spLocks noGrp="1"/>
          </p:cNvSpPr>
          <p:nvPr>
            <p:ph type="title"/>
          </p:nvPr>
        </p:nvSpPr>
        <p:spPr/>
        <p:txBody>
          <a:bodyPr/>
          <a:lstStyle/>
          <a:p>
            <a:r>
              <a:rPr lang="en-US" i="1" dirty="0" err="1" smtClean="0"/>
              <a:t>Algoritmi</a:t>
            </a:r>
            <a:r>
              <a:rPr lang="en-US" i="1" dirty="0" smtClean="0"/>
              <a:t> de </a:t>
            </a:r>
            <a:r>
              <a:rPr lang="en-US" i="1" dirty="0" err="1" smtClean="0"/>
              <a:t>calcul</a:t>
            </a:r>
            <a:endParaRPr lang="en-US" dirty="0"/>
          </a:p>
        </p:txBody>
      </p:sp>
      <p:sp>
        <p:nvSpPr>
          <p:cNvPr id="3" name="Espaço Reservado para Conteúdo 2">
            <a:extLst>
              <a:ext uri="{FF2B5EF4-FFF2-40B4-BE49-F238E27FC236}">
                <a16:creationId xmlns="" xmlns:a16="http://schemas.microsoft.com/office/drawing/2014/main" id="{5DDBAF10-0E97-470D-BC7D-3FB9EF9C1222}"/>
              </a:ext>
            </a:extLst>
          </p:cNvPr>
          <p:cNvSpPr>
            <a:spLocks noGrp="1"/>
          </p:cNvSpPr>
          <p:nvPr>
            <p:ph idx="1"/>
          </p:nvPr>
        </p:nvSpPr>
        <p:spPr/>
        <p:txBody>
          <a:bodyPr/>
          <a:lstStyle/>
          <a:p>
            <a:pPr algn="just"/>
            <a:r>
              <a:rPr lang="vi-VN" sz="2400" dirty="0" smtClean="0"/>
              <a:t>Nu toți algoritmii sunt </a:t>
            </a:r>
            <a:r>
              <a:rPr lang="ro-RO" sz="2400" dirty="0" smtClean="0">
                <a:cs typeface="Arial" pitchFamily="34" charset="0"/>
              </a:rPr>
              <a:t>limbaje</a:t>
            </a:r>
            <a:r>
              <a:rPr lang="ro-RO" sz="2400" dirty="0" smtClean="0"/>
              <a:t> </a:t>
            </a:r>
            <a:r>
              <a:rPr lang="vi-VN" sz="2400" dirty="0" smtClean="0"/>
              <a:t>complicate! MIT a permi</a:t>
            </a:r>
            <a:r>
              <a:rPr lang="ro-RO" sz="2400" dirty="0" smtClean="0">
                <a:latin typeface="Arial" pitchFamily="34" charset="0"/>
                <a:cs typeface="Arial" pitchFamily="34" charset="0"/>
              </a:rPr>
              <a:t>s</a:t>
            </a:r>
            <a:r>
              <a:rPr lang="vi-VN" sz="2400" dirty="0" smtClean="0"/>
              <a:t> copiilor să învețe cum să dezvolte povestiri interactive și animație într-o manieră colaborativă. Într-un proiect Scratch, p</a:t>
            </a:r>
            <a:r>
              <a:rPr lang="ro-RO" sz="2400" dirty="0" smtClean="0"/>
              <a:t>ot</a:t>
            </a:r>
            <a:r>
              <a:rPr lang="vi-VN" sz="2400" dirty="0" smtClean="0"/>
              <a:t> controla </a:t>
            </a:r>
            <a:r>
              <a:rPr lang="ro-RO" sz="2400" dirty="0" smtClean="0">
                <a:latin typeface="Arial" pitchFamily="34" charset="0"/>
                <a:cs typeface="Arial" pitchFamily="34" charset="0"/>
              </a:rPr>
              <a:t>spiridusi </a:t>
            </a:r>
            <a:r>
              <a:rPr lang="vi-VN" sz="2400" dirty="0" smtClean="0">
                <a:latin typeface="Arial" pitchFamily="34" charset="0"/>
                <a:cs typeface="Arial" pitchFamily="34" charset="0"/>
              </a:rPr>
              <a:t>și </a:t>
            </a:r>
            <a:r>
              <a:rPr lang="ro-RO" sz="2400" dirty="0" smtClean="0">
                <a:latin typeface="Arial" pitchFamily="34" charset="0"/>
                <a:cs typeface="Arial" pitchFamily="34" charset="0"/>
              </a:rPr>
              <a:t>sa-i</a:t>
            </a:r>
            <a:r>
              <a:rPr lang="vi-VN" sz="2400" dirty="0" smtClean="0">
                <a:latin typeface="Arial" pitchFamily="34" charset="0"/>
                <a:cs typeface="Arial" pitchFamily="34" charset="0"/>
              </a:rPr>
              <a:t> fac</a:t>
            </a:r>
            <a:r>
              <a:rPr lang="ro-RO" sz="2400" dirty="0" smtClean="0">
                <a:latin typeface="Arial" pitchFamily="34" charset="0"/>
                <a:cs typeface="Arial" pitchFamily="34" charset="0"/>
              </a:rPr>
              <a:t>a</a:t>
            </a:r>
            <a:r>
              <a:rPr lang="vi-VN" sz="2400" dirty="0" smtClean="0">
                <a:latin typeface="Arial" pitchFamily="34" charset="0"/>
                <a:cs typeface="Arial" pitchFamily="34" charset="0"/>
              </a:rPr>
              <a:t> </a:t>
            </a:r>
            <a:r>
              <a:rPr lang="vi-VN" sz="2400" dirty="0" smtClean="0"/>
              <a:t>să se miște, să interacționeze ...  Limba</a:t>
            </a:r>
            <a:r>
              <a:rPr lang="ro-RO" sz="2400" dirty="0" smtClean="0">
                <a:cs typeface="Arial" pitchFamily="34" charset="0"/>
              </a:rPr>
              <a:t>j</a:t>
            </a:r>
            <a:r>
              <a:rPr lang="ro-RO" sz="2400" dirty="0" smtClean="0">
                <a:latin typeface="Arial" pitchFamily="34" charset="0"/>
                <a:cs typeface="Arial" pitchFamily="34" charset="0"/>
              </a:rPr>
              <a:t>ul</a:t>
            </a:r>
            <a:r>
              <a:rPr lang="ro-RO" sz="2400" dirty="0" smtClean="0"/>
              <a:t> </a:t>
            </a:r>
            <a:r>
              <a:rPr lang="vi-VN" sz="2400" dirty="0" smtClean="0"/>
              <a:t> propus pentru a controla aceste sprite conține toate structurile de bază necesare în orice algoritmi</a:t>
            </a:r>
            <a:r>
              <a:rPr lang="en-US" sz="2400" dirty="0" smtClean="0"/>
              <a:t>.</a:t>
            </a:r>
            <a:endParaRPr lang="en-US" sz="2400" dirty="0"/>
          </a:p>
        </p:txBody>
      </p:sp>
      <p:sp>
        <p:nvSpPr>
          <p:cNvPr id="4" name="Espaço Reservado para Número de Slide 3">
            <a:extLst>
              <a:ext uri="{FF2B5EF4-FFF2-40B4-BE49-F238E27FC236}">
                <a16:creationId xmlns="" xmlns:a16="http://schemas.microsoft.com/office/drawing/2014/main" id="{EC490DC6-55E3-4D51-9312-AB58804BE64D}"/>
              </a:ext>
            </a:extLst>
          </p:cNvPr>
          <p:cNvSpPr>
            <a:spLocks noGrp="1"/>
          </p:cNvSpPr>
          <p:nvPr>
            <p:ph type="sldNum" sz="quarter" idx="12"/>
          </p:nvPr>
        </p:nvSpPr>
        <p:spPr/>
        <p:txBody>
          <a:bodyPr/>
          <a:lstStyle/>
          <a:p>
            <a:fld id="{1E1F44E5-9FB8-4181-B433-C93897A9A40A}" type="slidenum">
              <a:rPr lang="en-US" smtClean="0"/>
              <a:pPr/>
              <a:t>4</a:t>
            </a:fld>
            <a:endParaRPr lang="en-US"/>
          </a:p>
        </p:txBody>
      </p:sp>
      <p:pic>
        <p:nvPicPr>
          <p:cNvPr id="2050" name="Picture 2" descr="Resultado de imagem para scratch">
            <a:extLst>
              <a:ext uri="{FF2B5EF4-FFF2-40B4-BE49-F238E27FC236}">
                <a16:creationId xmlns="" xmlns:a16="http://schemas.microsoft.com/office/drawing/2014/main" id="{7663DF86-314C-4BDA-AA52-DE288D5B5DC7}"/>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143504" y="4143380"/>
            <a:ext cx="3287688" cy="2465766"/>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Resultado de imagem para scratch">
            <a:extLst>
              <a:ext uri="{FF2B5EF4-FFF2-40B4-BE49-F238E27FC236}">
                <a16:creationId xmlns="" xmlns:a16="http://schemas.microsoft.com/office/drawing/2014/main" id="{975F6668-0143-4E1C-B8DC-ACBB8D6912F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57224" y="4214818"/>
            <a:ext cx="4140711" cy="246576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6145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2010223-2F1B-4535-B692-1CA021950028}"/>
              </a:ext>
            </a:extLst>
          </p:cNvPr>
          <p:cNvSpPr>
            <a:spLocks noGrp="1"/>
          </p:cNvSpPr>
          <p:nvPr>
            <p:ph type="title"/>
          </p:nvPr>
        </p:nvSpPr>
        <p:spPr/>
        <p:txBody>
          <a:bodyPr/>
          <a:lstStyle/>
          <a:p>
            <a:r>
              <a:rPr lang="en-US" i="1" dirty="0" err="1" smtClean="0"/>
              <a:t>Algoritmi</a:t>
            </a:r>
            <a:r>
              <a:rPr lang="en-US" i="1" dirty="0" smtClean="0"/>
              <a:t> de </a:t>
            </a:r>
            <a:r>
              <a:rPr lang="en-US" i="1" dirty="0" err="1" smtClean="0"/>
              <a:t>calcul</a:t>
            </a:r>
            <a:endParaRPr lang="en-US" dirty="0"/>
          </a:p>
        </p:txBody>
      </p:sp>
      <p:sp>
        <p:nvSpPr>
          <p:cNvPr id="3" name="Espaço Reservado para Conteúdo 2">
            <a:extLst>
              <a:ext uri="{FF2B5EF4-FFF2-40B4-BE49-F238E27FC236}">
                <a16:creationId xmlns="" xmlns:a16="http://schemas.microsoft.com/office/drawing/2014/main" id="{FFC74126-97E4-4BAD-9C31-096A2DCF9521}"/>
              </a:ext>
            </a:extLst>
          </p:cNvPr>
          <p:cNvSpPr>
            <a:spLocks noGrp="1"/>
          </p:cNvSpPr>
          <p:nvPr>
            <p:ph idx="1"/>
          </p:nvPr>
        </p:nvSpPr>
        <p:spPr>
          <a:xfrm>
            <a:off x="539552" y="1700808"/>
            <a:ext cx="8229600" cy="4525963"/>
          </a:xfrm>
        </p:spPr>
        <p:txBody>
          <a:bodyPr>
            <a:normAutofit fontScale="92500"/>
          </a:bodyPr>
          <a:lstStyle/>
          <a:p>
            <a:pPr algn="just"/>
            <a:r>
              <a:rPr lang="vi-VN" sz="2400" dirty="0" smtClean="0"/>
              <a:t>În mod informal, un algoritm este orice procedură de calcul bine definită, care ia o anumită valoare sau un set de valori ca intrare și produce o anumită valoare sau un set de valori ca ieșire. Un algoritm este o secvență de etape de calcul care transformă </a:t>
            </a:r>
            <a:r>
              <a:rPr lang="ro-RO" sz="2400" dirty="0" smtClean="0">
                <a:latin typeface="Arial" pitchFamily="34" charset="0"/>
                <a:cs typeface="Arial" pitchFamily="34" charset="0"/>
              </a:rPr>
              <a:t>datele de intrare </a:t>
            </a:r>
            <a:r>
              <a:rPr lang="vi-VN" sz="2400" dirty="0" smtClean="0">
                <a:latin typeface="Arial" pitchFamily="34" charset="0"/>
                <a:cs typeface="Arial" pitchFamily="34" charset="0"/>
              </a:rPr>
              <a:t>în </a:t>
            </a:r>
            <a:r>
              <a:rPr lang="ro-RO" sz="2400" dirty="0" smtClean="0">
                <a:latin typeface="Arial" pitchFamily="34" charset="0"/>
                <a:cs typeface="Arial" pitchFamily="34" charset="0"/>
              </a:rPr>
              <a:t>date de iesire</a:t>
            </a:r>
            <a:r>
              <a:rPr lang="en-US" sz="2400" dirty="0" smtClean="0"/>
              <a:t>.</a:t>
            </a:r>
            <a:endParaRPr lang="en-US" sz="2400" dirty="0"/>
          </a:p>
          <a:p>
            <a:pPr algn="just">
              <a:buNone/>
            </a:pPr>
            <a:endParaRPr lang="en-US" sz="2400" dirty="0"/>
          </a:p>
          <a:p>
            <a:pPr algn="just"/>
            <a:r>
              <a:rPr lang="vi-VN" sz="2400" dirty="0" smtClean="0"/>
              <a:t>Diferitele concepte care vor fi investigate în continuare vor fi următoarele </a:t>
            </a:r>
            <a:r>
              <a:rPr lang="en-US" sz="2400" dirty="0" smtClean="0"/>
              <a:t>:</a:t>
            </a:r>
            <a:endParaRPr lang="en-US" sz="2400" dirty="0"/>
          </a:p>
          <a:p>
            <a:pPr algn="just"/>
            <a:r>
              <a:rPr lang="ro-RO" sz="2400" dirty="0" smtClean="0"/>
              <a:t>Secvență de declarații</a:t>
            </a:r>
          </a:p>
          <a:p>
            <a:pPr algn="just"/>
            <a:r>
              <a:rPr lang="ro-RO" sz="2400" dirty="0" smtClean="0"/>
              <a:t>Introducerea in variabile</a:t>
            </a:r>
            <a:endParaRPr lang="en-US" sz="2400" dirty="0" smtClean="0"/>
          </a:p>
          <a:p>
            <a:pPr algn="just"/>
            <a:r>
              <a:rPr lang="ro-RO" sz="2400" dirty="0" smtClean="0"/>
              <a:t>Instructiunea conditionata</a:t>
            </a:r>
          </a:p>
          <a:p>
            <a:pPr algn="just"/>
            <a:r>
              <a:rPr lang="ro-RO" sz="2400" dirty="0" smtClean="0">
                <a:cs typeface="Arial" pitchFamily="34" charset="0"/>
              </a:rPr>
              <a:t>Instructiunea bucla</a:t>
            </a:r>
            <a:endParaRPr lang="en-US" sz="2400" dirty="0"/>
          </a:p>
        </p:txBody>
      </p:sp>
      <p:sp>
        <p:nvSpPr>
          <p:cNvPr id="4" name="Espaço Reservado para Número de Slide 3">
            <a:extLst>
              <a:ext uri="{FF2B5EF4-FFF2-40B4-BE49-F238E27FC236}">
                <a16:creationId xmlns="" xmlns:a16="http://schemas.microsoft.com/office/drawing/2014/main" id="{017B04A8-8860-45C9-9748-EF956D523681}"/>
              </a:ext>
            </a:extLst>
          </p:cNvPr>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 xmlns:p14="http://schemas.microsoft.com/office/powerpoint/2010/main" val="46954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BF32F6D-EEC2-4DA6-B80B-8948C7E032BF}"/>
              </a:ext>
            </a:extLst>
          </p:cNvPr>
          <p:cNvSpPr>
            <a:spLocks noGrp="1"/>
          </p:cNvSpPr>
          <p:nvPr>
            <p:ph type="title"/>
          </p:nvPr>
        </p:nvSpPr>
        <p:spPr/>
        <p:txBody>
          <a:bodyPr/>
          <a:lstStyle/>
          <a:p>
            <a:r>
              <a:rPr lang="vi-VN" i="1" dirty="0" smtClean="0"/>
              <a:t>Secvență de declarații</a:t>
            </a:r>
            <a:endParaRPr lang="en-US" i="1" dirty="0"/>
          </a:p>
        </p:txBody>
      </p:sp>
      <p:sp>
        <p:nvSpPr>
          <p:cNvPr id="3" name="Espaço Reservado para Conteúdo 2">
            <a:extLst>
              <a:ext uri="{FF2B5EF4-FFF2-40B4-BE49-F238E27FC236}">
                <a16:creationId xmlns="" xmlns:a16="http://schemas.microsoft.com/office/drawing/2014/main" id="{4303D49E-7BA6-4EED-A2F2-98754F915585}"/>
              </a:ext>
            </a:extLst>
          </p:cNvPr>
          <p:cNvSpPr>
            <a:spLocks noGrp="1"/>
          </p:cNvSpPr>
          <p:nvPr>
            <p:ph idx="1"/>
          </p:nvPr>
        </p:nvSpPr>
        <p:spPr>
          <a:xfrm>
            <a:off x="457200" y="1600200"/>
            <a:ext cx="8229600" cy="4925144"/>
          </a:xfrm>
        </p:spPr>
        <p:txBody>
          <a:bodyPr>
            <a:normAutofit/>
          </a:bodyPr>
          <a:lstStyle/>
          <a:p>
            <a:pPr algn="just"/>
            <a:r>
              <a:rPr lang="vi-VN" sz="2200" dirty="0" smtClean="0"/>
              <a:t>Așa cum sa definit anterior, un algoritm este o secvență de etape de calcul care transformă intrarea în ieșire. Putem defini fiecare dintre acești pa</a:t>
            </a:r>
            <a:r>
              <a:rPr lang="ro-RO" sz="2200" dirty="0" smtClean="0">
                <a:latin typeface="Arial" pitchFamily="34" charset="0"/>
                <a:cs typeface="Arial" pitchFamily="34" charset="0"/>
              </a:rPr>
              <a:t>s</a:t>
            </a:r>
            <a:r>
              <a:rPr lang="vi-VN" sz="2200" dirty="0" smtClean="0"/>
              <a:t>i ca o declara</a:t>
            </a:r>
            <a:r>
              <a:rPr lang="ro-RO" sz="2200" dirty="0" smtClean="0">
                <a:latin typeface="Arial" pitchFamily="34" charset="0"/>
                <a:cs typeface="Arial" pitchFamily="34" charset="0"/>
              </a:rPr>
              <a:t>t</a:t>
            </a:r>
            <a:r>
              <a:rPr lang="vi-VN" sz="2200" dirty="0" smtClean="0"/>
              <a:t>ie (de exemplu, </a:t>
            </a:r>
            <a:r>
              <a:rPr lang="vi-VN" sz="2200" dirty="0" smtClean="0">
                <a:latin typeface="Arial" pitchFamily="34" charset="0"/>
                <a:cs typeface="Arial" pitchFamily="34" charset="0"/>
              </a:rPr>
              <a:t>declara</a:t>
            </a:r>
            <a:r>
              <a:rPr lang="ro-RO" sz="2200" dirty="0" smtClean="0">
                <a:latin typeface="Arial" pitchFamily="34" charset="0"/>
                <a:cs typeface="Arial" pitchFamily="34" charset="0"/>
              </a:rPr>
              <a:t>t</a:t>
            </a:r>
            <a:r>
              <a:rPr lang="vi-VN" sz="2200" dirty="0" smtClean="0">
                <a:latin typeface="Arial" pitchFamily="34" charset="0"/>
                <a:cs typeface="Arial" pitchFamily="34" charset="0"/>
              </a:rPr>
              <a:t>ia de variabil</a:t>
            </a:r>
            <a:r>
              <a:rPr lang="ro-RO" sz="2200" dirty="0" smtClean="0">
                <a:latin typeface="Arial" pitchFamily="34" charset="0"/>
                <a:cs typeface="Arial" pitchFamily="34" charset="0"/>
              </a:rPr>
              <a:t>a</a:t>
            </a:r>
            <a:r>
              <a:rPr lang="vi-VN" sz="2200" dirty="0" smtClean="0">
                <a:latin typeface="Arial" pitchFamily="34" charset="0"/>
                <a:cs typeface="Arial" pitchFamily="34" charset="0"/>
              </a:rPr>
              <a:t>, instruc</a:t>
            </a:r>
            <a:r>
              <a:rPr lang="ro-RO" sz="2200" dirty="0" smtClean="0">
                <a:latin typeface="Arial" pitchFamily="34" charset="0"/>
                <a:cs typeface="Arial" pitchFamily="34" charset="0"/>
              </a:rPr>
              <a:t>ti</a:t>
            </a:r>
            <a:r>
              <a:rPr lang="vi-VN" sz="2200" dirty="0" smtClean="0">
                <a:latin typeface="Arial" pitchFamily="34" charset="0"/>
                <a:cs typeface="Arial" pitchFamily="34" charset="0"/>
              </a:rPr>
              <a:t>unea bucl</a:t>
            </a:r>
            <a:r>
              <a:rPr lang="ro-RO" sz="2200" dirty="0" smtClean="0">
                <a:latin typeface="Arial" pitchFamily="34" charset="0"/>
                <a:cs typeface="Arial" pitchFamily="34" charset="0"/>
              </a:rPr>
              <a:t>a</a:t>
            </a:r>
            <a:r>
              <a:rPr lang="vi-VN" sz="2200" dirty="0" smtClean="0">
                <a:latin typeface="Arial" pitchFamily="34" charset="0"/>
                <a:cs typeface="Arial" pitchFamily="34" charset="0"/>
              </a:rPr>
              <a:t>, instruc</a:t>
            </a:r>
            <a:r>
              <a:rPr lang="ro-RO" sz="2200" dirty="0" smtClean="0">
                <a:latin typeface="Arial" pitchFamily="34" charset="0"/>
                <a:cs typeface="Arial" pitchFamily="34" charset="0"/>
              </a:rPr>
              <a:t>t</a:t>
            </a:r>
            <a:r>
              <a:rPr lang="vi-VN" sz="2200" dirty="0" smtClean="0">
                <a:latin typeface="Arial" pitchFamily="34" charset="0"/>
                <a:cs typeface="Arial" pitchFamily="34" charset="0"/>
              </a:rPr>
              <a:t>iunea condi</a:t>
            </a:r>
            <a:r>
              <a:rPr lang="ro-RO" sz="2200" dirty="0" smtClean="0">
                <a:latin typeface="Arial" pitchFamily="34" charset="0"/>
                <a:cs typeface="Arial" pitchFamily="34" charset="0"/>
              </a:rPr>
              <a:t>t</a:t>
            </a:r>
            <a:r>
              <a:rPr lang="vi-VN" sz="2200" dirty="0" smtClean="0">
                <a:latin typeface="Arial" pitchFamily="34" charset="0"/>
                <a:cs typeface="Arial" pitchFamily="34" charset="0"/>
              </a:rPr>
              <a:t>ionată </a:t>
            </a:r>
            <a:r>
              <a:rPr lang="vi-VN" sz="2200" dirty="0" smtClean="0"/>
              <a:t>...).</a:t>
            </a:r>
            <a:endParaRPr lang="en-US" sz="2200" dirty="0" smtClean="0"/>
          </a:p>
          <a:p>
            <a:pPr algn="just"/>
            <a:r>
              <a:rPr lang="en-US" sz="2200" dirty="0" err="1" smtClean="0"/>
              <a:t>Variab</a:t>
            </a:r>
            <a:r>
              <a:rPr lang="ro-RO" sz="2200" dirty="0" smtClean="0"/>
              <a:t>i</a:t>
            </a:r>
            <a:r>
              <a:rPr lang="en-US" sz="2200" dirty="0" smtClean="0"/>
              <a:t>le</a:t>
            </a:r>
            <a:endParaRPr lang="en-US" sz="2200" dirty="0"/>
          </a:p>
          <a:p>
            <a:pPr lvl="1" algn="just"/>
            <a:r>
              <a:rPr lang="vi-VN" sz="2200" dirty="0" smtClean="0"/>
              <a:t>Într-o variabilă, putem stoca o valoare numerică (întreg sau float), valoare șir sau booleană (numai adevărată sau falsă). Într-un algoritm, este adesea util și necesar să se păstreze rezultatele calculelor intermediare și să se reușească reutilizarea acestora în continuare a algoritmului</a:t>
            </a:r>
            <a:r>
              <a:rPr lang="en-US" sz="2200" dirty="0" smtClean="0"/>
              <a:t>            </a:t>
            </a:r>
            <a:r>
              <a:rPr lang="en-US" sz="2200" dirty="0"/>
              <a:t>Ex:    x= 10 ; y=20 ;  a = x +y;</a:t>
            </a:r>
          </a:p>
        </p:txBody>
      </p:sp>
      <p:sp>
        <p:nvSpPr>
          <p:cNvPr id="4" name="Espaço Reservado para Número de Slide 3">
            <a:extLst>
              <a:ext uri="{FF2B5EF4-FFF2-40B4-BE49-F238E27FC236}">
                <a16:creationId xmlns="" xmlns:a16="http://schemas.microsoft.com/office/drawing/2014/main" id="{7349548C-9A72-4A4A-AF94-4D62FD05B93B}"/>
              </a:ext>
            </a:extLst>
          </p:cNvPr>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 xmlns:p14="http://schemas.microsoft.com/office/powerpoint/2010/main" val="2510744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66D0E2AB-2C69-4AB2-8192-4D14030ED279}"/>
              </a:ext>
            </a:extLst>
          </p:cNvPr>
          <p:cNvSpPr>
            <a:spLocks noGrp="1"/>
          </p:cNvSpPr>
          <p:nvPr>
            <p:ph idx="1"/>
          </p:nvPr>
        </p:nvSpPr>
        <p:spPr>
          <a:xfrm>
            <a:off x="457200" y="1385327"/>
            <a:ext cx="8229600" cy="5284033"/>
          </a:xfrm>
        </p:spPr>
        <p:txBody>
          <a:bodyPr>
            <a:noAutofit/>
          </a:bodyPr>
          <a:lstStyle/>
          <a:p>
            <a:pPr algn="just"/>
            <a:r>
              <a:rPr lang="ro-RO" sz="2200" dirty="0" smtClean="0"/>
              <a:t>Instructiuni conditionate</a:t>
            </a:r>
            <a:r>
              <a:rPr lang="en-US" sz="2200" dirty="0" smtClean="0"/>
              <a:t> </a:t>
            </a:r>
            <a:endParaRPr lang="ro-RO" sz="2200" dirty="0" smtClean="0"/>
          </a:p>
          <a:p>
            <a:pPr algn="just">
              <a:buNone/>
            </a:pPr>
            <a:r>
              <a:rPr lang="ro-RO" sz="2200" dirty="0" smtClean="0"/>
              <a:t>     -</a:t>
            </a:r>
            <a:r>
              <a:rPr lang="vi-VN" sz="2200" dirty="0" smtClean="0"/>
              <a:t> Aceste instrucțiuni pot executa un set de instrucțiuni dacă și numai dacă o condiție este adevărată sau alegeți între două seturi de instrucțiuni în funcție de valoarea condiției</a:t>
            </a:r>
            <a:r>
              <a:rPr lang="en-US" sz="2200" dirty="0" smtClean="0"/>
              <a:t>.</a:t>
            </a:r>
            <a:endParaRPr lang="en-US" sz="2200" dirty="0"/>
          </a:p>
          <a:p>
            <a:pPr lvl="1" algn="just"/>
            <a:endParaRPr lang="en-US" sz="2200" dirty="0"/>
          </a:p>
          <a:p>
            <a:pPr lvl="1" algn="just"/>
            <a:r>
              <a:rPr lang="ro-RO" sz="2200" dirty="0" smtClean="0"/>
              <a:t>Poate lua urmatoarele doua forme</a:t>
            </a:r>
            <a:r>
              <a:rPr lang="en-US" sz="2200" dirty="0" smtClean="0"/>
              <a:t>:</a:t>
            </a:r>
            <a:endParaRPr lang="en-US" sz="2200" dirty="0"/>
          </a:p>
          <a:p>
            <a:pPr lvl="1" algn="just"/>
            <a:endParaRPr lang="en-US" sz="2200" dirty="0"/>
          </a:p>
          <a:p>
            <a:pPr lvl="1" algn="just"/>
            <a:endParaRPr lang="en-US" sz="1800" dirty="0"/>
          </a:p>
          <a:p>
            <a:pPr marL="914400" lvl="2" indent="0" algn="just">
              <a:buNone/>
            </a:pPr>
            <a:endParaRPr lang="en-US" sz="1800" dirty="0"/>
          </a:p>
        </p:txBody>
      </p:sp>
      <p:sp>
        <p:nvSpPr>
          <p:cNvPr id="4" name="Espaço Reservado para Número de Slide 3">
            <a:extLst>
              <a:ext uri="{FF2B5EF4-FFF2-40B4-BE49-F238E27FC236}">
                <a16:creationId xmlns="" xmlns:a16="http://schemas.microsoft.com/office/drawing/2014/main" id="{239C55D0-3738-470B-9011-229698BDBD9E}"/>
              </a:ext>
            </a:extLst>
          </p:cNvPr>
          <p:cNvSpPr>
            <a:spLocks noGrp="1"/>
          </p:cNvSpPr>
          <p:nvPr>
            <p:ph type="sldNum" sz="quarter" idx="12"/>
          </p:nvPr>
        </p:nvSpPr>
        <p:spPr/>
        <p:txBody>
          <a:bodyPr/>
          <a:lstStyle/>
          <a:p>
            <a:fld id="{1E1F44E5-9FB8-4181-B433-C93897A9A40A}" type="slidenum">
              <a:rPr lang="en-US" smtClean="0"/>
              <a:pPr/>
              <a:t>7</a:t>
            </a:fld>
            <a:endParaRPr lang="en-US"/>
          </a:p>
        </p:txBody>
      </p:sp>
      <p:sp>
        <p:nvSpPr>
          <p:cNvPr id="5" name="Título 1">
            <a:extLst>
              <a:ext uri="{FF2B5EF4-FFF2-40B4-BE49-F238E27FC236}">
                <a16:creationId xmlns="" xmlns:a16="http://schemas.microsoft.com/office/drawing/2014/main" id="{036543C0-E31D-4519-B071-B897896D805B}"/>
              </a:ext>
            </a:extLst>
          </p:cNvPr>
          <p:cNvSpPr>
            <a:spLocks noGrp="1"/>
          </p:cNvSpPr>
          <p:nvPr>
            <p:ph type="title"/>
          </p:nvPr>
        </p:nvSpPr>
        <p:spPr/>
        <p:txBody>
          <a:bodyPr/>
          <a:lstStyle/>
          <a:p>
            <a:r>
              <a:rPr lang="vi-VN" i="1" dirty="0" smtClean="0"/>
              <a:t>Secvență de declarații</a:t>
            </a:r>
            <a:endParaRPr lang="en-US" i="1" dirty="0"/>
          </a:p>
        </p:txBody>
      </p:sp>
      <p:graphicFrame>
        <p:nvGraphicFramePr>
          <p:cNvPr id="6" name="Tabela 5">
            <a:extLst>
              <a:ext uri="{FF2B5EF4-FFF2-40B4-BE49-F238E27FC236}">
                <a16:creationId xmlns="" xmlns:a16="http://schemas.microsoft.com/office/drawing/2014/main" id="{BC30F5A3-6CEC-4007-9BF5-66D4B8BC2E04}"/>
              </a:ext>
            </a:extLst>
          </p:cNvPr>
          <p:cNvGraphicFramePr>
            <a:graphicFrameLocks noGrp="1"/>
          </p:cNvGraphicFramePr>
          <p:nvPr>
            <p:extLst>
              <p:ext uri="{D42A27DB-BD31-4B8C-83A1-F6EECF244321}">
                <p14:modId xmlns="" xmlns:p14="http://schemas.microsoft.com/office/powerpoint/2010/main" val="2358554872"/>
              </p:ext>
            </p:extLst>
          </p:nvPr>
        </p:nvGraphicFramePr>
        <p:xfrm>
          <a:off x="1115616" y="4138781"/>
          <a:ext cx="6912768" cy="2011680"/>
        </p:xfrm>
        <a:graphic>
          <a:graphicData uri="http://schemas.openxmlformats.org/drawingml/2006/table">
            <a:tbl>
              <a:tblPr firstRow="1" bandRow="1">
                <a:tableStyleId>{5C22544A-7EE6-4342-B048-85BDC9FD1C3A}</a:tableStyleId>
              </a:tblPr>
              <a:tblGrid>
                <a:gridCol w="3456384">
                  <a:extLst>
                    <a:ext uri="{9D8B030D-6E8A-4147-A177-3AD203B41FA5}">
                      <a16:colId xmlns="" xmlns:a16="http://schemas.microsoft.com/office/drawing/2014/main" val="1075549121"/>
                    </a:ext>
                  </a:extLst>
                </a:gridCol>
                <a:gridCol w="3456384">
                  <a:extLst>
                    <a:ext uri="{9D8B030D-6E8A-4147-A177-3AD203B41FA5}">
                      <a16:colId xmlns="" xmlns:a16="http://schemas.microsoft.com/office/drawing/2014/main" val="272320306"/>
                    </a:ext>
                  </a:extLst>
                </a:gridCol>
              </a:tblGrid>
              <a:tr h="1653719">
                <a:tc>
                  <a:txBody>
                    <a:bodyPr/>
                    <a:lstStyle/>
                    <a:p>
                      <a:pPr algn="l"/>
                      <a:r>
                        <a:rPr lang="en-US" dirty="0"/>
                        <a:t>IF​ (</a:t>
                      </a:r>
                      <a:r>
                        <a:rPr lang="en-US" dirty="0" err="1" smtClean="0"/>
                        <a:t>condit</a:t>
                      </a:r>
                      <a:r>
                        <a:rPr lang="ro-RO" dirty="0" smtClean="0"/>
                        <a:t>ia</a:t>
                      </a:r>
                      <a:r>
                        <a:rPr lang="ro-RO" baseline="0" dirty="0" smtClean="0"/>
                        <a:t> este indeplinita</a:t>
                      </a:r>
                      <a:r>
                        <a:rPr lang="en-US" dirty="0" smtClean="0"/>
                        <a:t>) </a:t>
                      </a:r>
                      <a:r>
                        <a:rPr lang="en-US" dirty="0"/>
                        <a:t>THEN </a:t>
                      </a:r>
                    </a:p>
                    <a:p>
                      <a:pPr algn="l"/>
                      <a:r>
                        <a:rPr lang="en-US" dirty="0"/>
                        <a:t>    </a:t>
                      </a:r>
                      <a:r>
                        <a:rPr lang="en-US" dirty="0" err="1" smtClean="0"/>
                        <a:t>execu</a:t>
                      </a:r>
                      <a:r>
                        <a:rPr lang="ro-RO" dirty="0" smtClean="0"/>
                        <a:t>ta</a:t>
                      </a:r>
                      <a:r>
                        <a:rPr lang="ro-RO" baseline="0" dirty="0" smtClean="0"/>
                        <a:t> o serie de intructiuni</a:t>
                      </a:r>
                      <a:endParaRPr lang="en-US" dirty="0"/>
                    </a:p>
                    <a:p>
                      <a:pPr algn="l"/>
                      <a:r>
                        <a:rPr lang="en-US" dirty="0"/>
                        <a:t>END IF </a:t>
                      </a:r>
                    </a:p>
                  </a:txBody>
                  <a:tcPr/>
                </a:tc>
                <a:tc>
                  <a:txBody>
                    <a:bodyPr/>
                    <a:lstStyle/>
                    <a:p>
                      <a:pPr algn="l"/>
                      <a:r>
                        <a:rPr lang="en-US" dirty="0"/>
                        <a:t>IF​(</a:t>
                      </a:r>
                      <a:r>
                        <a:rPr lang="en-US" dirty="0" smtClean="0"/>
                        <a:t>condition </a:t>
                      </a:r>
                      <a:r>
                        <a:rPr lang="ro-RO" dirty="0" smtClean="0"/>
                        <a:t>este indeplinita</a:t>
                      </a:r>
                      <a:r>
                        <a:rPr lang="ro-RO" baseline="0" dirty="0" smtClean="0"/>
                        <a:t> </a:t>
                      </a:r>
                      <a:r>
                        <a:rPr lang="en-US" dirty="0" smtClean="0"/>
                        <a:t>) </a:t>
                      </a:r>
                      <a:r>
                        <a:rPr lang="en-US" dirty="0"/>
                        <a:t>THEN </a:t>
                      </a:r>
                    </a:p>
                    <a:p>
                      <a:pPr algn="l"/>
                      <a:r>
                        <a:rPr lang="en-US" dirty="0"/>
                        <a:t>     </a:t>
                      </a:r>
                      <a:r>
                        <a:rPr lang="ro-RO" dirty="0" smtClean="0"/>
                        <a:t>executa setul de instructiuni1</a:t>
                      </a:r>
                      <a:endParaRPr lang="en-US" dirty="0"/>
                    </a:p>
                    <a:p>
                      <a:pPr algn="l"/>
                      <a:r>
                        <a:rPr lang="en-US" dirty="0"/>
                        <a:t>ELSE </a:t>
                      </a:r>
                    </a:p>
                    <a:p>
                      <a:pPr algn="l"/>
                      <a:r>
                        <a:rPr lang="en-US" dirty="0"/>
                        <a:t>      </a:t>
                      </a:r>
                      <a:r>
                        <a:rPr lang="ro-RO" dirty="0" smtClean="0"/>
                        <a:t>executa setul de instructiuni2</a:t>
                      </a:r>
                      <a:endParaRPr lang="en-US" dirty="0"/>
                    </a:p>
                    <a:p>
                      <a:pPr algn="l"/>
                      <a:r>
                        <a:rPr lang="en-US" dirty="0"/>
                        <a:t>END IF </a:t>
                      </a:r>
                    </a:p>
                    <a:p>
                      <a:pPr algn="l"/>
                      <a:endParaRPr lang="en-US" dirty="0"/>
                    </a:p>
                  </a:txBody>
                  <a:tcPr/>
                </a:tc>
                <a:extLst>
                  <a:ext uri="{0D108BD9-81ED-4DB2-BD59-A6C34878D82A}">
                    <a16:rowId xmlns="" xmlns:a16="http://schemas.microsoft.com/office/drawing/2014/main" val="3787701403"/>
                  </a:ext>
                </a:extLst>
              </a:tr>
            </a:tbl>
          </a:graphicData>
        </a:graphic>
      </p:graphicFrame>
    </p:spTree>
    <p:extLst>
      <p:ext uri="{BB962C8B-B14F-4D97-AF65-F5344CB8AC3E}">
        <p14:creationId xmlns="" xmlns:p14="http://schemas.microsoft.com/office/powerpoint/2010/main" val="178840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66D0E2AB-2C69-4AB2-8192-4D14030ED279}"/>
              </a:ext>
            </a:extLst>
          </p:cNvPr>
          <p:cNvSpPr>
            <a:spLocks noGrp="1"/>
          </p:cNvSpPr>
          <p:nvPr>
            <p:ph idx="1"/>
          </p:nvPr>
        </p:nvSpPr>
        <p:spPr>
          <a:xfrm>
            <a:off x="457200" y="1385327"/>
            <a:ext cx="8229600" cy="4635961"/>
          </a:xfrm>
        </p:spPr>
        <p:txBody>
          <a:bodyPr>
            <a:noAutofit/>
          </a:bodyPr>
          <a:lstStyle/>
          <a:p>
            <a:pPr algn="just"/>
            <a:r>
              <a:rPr lang="ro-RO" sz="2200" dirty="0" smtClean="0"/>
              <a:t>Instructiuni bucla</a:t>
            </a:r>
            <a:endParaRPr lang="en-US" sz="2200" dirty="0"/>
          </a:p>
          <a:p>
            <a:pPr lvl="1" algn="just"/>
            <a:r>
              <a:rPr lang="vi-VN" sz="2200" dirty="0" smtClean="0"/>
              <a:t>În algoritmi, este adesea utilă repetarea de mai multe ori a acelorași declarații. La fiecare apel nou al setului de instrucțiuni, poate fi modificată numai valoarea unei variabile. Se evită scrierea de mai multe ori a acelorași linii în algoritm</a:t>
            </a:r>
            <a:endParaRPr lang="en-US" sz="2200" dirty="0"/>
          </a:p>
          <a:p>
            <a:pPr marL="457200" lvl="1" indent="0" algn="just">
              <a:buFont typeface="Arial" pitchFamily="34" charset="0"/>
              <a:buNone/>
            </a:pPr>
            <a:r>
              <a:rPr lang="ro-RO" sz="2200" dirty="0" smtClean="0"/>
              <a:t>Instructiunea bulca poate lua urmatoarele forme</a:t>
            </a:r>
            <a:r>
              <a:rPr lang="en-US" sz="2200" dirty="0" smtClean="0"/>
              <a:t>: </a:t>
            </a:r>
            <a:endParaRPr lang="en-US" sz="2200" dirty="0"/>
          </a:p>
          <a:p>
            <a:pPr marL="457200" lvl="1" indent="0" algn="just">
              <a:buFont typeface="Arial" pitchFamily="34" charset="0"/>
              <a:buNone/>
            </a:pPr>
            <a:endParaRPr lang="en-US" sz="2200" dirty="0"/>
          </a:p>
          <a:p>
            <a:pPr marL="457200" lvl="1" indent="0" algn="just">
              <a:buNone/>
            </a:pPr>
            <a:endParaRPr lang="en-US" sz="1800" dirty="0"/>
          </a:p>
        </p:txBody>
      </p:sp>
      <p:sp>
        <p:nvSpPr>
          <p:cNvPr id="4" name="Espaço Reservado para Número de Slide 3">
            <a:extLst>
              <a:ext uri="{FF2B5EF4-FFF2-40B4-BE49-F238E27FC236}">
                <a16:creationId xmlns="" xmlns:a16="http://schemas.microsoft.com/office/drawing/2014/main" id="{239C55D0-3738-470B-9011-229698BDBD9E}"/>
              </a:ext>
            </a:extLst>
          </p:cNvPr>
          <p:cNvSpPr>
            <a:spLocks noGrp="1"/>
          </p:cNvSpPr>
          <p:nvPr>
            <p:ph type="sldNum" sz="quarter" idx="12"/>
          </p:nvPr>
        </p:nvSpPr>
        <p:spPr/>
        <p:txBody>
          <a:bodyPr/>
          <a:lstStyle/>
          <a:p>
            <a:fld id="{1E1F44E5-9FB8-4181-B433-C93897A9A40A}" type="slidenum">
              <a:rPr lang="en-US" smtClean="0"/>
              <a:pPr/>
              <a:t>8</a:t>
            </a:fld>
            <a:endParaRPr lang="en-US"/>
          </a:p>
        </p:txBody>
      </p:sp>
      <p:sp>
        <p:nvSpPr>
          <p:cNvPr id="5" name="Título 1">
            <a:extLst>
              <a:ext uri="{FF2B5EF4-FFF2-40B4-BE49-F238E27FC236}">
                <a16:creationId xmlns="" xmlns:a16="http://schemas.microsoft.com/office/drawing/2014/main" id="{036543C0-E31D-4519-B071-B897896D805B}"/>
              </a:ext>
            </a:extLst>
          </p:cNvPr>
          <p:cNvSpPr>
            <a:spLocks noGrp="1"/>
          </p:cNvSpPr>
          <p:nvPr>
            <p:ph type="title"/>
          </p:nvPr>
        </p:nvSpPr>
        <p:spPr/>
        <p:txBody>
          <a:bodyPr/>
          <a:lstStyle/>
          <a:p>
            <a:r>
              <a:rPr lang="vi-VN" i="1" dirty="0" smtClean="0"/>
              <a:t>Secvență de declarații</a:t>
            </a:r>
            <a:endParaRPr lang="en-US" i="1" dirty="0"/>
          </a:p>
        </p:txBody>
      </p:sp>
      <p:graphicFrame>
        <p:nvGraphicFramePr>
          <p:cNvPr id="6" name="Tabela 5">
            <a:extLst>
              <a:ext uri="{FF2B5EF4-FFF2-40B4-BE49-F238E27FC236}">
                <a16:creationId xmlns="" xmlns:a16="http://schemas.microsoft.com/office/drawing/2014/main" id="{61226442-8B82-4387-8649-22A132782EEC}"/>
              </a:ext>
            </a:extLst>
          </p:cNvPr>
          <p:cNvGraphicFramePr>
            <a:graphicFrameLocks noGrp="1"/>
          </p:cNvGraphicFramePr>
          <p:nvPr>
            <p:extLst>
              <p:ext uri="{D42A27DB-BD31-4B8C-83A1-F6EECF244321}">
                <p14:modId xmlns="" xmlns:p14="http://schemas.microsoft.com/office/powerpoint/2010/main" val="2973746492"/>
              </p:ext>
            </p:extLst>
          </p:nvPr>
        </p:nvGraphicFramePr>
        <p:xfrm>
          <a:off x="1115616" y="4375386"/>
          <a:ext cx="6912768" cy="1645902"/>
        </p:xfrm>
        <a:graphic>
          <a:graphicData uri="http://schemas.openxmlformats.org/drawingml/2006/table">
            <a:tbl>
              <a:tblPr firstRow="1" bandRow="1">
                <a:tableStyleId>{5C22544A-7EE6-4342-B048-85BDC9FD1C3A}</a:tableStyleId>
              </a:tblPr>
              <a:tblGrid>
                <a:gridCol w="3456384">
                  <a:extLst>
                    <a:ext uri="{9D8B030D-6E8A-4147-A177-3AD203B41FA5}">
                      <a16:colId xmlns="" xmlns:a16="http://schemas.microsoft.com/office/drawing/2014/main" val="1075549121"/>
                    </a:ext>
                  </a:extLst>
                </a:gridCol>
                <a:gridCol w="3456384">
                  <a:extLst>
                    <a:ext uri="{9D8B030D-6E8A-4147-A177-3AD203B41FA5}">
                      <a16:colId xmlns="" xmlns:a16="http://schemas.microsoft.com/office/drawing/2014/main" val="272320306"/>
                    </a:ext>
                  </a:extLst>
                </a:gridCol>
              </a:tblGrid>
              <a:tr h="1645902">
                <a:tc>
                  <a:txBody>
                    <a:bodyPr/>
                    <a:lstStyle/>
                    <a:p>
                      <a:pPr algn="l"/>
                      <a:r>
                        <a:rPr lang="en-US" dirty="0"/>
                        <a:t>LOOP ​</a:t>
                      </a:r>
                      <a:r>
                        <a:rPr lang="en-US" dirty="0" smtClean="0"/>
                        <a:t>(</a:t>
                      </a:r>
                      <a:r>
                        <a:rPr lang="ro-RO" dirty="0" smtClean="0"/>
                        <a:t>de </a:t>
                      </a:r>
                      <a:r>
                        <a:rPr lang="en-US" dirty="0" smtClean="0"/>
                        <a:t>N </a:t>
                      </a:r>
                      <a:r>
                        <a:rPr lang="ro-RO" dirty="0" smtClean="0"/>
                        <a:t>ori</a:t>
                      </a:r>
                      <a:r>
                        <a:rPr lang="en-US" dirty="0" smtClean="0"/>
                        <a:t>) </a:t>
                      </a:r>
                      <a:endParaRPr lang="en-US" dirty="0"/>
                    </a:p>
                    <a:p>
                      <a:pPr algn="l"/>
                      <a:r>
                        <a:rPr lang="en-US" dirty="0"/>
                        <a:t>    </a:t>
                      </a:r>
                      <a:r>
                        <a:rPr lang="en-US" dirty="0" smtClean="0"/>
                        <a:t>set</a:t>
                      </a:r>
                      <a:r>
                        <a:rPr lang="ro-RO" dirty="0" smtClean="0"/>
                        <a:t>ul</a:t>
                      </a:r>
                      <a:r>
                        <a:rPr lang="ro-RO" baseline="0" dirty="0" smtClean="0"/>
                        <a:t> de instructiuni</a:t>
                      </a:r>
                      <a:endParaRPr lang="en-US" dirty="0"/>
                    </a:p>
                    <a:p>
                      <a:pPr algn="l"/>
                      <a:r>
                        <a:rPr lang="en-US" dirty="0"/>
                        <a:t>END LOOP </a:t>
                      </a:r>
                    </a:p>
                  </a:txBody>
                  <a:tcPr/>
                </a:tc>
                <a:tc>
                  <a:txBody>
                    <a:bodyPr/>
                    <a:lstStyle/>
                    <a:p>
                      <a:pPr algn="l"/>
                      <a:r>
                        <a:rPr lang="en-US" dirty="0"/>
                        <a:t> LOOP​WHILE​(</a:t>
                      </a:r>
                      <a:r>
                        <a:rPr lang="en-US" dirty="0" err="1" smtClean="0"/>
                        <a:t>conditi</a:t>
                      </a:r>
                      <a:r>
                        <a:rPr lang="ro-RO" dirty="0" smtClean="0"/>
                        <a:t>a</a:t>
                      </a:r>
                      <a:r>
                        <a:rPr lang="ro-RO" baseline="0" dirty="0" smtClean="0"/>
                        <a:t> este indeplinita</a:t>
                      </a:r>
                      <a:r>
                        <a:rPr lang="en-US" dirty="0" smtClean="0"/>
                        <a:t>)</a:t>
                      </a:r>
                      <a:endParaRPr lang="en-US" dirty="0"/>
                    </a:p>
                    <a:p>
                      <a:pPr algn="l"/>
                      <a:r>
                        <a:rPr lang="en-US" dirty="0"/>
                        <a:t>     </a:t>
                      </a:r>
                      <a:r>
                        <a:rPr lang="ro-RO" dirty="0" smtClean="0"/>
                        <a:t>setul de instructiuni</a:t>
                      </a:r>
                      <a:endParaRPr lang="en-US" dirty="0"/>
                    </a:p>
                    <a:p>
                      <a:pPr algn="l"/>
                      <a:r>
                        <a:rPr lang="en-US" dirty="0"/>
                        <a:t> END LOOP WHILE </a:t>
                      </a:r>
                    </a:p>
                  </a:txBody>
                  <a:tcPr/>
                </a:tc>
                <a:extLst>
                  <a:ext uri="{0D108BD9-81ED-4DB2-BD59-A6C34878D82A}">
                    <a16:rowId xmlns="" xmlns:a16="http://schemas.microsoft.com/office/drawing/2014/main" val="3787701403"/>
                  </a:ext>
                </a:extLst>
              </a:tr>
            </a:tbl>
          </a:graphicData>
        </a:graphic>
      </p:graphicFrame>
    </p:spTree>
    <p:extLst>
      <p:ext uri="{BB962C8B-B14F-4D97-AF65-F5344CB8AC3E}">
        <p14:creationId xmlns="" xmlns:p14="http://schemas.microsoft.com/office/powerpoint/2010/main" val="1758100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849356B-6E41-4E1A-A094-017F66806283}"/>
              </a:ext>
            </a:extLst>
          </p:cNvPr>
          <p:cNvSpPr>
            <a:spLocks noGrp="1"/>
          </p:cNvSpPr>
          <p:nvPr>
            <p:ph type="title"/>
          </p:nvPr>
        </p:nvSpPr>
        <p:spPr/>
        <p:txBody>
          <a:bodyPr/>
          <a:lstStyle/>
          <a:p>
            <a:r>
              <a:rPr lang="en-US" i="1" dirty="0" err="1" smtClean="0"/>
              <a:t>Algoritmi</a:t>
            </a:r>
            <a:r>
              <a:rPr lang="en-US" i="1" dirty="0" smtClean="0"/>
              <a:t> de robot</a:t>
            </a:r>
            <a:endParaRPr lang="en-US" dirty="0"/>
          </a:p>
        </p:txBody>
      </p:sp>
      <p:sp>
        <p:nvSpPr>
          <p:cNvPr id="3" name="Espaço Reservado para Conteúdo 2">
            <a:extLst>
              <a:ext uri="{FF2B5EF4-FFF2-40B4-BE49-F238E27FC236}">
                <a16:creationId xmlns="" xmlns:a16="http://schemas.microsoft.com/office/drawing/2014/main" id="{00E351D7-129D-40B7-8403-DDD0E49EC9B2}"/>
              </a:ext>
            </a:extLst>
          </p:cNvPr>
          <p:cNvSpPr>
            <a:spLocks noGrp="1"/>
          </p:cNvSpPr>
          <p:nvPr>
            <p:ph idx="1"/>
          </p:nvPr>
        </p:nvSpPr>
        <p:spPr>
          <a:xfrm>
            <a:off x="457200" y="1600200"/>
            <a:ext cx="8147248" cy="4525963"/>
          </a:xfrm>
        </p:spPr>
        <p:txBody>
          <a:bodyPr>
            <a:normAutofit/>
          </a:bodyPr>
          <a:lstStyle/>
          <a:p>
            <a:pPr algn="just"/>
            <a:r>
              <a:rPr lang="vi-VN" sz="2400" dirty="0" smtClean="0"/>
              <a:t>Pe măsură ce roboții moderni abordează problemele din lumea reală în medii dinamice, nestructurate și deschise, apar noi provocări în domeniile algoritmilor de control al robotului și al planificării mișcării</a:t>
            </a:r>
            <a:r>
              <a:rPr lang="en-US" sz="2400" dirty="0" smtClean="0"/>
              <a:t>. </a:t>
            </a:r>
            <a:endParaRPr lang="en-US" sz="2400" dirty="0"/>
          </a:p>
        </p:txBody>
      </p:sp>
      <p:sp>
        <p:nvSpPr>
          <p:cNvPr id="4" name="Espaço Reservado para Número de Slide 3">
            <a:extLst>
              <a:ext uri="{FF2B5EF4-FFF2-40B4-BE49-F238E27FC236}">
                <a16:creationId xmlns="" xmlns:a16="http://schemas.microsoft.com/office/drawing/2014/main" id="{901CAF87-752B-493F-8FE7-01DC083797BA}"/>
              </a:ext>
            </a:extLst>
          </p:cNvPr>
          <p:cNvSpPr>
            <a:spLocks noGrp="1"/>
          </p:cNvSpPr>
          <p:nvPr>
            <p:ph type="sldNum" sz="quarter" idx="12"/>
          </p:nvPr>
        </p:nvSpPr>
        <p:spPr/>
        <p:txBody>
          <a:bodyPr/>
          <a:lstStyle/>
          <a:p>
            <a:fld id="{1E1F44E5-9FB8-4181-B433-C93897A9A40A}" type="slidenum">
              <a:rPr lang="en-US" smtClean="0"/>
              <a:pPr/>
              <a:t>9</a:t>
            </a:fld>
            <a:endParaRPr lang="en-US"/>
          </a:p>
        </p:txBody>
      </p:sp>
      <p:pic>
        <p:nvPicPr>
          <p:cNvPr id="1026" name="Picture 2" descr="Resultado de imagem para robot">
            <a:extLst>
              <a:ext uri="{FF2B5EF4-FFF2-40B4-BE49-F238E27FC236}">
                <a16:creationId xmlns="" xmlns:a16="http://schemas.microsoft.com/office/drawing/2014/main" id="{E3325314-A05F-471C-B3FB-2266DE84A62D}"/>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035261" y="2996951"/>
            <a:ext cx="3389699" cy="312921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tângulo 4">
            <a:extLst>
              <a:ext uri="{FF2B5EF4-FFF2-40B4-BE49-F238E27FC236}">
                <a16:creationId xmlns="" xmlns:a16="http://schemas.microsoft.com/office/drawing/2014/main" id="{3A1AD9CE-DFF3-4DF7-ACD8-3BF05950D7A8}"/>
              </a:ext>
            </a:extLst>
          </p:cNvPr>
          <p:cNvSpPr/>
          <p:nvPr/>
        </p:nvSpPr>
        <p:spPr>
          <a:xfrm>
            <a:off x="714348" y="3286124"/>
            <a:ext cx="4035084" cy="2862322"/>
          </a:xfrm>
          <a:prstGeom prst="rect">
            <a:avLst/>
          </a:prstGeom>
        </p:spPr>
        <p:txBody>
          <a:bodyPr wrap="square">
            <a:spAutoFit/>
          </a:bodyPr>
          <a:lstStyle/>
          <a:p>
            <a:pPr algn="just"/>
            <a:r>
              <a:rPr lang="vi-VN" sz="2000" dirty="0" smtClean="0"/>
              <a:t>Aceste provocări rezultă dintr-o nevoie crescută de autonomie și flexibilitate în mișcarea robotului și executarea sarcinilor. Algoritmi adecvați pentru controlul și planificarea mișcării vor trebui să capteze strategii de mișcare la nivel înalt care se adaptează feedback-ului senzorului</a:t>
            </a:r>
            <a:r>
              <a:rPr lang="ro-RO" sz="2000" smtClean="0"/>
              <a:t>.</a:t>
            </a:r>
            <a:endParaRPr lang="en-US" sz="2000" dirty="0"/>
          </a:p>
        </p:txBody>
      </p:sp>
    </p:spTree>
    <p:extLst>
      <p:ext uri="{BB962C8B-B14F-4D97-AF65-F5344CB8AC3E}">
        <p14:creationId xmlns="" xmlns:p14="http://schemas.microsoft.com/office/powerpoint/2010/main" val="134618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1204</TotalTime>
  <Words>693</Words>
  <Application>Microsoft Office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Roboti – Teorie</vt:lpstr>
      <vt:lpstr>Algoritm</vt:lpstr>
      <vt:lpstr>Algoritmi de calcul  </vt:lpstr>
      <vt:lpstr>Algoritmi de calcul</vt:lpstr>
      <vt:lpstr>Algoritmi de calcul</vt:lpstr>
      <vt:lpstr>Secvență de declarații</vt:lpstr>
      <vt:lpstr>Secvență de declarații</vt:lpstr>
      <vt:lpstr>Secvență de declarații</vt:lpstr>
      <vt:lpstr>Algoritmi de robot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Serban</cp:lastModifiedBy>
  <cp:revision>148</cp:revision>
  <dcterms:created xsi:type="dcterms:W3CDTF">2017-03-08T21:43:37Z</dcterms:created>
  <dcterms:modified xsi:type="dcterms:W3CDTF">2018-01-23T20:47:18Z</dcterms:modified>
</cp:coreProperties>
</file>