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1"/>
  </p:notesMasterIdLst>
  <p:sldIdLst>
    <p:sldId id="256" r:id="rId2"/>
    <p:sldId id="268" r:id="rId3"/>
    <p:sldId id="270" r:id="rId4"/>
    <p:sldId id="272" r:id="rId5"/>
    <p:sldId id="276" r:id="rId6"/>
    <p:sldId id="277" r:id="rId7"/>
    <p:sldId id="278" r:id="rId8"/>
    <p:sldId id="279" r:id="rId9"/>
    <p:sldId id="271"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9C1AF"/>
    <a:srgbClr val="3CD6C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Estilo Médio 2 - Ênfas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73" autoAdjust="0"/>
    <p:restoredTop sz="94660"/>
  </p:normalViewPr>
  <p:slideViewPr>
    <p:cSldViewPr>
      <p:cViewPr varScale="1">
        <p:scale>
          <a:sx n="115" d="100"/>
          <a:sy n="115" d="100"/>
        </p:scale>
        <p:origin x="1362"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19"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2E376BA-610B-48A0-96DF-DA333D32E9C6}" type="datetimeFigureOut">
              <a:rPr lang="en-US" smtClean="0"/>
              <a:pPr/>
              <a:t>1/24/2018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ACAA785-EEBD-4BB7-80C8-35816BC18A2E}"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D2897129-8892-4527-B9B5-28EADF5A0760}" type="datetime1">
              <a:rPr lang="en-US" smtClean="0"/>
              <a:pPr/>
              <a:t>1/24/2018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1F44E5-9FB8-4181-B433-C93897A9A40A}"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1E3246E-4D3B-46EE-9AF0-FB58E9E24676}" type="datetime1">
              <a:rPr lang="en-US" smtClean="0"/>
              <a:pPr/>
              <a:t>1/24/2018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1F44E5-9FB8-4181-B433-C93897A9A40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569A9CD-0126-458A-886B-6FC07AA530CC}" type="datetime1">
              <a:rPr lang="en-US" smtClean="0"/>
              <a:pPr/>
              <a:t>1/24/2018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1F44E5-9FB8-4181-B433-C93897A9A40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558A32-C64F-48FE-9F74-7D1FFF5C519B}" type="datetime1">
              <a:rPr lang="en-US" smtClean="0"/>
              <a:pPr/>
              <a:t>1/24/2018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1F44E5-9FB8-4181-B433-C93897A9A40A}"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C7CCAD1-252D-44EF-B951-2C3EF1E1B8D5}" type="datetime1">
              <a:rPr lang="en-US" smtClean="0"/>
              <a:pPr/>
              <a:t>1/24/2018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1F44E5-9FB8-4181-B433-C93897A9A40A}"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A3A9ED7-D303-4DD7-9EFB-4DEB198A20E1}" type="datetime1">
              <a:rPr lang="en-US" smtClean="0"/>
              <a:pPr/>
              <a:t>1/24/2018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1F44E5-9FB8-4181-B433-C93897A9A40A}"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ABEB5655-976F-4B60-BFD7-A21C85921715}" type="datetime1">
              <a:rPr lang="en-US" smtClean="0"/>
              <a:pPr/>
              <a:t>1/24/2018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E1F44E5-9FB8-4181-B433-C93897A9A40A}"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6EFA360-1CC1-4DCF-86A5-1A446DB958B0}" type="datetime1">
              <a:rPr lang="en-US" smtClean="0"/>
              <a:pPr/>
              <a:t>1/24/2018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E1F44E5-9FB8-4181-B433-C93897A9A40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3A31B42-CABE-4B2F-90EA-E11C6CD8DA02}" type="datetime1">
              <a:rPr lang="en-US" smtClean="0"/>
              <a:pPr/>
              <a:t>1/24/2018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E1F44E5-9FB8-4181-B433-C93897A9A40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9668E63-69BD-458C-A5A8-C5FC19FB1F0B}" type="datetime1">
              <a:rPr lang="en-US" smtClean="0"/>
              <a:pPr/>
              <a:t>1/24/2018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1F44E5-9FB8-4181-B433-C93897A9A40A}"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A29560D-8B6D-4458-A1D3-F697C06A5EBE}" type="datetime1">
              <a:rPr lang="en-US" smtClean="0"/>
              <a:pPr/>
              <a:t>1/24/2018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1F44E5-9FB8-4181-B433-C93897A9A40A}"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8120B41-2FE8-497A-8AFC-2BF5483874BC}" type="datetime1">
              <a:rPr lang="en-US" smtClean="0"/>
              <a:pPr/>
              <a:t>1/24/2018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E1F44E5-9FB8-4181-B433-C93897A9A40A}"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l-GR" b="1" dirty="0" smtClean="0">
                <a:latin typeface="Times New Roman" pitchFamily="18" charset="0"/>
                <a:cs typeface="Times New Roman" pitchFamily="18" charset="0"/>
              </a:rPr>
              <a:t>Ρομπότ</a:t>
            </a:r>
            <a:r>
              <a:rPr lang="en-US" b="1" dirty="0" smtClean="0">
                <a:latin typeface="Times New Roman" pitchFamily="18" charset="0"/>
                <a:cs typeface="Times New Roman" pitchFamily="18" charset="0"/>
              </a:rPr>
              <a:t> </a:t>
            </a:r>
            <a:r>
              <a:rPr lang="en-US" b="1" dirty="0">
                <a:latin typeface="Times New Roman" pitchFamily="18" charset="0"/>
                <a:cs typeface="Times New Roman" pitchFamily="18" charset="0"/>
              </a:rPr>
              <a:t>– </a:t>
            </a:r>
            <a:r>
              <a:rPr lang="el-GR" b="1" dirty="0" smtClean="0">
                <a:latin typeface="Times New Roman" pitchFamily="18" charset="0"/>
                <a:cs typeface="Times New Roman" pitchFamily="18" charset="0"/>
              </a:rPr>
              <a:t>Θεωρία</a:t>
            </a:r>
            <a:endParaRPr lang="en-US" b="1" dirty="0">
              <a:latin typeface="Times New Roman" pitchFamily="18" charset="0"/>
              <a:cs typeface="Times New Roman" pitchFamily="18" charset="0"/>
            </a:endParaRPr>
          </a:p>
        </p:txBody>
      </p:sp>
      <p:sp>
        <p:nvSpPr>
          <p:cNvPr id="3" name="Subtitle 2"/>
          <p:cNvSpPr>
            <a:spLocks noGrp="1"/>
          </p:cNvSpPr>
          <p:nvPr>
            <p:ph type="subTitle" idx="1"/>
          </p:nvPr>
        </p:nvSpPr>
        <p:spPr/>
        <p:txBody>
          <a:bodyPr/>
          <a:lstStyle/>
          <a:p>
            <a:r>
              <a:rPr lang="el-GR" dirty="0" smtClean="0"/>
              <a:t>Αλγόριθμος</a:t>
            </a:r>
            <a:endParaRPr lang="en-US" dirty="0"/>
          </a:p>
          <a:p>
            <a:endParaRPr lang="en-US" dirty="0">
              <a:solidFill>
                <a:srgbClr val="29C1AF"/>
              </a:solidFill>
            </a:endParaRPr>
          </a:p>
        </p:txBody>
      </p:sp>
      <p:pic>
        <p:nvPicPr>
          <p:cNvPr id="4" name="Picture 3" descr="D:\LALAS\2016.01_ERAMUS+ VR4STEM\Resurse\antet_VR4STEM.pn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143240" y="6000768"/>
            <a:ext cx="3357586" cy="714356"/>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A35AD7C-C0C8-49D2-99AB-79A6B2B1E2F2}"/>
              </a:ext>
            </a:extLst>
          </p:cNvPr>
          <p:cNvSpPr>
            <a:spLocks noGrp="1"/>
          </p:cNvSpPr>
          <p:nvPr>
            <p:ph type="title"/>
          </p:nvPr>
        </p:nvSpPr>
        <p:spPr/>
        <p:txBody>
          <a:bodyPr>
            <a:normAutofit/>
          </a:bodyPr>
          <a:lstStyle/>
          <a:p>
            <a:r>
              <a:rPr lang="el-GR" sz="4000" i="1" dirty="0" smtClean="0"/>
              <a:t>Αλγόριθμος</a:t>
            </a:r>
            <a:endParaRPr lang="en-US" sz="4000" i="1" dirty="0"/>
          </a:p>
        </p:txBody>
      </p:sp>
      <p:sp>
        <p:nvSpPr>
          <p:cNvPr id="4" name="Espaço Reservado para Número de Slide 3">
            <a:extLst>
              <a:ext uri="{FF2B5EF4-FFF2-40B4-BE49-F238E27FC236}">
                <a16:creationId xmlns:a16="http://schemas.microsoft.com/office/drawing/2014/main" id="{09C1B513-E48A-4162-822B-9ED76473D6FF}"/>
              </a:ext>
            </a:extLst>
          </p:cNvPr>
          <p:cNvSpPr>
            <a:spLocks noGrp="1"/>
          </p:cNvSpPr>
          <p:nvPr>
            <p:ph type="sldNum" sz="quarter" idx="12"/>
          </p:nvPr>
        </p:nvSpPr>
        <p:spPr/>
        <p:txBody>
          <a:bodyPr/>
          <a:lstStyle/>
          <a:p>
            <a:fld id="{1E1F44E5-9FB8-4181-B433-C93897A9A40A}" type="slidenum">
              <a:rPr lang="en-US" smtClean="0"/>
              <a:pPr/>
              <a:t>2</a:t>
            </a:fld>
            <a:endParaRPr lang="en-US"/>
          </a:p>
        </p:txBody>
      </p:sp>
      <p:sp>
        <p:nvSpPr>
          <p:cNvPr id="5" name="Espaço Reservado para Conteúdo 2">
            <a:extLst>
              <a:ext uri="{FF2B5EF4-FFF2-40B4-BE49-F238E27FC236}">
                <a16:creationId xmlns:a16="http://schemas.microsoft.com/office/drawing/2014/main" id="{17DA8701-F791-4C6E-BA5C-EEECB13AE82B}"/>
              </a:ext>
            </a:extLst>
          </p:cNvPr>
          <p:cNvSpPr txBox="1">
            <a:spLocks/>
          </p:cNvSpPr>
          <p:nvPr/>
        </p:nvSpPr>
        <p:spPr>
          <a:xfrm>
            <a:off x="323528" y="1340768"/>
            <a:ext cx="8229600" cy="452596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just">
              <a:lnSpc>
                <a:spcPct val="115000"/>
              </a:lnSpc>
              <a:spcAft>
                <a:spcPts val="1000"/>
              </a:spcAft>
            </a:pPr>
            <a:r>
              <a:rPr lang="el-GR" sz="1800" dirty="0"/>
              <a:t>Στα μαθηματικά και στην επιστήμη των υπολογιστών, ένας αλγόριθμος είναι μια αυτόνομη αλληλουχία των ενεργειών που πρέπει να εκτελεστούν. Οι αλγόριθμοι μπορούν να εκτελούν υπολογισμό, επεξεργασία δεδομένων και αυτοματοποιημένες εργασίες συλλογιστικής</a:t>
            </a:r>
            <a:r>
              <a:rPr lang="el-GR" sz="1800" dirty="0" smtClean="0"/>
              <a:t>.</a:t>
            </a:r>
            <a:endParaRPr lang="en-US" sz="2400" dirty="0"/>
          </a:p>
        </p:txBody>
      </p:sp>
      <p:pic>
        <p:nvPicPr>
          <p:cNvPr id="1026" name="Picture 2" descr="Resultado de imagem para computer algorithms">
            <a:extLst>
              <a:ext uri="{FF2B5EF4-FFF2-40B4-BE49-F238E27FC236}">
                <a16:creationId xmlns:a16="http://schemas.microsoft.com/office/drawing/2014/main" id="{A9B2F882-39AA-4272-A40C-8CB4601F35F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27984" y="2864192"/>
            <a:ext cx="3973655" cy="3157096"/>
          </a:xfrm>
          <a:prstGeom prst="rect">
            <a:avLst/>
          </a:prstGeom>
          <a:noFill/>
          <a:extLst>
            <a:ext uri="{909E8E84-426E-40DD-AFC4-6F175D3DCCD1}">
              <a14:hiddenFill xmlns:a14="http://schemas.microsoft.com/office/drawing/2010/main">
                <a:solidFill>
                  <a:srgbClr val="FFFFFF"/>
                </a:solidFill>
              </a14:hiddenFill>
            </a:ext>
          </a:extLst>
        </p:spPr>
      </p:pic>
      <p:sp>
        <p:nvSpPr>
          <p:cNvPr id="8" name="Retângulo 7">
            <a:extLst>
              <a:ext uri="{FF2B5EF4-FFF2-40B4-BE49-F238E27FC236}">
                <a16:creationId xmlns:a16="http://schemas.microsoft.com/office/drawing/2014/main" id="{E63EA6B3-B5CD-4F2F-83BD-0AA9050A2800}"/>
              </a:ext>
            </a:extLst>
          </p:cNvPr>
          <p:cNvSpPr/>
          <p:nvPr/>
        </p:nvSpPr>
        <p:spPr>
          <a:xfrm>
            <a:off x="683568" y="3140968"/>
            <a:ext cx="3384376" cy="2622000"/>
          </a:xfrm>
          <a:prstGeom prst="rect">
            <a:avLst/>
          </a:prstGeom>
        </p:spPr>
        <p:txBody>
          <a:bodyPr wrap="square">
            <a:spAutoFit/>
          </a:bodyPr>
          <a:lstStyle/>
          <a:p>
            <a:pPr algn="just">
              <a:lnSpc>
                <a:spcPct val="115000"/>
              </a:lnSpc>
              <a:spcAft>
                <a:spcPts val="1000"/>
              </a:spcAft>
            </a:pPr>
            <a:r>
              <a:rPr lang="el-GR" dirty="0"/>
              <a:t>Ένας αλγόριθμος είναι μια αποτελεσματική μέθοδος που μπορεί να εκφραστεί μέσα σε ένα πεπερασμένο ποσό χώρου και χρόνου και σε μια καλά καθορισμένη επίσημη γλώσσα για τον υπολογισμό μιας συνάρτησης</a:t>
            </a:r>
            <a:r>
              <a:rPr lang="en-US" dirty="0" smtClean="0"/>
              <a:t>.</a:t>
            </a:r>
            <a:endParaRPr lang="en-US" dirty="0"/>
          </a:p>
        </p:txBody>
      </p:sp>
    </p:spTree>
    <p:extLst>
      <p:ext uri="{BB962C8B-B14F-4D97-AF65-F5344CB8AC3E}">
        <p14:creationId xmlns:p14="http://schemas.microsoft.com/office/powerpoint/2010/main" val="36754118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944B523-C91D-46D1-A04A-342E60A01F52}"/>
              </a:ext>
            </a:extLst>
          </p:cNvPr>
          <p:cNvSpPr>
            <a:spLocks noGrp="1"/>
          </p:cNvSpPr>
          <p:nvPr>
            <p:ph type="title"/>
          </p:nvPr>
        </p:nvSpPr>
        <p:spPr/>
        <p:txBody>
          <a:bodyPr>
            <a:normAutofit fontScale="90000"/>
          </a:bodyPr>
          <a:lstStyle/>
          <a:p>
            <a:r>
              <a:rPr lang="el-GR" dirty="0"/>
              <a:t>Αλγόριθμοι υπολογιστών</a:t>
            </a:r>
            <a:r>
              <a:rPr lang="en-US" dirty="0"/>
              <a:t/>
            </a:r>
            <a:br>
              <a:rPr lang="en-US" dirty="0"/>
            </a:br>
            <a:endParaRPr lang="en-US" dirty="0"/>
          </a:p>
        </p:txBody>
      </p:sp>
      <p:sp>
        <p:nvSpPr>
          <p:cNvPr id="3" name="Espaço Reservado para Conteúdo 2">
            <a:extLst>
              <a:ext uri="{FF2B5EF4-FFF2-40B4-BE49-F238E27FC236}">
                <a16:creationId xmlns:a16="http://schemas.microsoft.com/office/drawing/2014/main" id="{748E8E89-8AF1-4ABD-A0EB-932D7C3F0AD1}"/>
              </a:ext>
            </a:extLst>
          </p:cNvPr>
          <p:cNvSpPr>
            <a:spLocks noGrp="1"/>
          </p:cNvSpPr>
          <p:nvPr>
            <p:ph idx="1"/>
          </p:nvPr>
        </p:nvSpPr>
        <p:spPr/>
        <p:txBody>
          <a:bodyPr>
            <a:normAutofit lnSpcReduction="10000"/>
          </a:bodyPr>
          <a:lstStyle/>
          <a:p>
            <a:pPr algn="just"/>
            <a:r>
              <a:rPr lang="el-GR" sz="2400" dirty="0"/>
              <a:t>Στα συστήματα υπολογιστών, ένας αλγόριθμος είναι βασικά μια περίπτωση λογικής που γράφεται στο λογισμικό από τους προγραμματιστές λογισμικού ώστε να είναι αποτελεσματικός για τον επιδιωκόμενο υπολογιστή-στόχο για να παράγει </a:t>
            </a:r>
            <a:r>
              <a:rPr lang="el-GR" sz="2400" dirty="0" smtClean="0"/>
              <a:t>αποτελέσματα </a:t>
            </a:r>
            <a:r>
              <a:rPr lang="el-GR" sz="2400" dirty="0"/>
              <a:t>από δεδομένη (ίσως μηδενική) είσοδο</a:t>
            </a:r>
            <a:r>
              <a:rPr lang="el-GR" sz="2400" dirty="0" smtClean="0"/>
              <a:t>.</a:t>
            </a:r>
          </a:p>
          <a:p>
            <a:pPr algn="just"/>
            <a:r>
              <a:rPr lang="el-GR" sz="2400" dirty="0"/>
              <a:t>Ένας βέλτιστος αλγόριθμος, που τρέχει ακόμη και σε παλιό υλικό, θα παράγει ταχύτερα αποτελέσματα από έναν αλγόριθμο μη βέλτιστου (υψηλότερου χρόνου πολυπλοκότητας) για τον ίδιο σκοπό, τρέχοντας σε πιο αποδοτικό </a:t>
            </a:r>
            <a:r>
              <a:rPr lang="el-GR" sz="2400" dirty="0" smtClean="0"/>
              <a:t>υλικό. </a:t>
            </a:r>
            <a:r>
              <a:rPr lang="el-GR" sz="2400" dirty="0"/>
              <a:t>αυτός είναι ο λόγος για τον οποίο οι αλγόριθμοι, όπως το υλικό υπολογιστών, θεωρούνται τεχνολόγοι.</a:t>
            </a:r>
            <a:endParaRPr lang="en-US" sz="2400" dirty="0"/>
          </a:p>
        </p:txBody>
      </p:sp>
      <p:sp>
        <p:nvSpPr>
          <p:cNvPr id="4" name="Espaço Reservado para Número de Slide 3">
            <a:extLst>
              <a:ext uri="{FF2B5EF4-FFF2-40B4-BE49-F238E27FC236}">
                <a16:creationId xmlns:a16="http://schemas.microsoft.com/office/drawing/2014/main" id="{07C37857-7941-4FB5-87FA-BF7115DA18A4}"/>
              </a:ext>
            </a:extLst>
          </p:cNvPr>
          <p:cNvSpPr>
            <a:spLocks noGrp="1"/>
          </p:cNvSpPr>
          <p:nvPr>
            <p:ph type="sldNum" sz="quarter" idx="12"/>
          </p:nvPr>
        </p:nvSpPr>
        <p:spPr/>
        <p:txBody>
          <a:bodyPr/>
          <a:lstStyle/>
          <a:p>
            <a:fld id="{1E1F44E5-9FB8-4181-B433-C93897A9A40A}" type="slidenum">
              <a:rPr lang="en-US" smtClean="0"/>
              <a:pPr/>
              <a:t>3</a:t>
            </a:fld>
            <a:endParaRPr lang="en-US"/>
          </a:p>
        </p:txBody>
      </p:sp>
    </p:spTree>
    <p:extLst>
      <p:ext uri="{BB962C8B-B14F-4D97-AF65-F5344CB8AC3E}">
        <p14:creationId xmlns:p14="http://schemas.microsoft.com/office/powerpoint/2010/main" val="35083107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FF757DC-A4A0-4C27-BEF0-3A323700F1C5}"/>
              </a:ext>
            </a:extLst>
          </p:cNvPr>
          <p:cNvSpPr>
            <a:spLocks noGrp="1"/>
          </p:cNvSpPr>
          <p:nvPr>
            <p:ph type="title"/>
          </p:nvPr>
        </p:nvSpPr>
        <p:spPr/>
        <p:txBody>
          <a:bodyPr/>
          <a:lstStyle/>
          <a:p>
            <a:r>
              <a:rPr lang="el-GR" dirty="0"/>
              <a:t>Αλγόριθμοι υπολογιστών</a:t>
            </a:r>
            <a:endParaRPr lang="en-US" dirty="0"/>
          </a:p>
        </p:txBody>
      </p:sp>
      <p:sp>
        <p:nvSpPr>
          <p:cNvPr id="3" name="Espaço Reservado para Conteúdo 2">
            <a:extLst>
              <a:ext uri="{FF2B5EF4-FFF2-40B4-BE49-F238E27FC236}">
                <a16:creationId xmlns:a16="http://schemas.microsoft.com/office/drawing/2014/main" id="{5DDBAF10-0E97-470D-BC7D-3FB9EF9C1222}"/>
              </a:ext>
            </a:extLst>
          </p:cNvPr>
          <p:cNvSpPr>
            <a:spLocks noGrp="1"/>
          </p:cNvSpPr>
          <p:nvPr>
            <p:ph idx="1"/>
          </p:nvPr>
        </p:nvSpPr>
        <p:spPr/>
        <p:txBody>
          <a:bodyPr/>
          <a:lstStyle/>
          <a:p>
            <a:pPr algn="just"/>
            <a:r>
              <a:rPr lang="el-GR" sz="2000" dirty="0"/>
              <a:t>Όλοι οι αλγόριθμοι δεν είναι πολύπλοκες γλώσσες !!! MIT για να επιτρέψει στα παιδιά να μάθουν πώς να αναπτύσσουν αλληλεπιδραστικές ιστορίες και κινούμενα σχέδια με συνεργατικό τρόπο. Σε ένα πρόγραμμα </a:t>
            </a:r>
            <a:r>
              <a:rPr lang="el-GR" sz="2000" dirty="0" err="1"/>
              <a:t>Scratch</a:t>
            </a:r>
            <a:r>
              <a:rPr lang="el-GR" sz="2000" dirty="0"/>
              <a:t>, μπορείτε να ελέγξετε τα </a:t>
            </a:r>
            <a:r>
              <a:rPr lang="el-GR" sz="2000" dirty="0" err="1"/>
              <a:t>sprites</a:t>
            </a:r>
            <a:r>
              <a:rPr lang="el-GR" sz="2000" dirty="0"/>
              <a:t> και να τα μετακινήσετε, να </a:t>
            </a:r>
            <a:r>
              <a:rPr lang="el-GR" sz="2000" dirty="0" err="1"/>
              <a:t>αλληλεπιδράσετε</a:t>
            </a:r>
            <a:r>
              <a:rPr lang="el-GR" sz="2000" dirty="0"/>
              <a:t> ... Αλλά η προτεινόμενη γλώσσα για τον έλεγχο αυτών των </a:t>
            </a:r>
            <a:r>
              <a:rPr lang="el-GR" sz="2000" dirty="0" err="1"/>
              <a:t>sprites</a:t>
            </a:r>
            <a:r>
              <a:rPr lang="el-GR" sz="2000" dirty="0"/>
              <a:t> περιέχει όλες τις βασικές δομές που είναι απαραίτητες σε οποιονδήποτε αλγόριθμο</a:t>
            </a:r>
            <a:r>
              <a:rPr lang="en-US" sz="2000" dirty="0" smtClean="0"/>
              <a:t>.</a:t>
            </a:r>
            <a:endParaRPr lang="en-US" sz="2000" dirty="0"/>
          </a:p>
        </p:txBody>
      </p:sp>
      <p:sp>
        <p:nvSpPr>
          <p:cNvPr id="4" name="Espaço Reservado para Número de Slide 3">
            <a:extLst>
              <a:ext uri="{FF2B5EF4-FFF2-40B4-BE49-F238E27FC236}">
                <a16:creationId xmlns:a16="http://schemas.microsoft.com/office/drawing/2014/main" id="{EC490DC6-55E3-4D51-9312-AB58804BE64D}"/>
              </a:ext>
            </a:extLst>
          </p:cNvPr>
          <p:cNvSpPr>
            <a:spLocks noGrp="1"/>
          </p:cNvSpPr>
          <p:nvPr>
            <p:ph type="sldNum" sz="quarter" idx="12"/>
          </p:nvPr>
        </p:nvSpPr>
        <p:spPr/>
        <p:txBody>
          <a:bodyPr/>
          <a:lstStyle/>
          <a:p>
            <a:fld id="{1E1F44E5-9FB8-4181-B433-C93897A9A40A}" type="slidenum">
              <a:rPr lang="en-US" smtClean="0"/>
              <a:pPr/>
              <a:t>4</a:t>
            </a:fld>
            <a:endParaRPr lang="en-US"/>
          </a:p>
        </p:txBody>
      </p:sp>
      <p:pic>
        <p:nvPicPr>
          <p:cNvPr id="2050" name="Picture 2" descr="Resultado de imagem para scratch">
            <a:extLst>
              <a:ext uri="{FF2B5EF4-FFF2-40B4-BE49-F238E27FC236}">
                <a16:creationId xmlns:a16="http://schemas.microsoft.com/office/drawing/2014/main" id="{7663DF86-314C-4BDA-AA52-DE288D5B5DC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76056" y="4073146"/>
            <a:ext cx="3287688" cy="2465766"/>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Resultado de imagem para scratch">
            <a:extLst>
              <a:ext uri="{FF2B5EF4-FFF2-40B4-BE49-F238E27FC236}">
                <a16:creationId xmlns:a16="http://schemas.microsoft.com/office/drawing/2014/main" id="{975F6668-0143-4E1C-B8DC-ACBB8D6912FB}"/>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27583" y="4073146"/>
            <a:ext cx="4140711" cy="246576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614572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2010223-2F1B-4535-B692-1CA021950028}"/>
              </a:ext>
            </a:extLst>
          </p:cNvPr>
          <p:cNvSpPr>
            <a:spLocks noGrp="1"/>
          </p:cNvSpPr>
          <p:nvPr>
            <p:ph type="title"/>
          </p:nvPr>
        </p:nvSpPr>
        <p:spPr/>
        <p:txBody>
          <a:bodyPr/>
          <a:lstStyle/>
          <a:p>
            <a:r>
              <a:rPr lang="el-GR" dirty="0"/>
              <a:t>Αλγόριθμοι υπολογιστών</a:t>
            </a:r>
            <a:endParaRPr lang="en-US" dirty="0"/>
          </a:p>
        </p:txBody>
      </p:sp>
      <p:sp>
        <p:nvSpPr>
          <p:cNvPr id="3" name="Espaço Reservado para Conteúdo 2">
            <a:extLst>
              <a:ext uri="{FF2B5EF4-FFF2-40B4-BE49-F238E27FC236}">
                <a16:creationId xmlns:a16="http://schemas.microsoft.com/office/drawing/2014/main" id="{FFC74126-97E4-4BAD-9C31-096A2DCF9521}"/>
              </a:ext>
            </a:extLst>
          </p:cNvPr>
          <p:cNvSpPr>
            <a:spLocks noGrp="1"/>
          </p:cNvSpPr>
          <p:nvPr>
            <p:ph idx="1"/>
          </p:nvPr>
        </p:nvSpPr>
        <p:spPr>
          <a:xfrm>
            <a:off x="539552" y="1700808"/>
            <a:ext cx="8229600" cy="4525963"/>
          </a:xfrm>
        </p:spPr>
        <p:txBody>
          <a:bodyPr>
            <a:normAutofit lnSpcReduction="10000"/>
          </a:bodyPr>
          <a:lstStyle/>
          <a:p>
            <a:pPr algn="just"/>
            <a:r>
              <a:rPr lang="el-GR" sz="2400" dirty="0"/>
              <a:t>Ανεπίσημα, ένας αλγόριθμος είναι οποιαδήποτε καλά καθορισμένη υπολογιστική διαδικασία που παίρνει κάποια τιμή ή σύνολο τιμών ως είσοδο και παράγει κάποια τιμή ή σύνολο τιμών ως έξοδο. Ένας αλγόριθμος είναι επομένως μια ακολουθία υπολογιστικών βημάτων που μετασχηματίζουν την είσοδο στην έξοδο.</a:t>
            </a:r>
            <a:endParaRPr lang="en-US" sz="2400" dirty="0"/>
          </a:p>
          <a:p>
            <a:pPr algn="just"/>
            <a:r>
              <a:rPr lang="en-US" sz="2400" dirty="0" smtClean="0"/>
              <a:t> </a:t>
            </a:r>
            <a:r>
              <a:rPr lang="el-GR" sz="2400" dirty="0"/>
              <a:t>Οι διάφορες έννοιες που θα διερευνηθούν στη συνέχεια είναι οι ακόλουθες</a:t>
            </a:r>
            <a:r>
              <a:rPr lang="en-US" sz="2400" dirty="0" smtClean="0"/>
              <a:t>:</a:t>
            </a:r>
            <a:endParaRPr lang="en-US" sz="2400" dirty="0"/>
          </a:p>
          <a:p>
            <a:pPr algn="just"/>
            <a:r>
              <a:rPr lang="el-GR" sz="2400" dirty="0"/>
              <a:t>Ακολουθία </a:t>
            </a:r>
            <a:r>
              <a:rPr lang="el-GR" sz="2400" dirty="0" smtClean="0"/>
              <a:t>δομών</a:t>
            </a:r>
            <a:endParaRPr lang="en-US" sz="2400" dirty="0"/>
          </a:p>
          <a:p>
            <a:pPr algn="just"/>
            <a:r>
              <a:rPr lang="el-GR" sz="2400" dirty="0"/>
              <a:t>Εισαγωγή στις μεταβλητές</a:t>
            </a:r>
            <a:endParaRPr lang="en-US" sz="2400" dirty="0"/>
          </a:p>
          <a:p>
            <a:pPr algn="just"/>
            <a:r>
              <a:rPr lang="el-GR" sz="2400" dirty="0"/>
              <a:t>Υποχρεωτικές </a:t>
            </a:r>
            <a:r>
              <a:rPr lang="el-GR" sz="2400" dirty="0" smtClean="0"/>
              <a:t>δομές</a:t>
            </a:r>
            <a:endParaRPr lang="en-US" sz="2400" dirty="0"/>
          </a:p>
          <a:p>
            <a:pPr algn="just"/>
            <a:r>
              <a:rPr lang="el-GR" sz="2400" dirty="0" smtClean="0"/>
              <a:t>Επαναληπτικοί βρόχοι</a:t>
            </a:r>
            <a:endParaRPr lang="en-US" sz="2400" dirty="0"/>
          </a:p>
        </p:txBody>
      </p:sp>
      <p:sp>
        <p:nvSpPr>
          <p:cNvPr id="4" name="Espaço Reservado para Número de Slide 3">
            <a:extLst>
              <a:ext uri="{FF2B5EF4-FFF2-40B4-BE49-F238E27FC236}">
                <a16:creationId xmlns:a16="http://schemas.microsoft.com/office/drawing/2014/main" id="{017B04A8-8860-45C9-9748-EF956D523681}"/>
              </a:ext>
            </a:extLst>
          </p:cNvPr>
          <p:cNvSpPr>
            <a:spLocks noGrp="1"/>
          </p:cNvSpPr>
          <p:nvPr>
            <p:ph type="sldNum" sz="quarter" idx="12"/>
          </p:nvPr>
        </p:nvSpPr>
        <p:spPr/>
        <p:txBody>
          <a:bodyPr/>
          <a:lstStyle/>
          <a:p>
            <a:fld id="{1E1F44E5-9FB8-4181-B433-C93897A9A40A}" type="slidenum">
              <a:rPr lang="en-US" smtClean="0"/>
              <a:pPr/>
              <a:t>5</a:t>
            </a:fld>
            <a:endParaRPr lang="en-US"/>
          </a:p>
        </p:txBody>
      </p:sp>
    </p:spTree>
    <p:extLst>
      <p:ext uri="{BB962C8B-B14F-4D97-AF65-F5344CB8AC3E}">
        <p14:creationId xmlns:p14="http://schemas.microsoft.com/office/powerpoint/2010/main" val="4695468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BF32F6D-EEC2-4DA6-B80B-8948C7E032BF}"/>
              </a:ext>
            </a:extLst>
          </p:cNvPr>
          <p:cNvSpPr>
            <a:spLocks noGrp="1"/>
          </p:cNvSpPr>
          <p:nvPr>
            <p:ph type="title"/>
          </p:nvPr>
        </p:nvSpPr>
        <p:spPr/>
        <p:txBody>
          <a:bodyPr>
            <a:normAutofit fontScale="90000"/>
          </a:bodyPr>
          <a:lstStyle/>
          <a:p>
            <a:r>
              <a:rPr lang="el-GR" i="1" dirty="0"/>
              <a:t>Ακολουθία </a:t>
            </a:r>
            <a:r>
              <a:rPr lang="el-GR" i="1" dirty="0" smtClean="0"/>
              <a:t>δομών</a:t>
            </a:r>
            <a:r>
              <a:rPr lang="el-GR" i="1" dirty="0"/>
              <a:t/>
            </a:r>
            <a:br>
              <a:rPr lang="el-GR" i="1" dirty="0"/>
            </a:br>
            <a:endParaRPr lang="en-US" i="1" dirty="0"/>
          </a:p>
        </p:txBody>
      </p:sp>
      <p:sp>
        <p:nvSpPr>
          <p:cNvPr id="3" name="Espaço Reservado para Conteúdo 2">
            <a:extLst>
              <a:ext uri="{FF2B5EF4-FFF2-40B4-BE49-F238E27FC236}">
                <a16:creationId xmlns:a16="http://schemas.microsoft.com/office/drawing/2014/main" id="{4303D49E-7BA6-4EED-A2F2-98754F915585}"/>
              </a:ext>
            </a:extLst>
          </p:cNvPr>
          <p:cNvSpPr>
            <a:spLocks noGrp="1"/>
          </p:cNvSpPr>
          <p:nvPr>
            <p:ph idx="1"/>
          </p:nvPr>
        </p:nvSpPr>
        <p:spPr>
          <a:xfrm>
            <a:off x="457200" y="1600200"/>
            <a:ext cx="8229600" cy="4925144"/>
          </a:xfrm>
        </p:spPr>
        <p:txBody>
          <a:bodyPr>
            <a:normAutofit lnSpcReduction="10000"/>
          </a:bodyPr>
          <a:lstStyle/>
          <a:p>
            <a:pPr marL="0" indent="0" algn="just">
              <a:buNone/>
            </a:pPr>
            <a:endParaRPr lang="en-US" sz="2200" dirty="0"/>
          </a:p>
          <a:p>
            <a:pPr algn="just"/>
            <a:r>
              <a:rPr lang="el-GR" sz="2200" dirty="0"/>
              <a:t>Όπως ορίστηκε προηγουμένως, ένας αλγόριθμος είναι μια ακολουθία υπολογιστικών βημάτων που μετατρέπει την είσοδο στην έξοδο. Μπορούμε να ορίσουμε κάθε ένα από αυτά τα βήματα ως μια </a:t>
            </a:r>
            <a:r>
              <a:rPr lang="el-GR" sz="2200" dirty="0" smtClean="0"/>
              <a:t>δομή </a:t>
            </a:r>
            <a:r>
              <a:rPr lang="el-GR" sz="2200" dirty="0"/>
              <a:t>(π.χ. </a:t>
            </a:r>
            <a:r>
              <a:rPr lang="el-GR" sz="2200" dirty="0" smtClean="0"/>
              <a:t>δομή </a:t>
            </a:r>
            <a:r>
              <a:rPr lang="el-GR" sz="2200" dirty="0"/>
              <a:t>μεταβλητών, </a:t>
            </a:r>
            <a:r>
              <a:rPr lang="el-GR" sz="2200" dirty="0" smtClean="0"/>
              <a:t>δομή </a:t>
            </a:r>
            <a:r>
              <a:rPr lang="el-GR" sz="2200" dirty="0"/>
              <a:t>βρόχου, </a:t>
            </a:r>
            <a:r>
              <a:rPr lang="el-GR" sz="2200" dirty="0" smtClean="0"/>
              <a:t>δομή </a:t>
            </a:r>
            <a:r>
              <a:rPr lang="el-GR" sz="2200" dirty="0"/>
              <a:t>υπό όρους ...).</a:t>
            </a:r>
            <a:endParaRPr lang="en-US" sz="2200" dirty="0"/>
          </a:p>
          <a:p>
            <a:pPr algn="just"/>
            <a:r>
              <a:rPr lang="el-GR" sz="2200" dirty="0"/>
              <a:t>Μεταβλητές</a:t>
            </a:r>
            <a:endParaRPr lang="en-US" sz="2200" dirty="0"/>
          </a:p>
          <a:p>
            <a:pPr lvl="1" algn="just"/>
            <a:r>
              <a:rPr lang="el-GR" sz="2200" dirty="0"/>
              <a:t>Σε μια μεταβλητή, μπορούμε να αποθηκεύσουμε μια αριθμητική τιμή (ακέραιο ή </a:t>
            </a:r>
            <a:r>
              <a:rPr lang="el-GR" sz="2200" dirty="0" err="1"/>
              <a:t>float</a:t>
            </a:r>
            <a:r>
              <a:rPr lang="el-GR" sz="2200" dirty="0"/>
              <a:t>), τιμή συμβολοσειράς ή </a:t>
            </a:r>
            <a:r>
              <a:rPr lang="el-GR" sz="2200" dirty="0" err="1"/>
              <a:t>Boolean</a:t>
            </a:r>
            <a:r>
              <a:rPr lang="el-GR" sz="2200" dirty="0"/>
              <a:t> (μόνο </a:t>
            </a:r>
            <a:r>
              <a:rPr lang="el-GR" sz="2200" dirty="0" err="1"/>
              <a:t>true</a:t>
            </a:r>
            <a:r>
              <a:rPr lang="el-GR" sz="2200" dirty="0"/>
              <a:t> ή </a:t>
            </a:r>
            <a:r>
              <a:rPr lang="el-GR" sz="2200" dirty="0" err="1"/>
              <a:t>false</a:t>
            </a:r>
            <a:r>
              <a:rPr lang="el-GR" sz="2200" dirty="0"/>
              <a:t>). Σε έναν αλγόριθμο, είναι συχνά χρήσιμο και απαραίτητο να αποθηκεύονται αποτελέσματα των ενδιάμεσων υπολογισμών και να είναι δυνατή η επαναχρησιμοποίησή τους στη συνέχεια του αλγορίθμου</a:t>
            </a:r>
            <a:endParaRPr lang="en-US" sz="2200" dirty="0"/>
          </a:p>
          <a:p>
            <a:pPr marL="457200" lvl="1" indent="0" algn="just">
              <a:buNone/>
            </a:pPr>
            <a:r>
              <a:rPr lang="en-US" sz="2200" dirty="0"/>
              <a:t>            Ex:    x= 10 ; y=20 ;  a = x +y;</a:t>
            </a:r>
          </a:p>
        </p:txBody>
      </p:sp>
      <p:sp>
        <p:nvSpPr>
          <p:cNvPr id="4" name="Espaço Reservado para Número de Slide 3">
            <a:extLst>
              <a:ext uri="{FF2B5EF4-FFF2-40B4-BE49-F238E27FC236}">
                <a16:creationId xmlns:a16="http://schemas.microsoft.com/office/drawing/2014/main" id="{7349548C-9A72-4A4A-AF94-4D62FD05B93B}"/>
              </a:ext>
            </a:extLst>
          </p:cNvPr>
          <p:cNvSpPr>
            <a:spLocks noGrp="1"/>
          </p:cNvSpPr>
          <p:nvPr>
            <p:ph type="sldNum" sz="quarter" idx="12"/>
          </p:nvPr>
        </p:nvSpPr>
        <p:spPr/>
        <p:txBody>
          <a:bodyPr/>
          <a:lstStyle/>
          <a:p>
            <a:fld id="{1E1F44E5-9FB8-4181-B433-C93897A9A40A}" type="slidenum">
              <a:rPr lang="en-US" smtClean="0"/>
              <a:pPr/>
              <a:t>6</a:t>
            </a:fld>
            <a:endParaRPr lang="en-US"/>
          </a:p>
        </p:txBody>
      </p:sp>
    </p:spTree>
    <p:extLst>
      <p:ext uri="{BB962C8B-B14F-4D97-AF65-F5344CB8AC3E}">
        <p14:creationId xmlns:p14="http://schemas.microsoft.com/office/powerpoint/2010/main" val="25107440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a:extLst>
              <a:ext uri="{FF2B5EF4-FFF2-40B4-BE49-F238E27FC236}">
                <a16:creationId xmlns:a16="http://schemas.microsoft.com/office/drawing/2014/main" id="{66D0E2AB-2C69-4AB2-8192-4D14030ED279}"/>
              </a:ext>
            </a:extLst>
          </p:cNvPr>
          <p:cNvSpPr>
            <a:spLocks noGrp="1"/>
          </p:cNvSpPr>
          <p:nvPr>
            <p:ph idx="1"/>
          </p:nvPr>
        </p:nvSpPr>
        <p:spPr>
          <a:xfrm>
            <a:off x="457200" y="1385327"/>
            <a:ext cx="8229600" cy="5284033"/>
          </a:xfrm>
        </p:spPr>
        <p:txBody>
          <a:bodyPr>
            <a:noAutofit/>
          </a:bodyPr>
          <a:lstStyle/>
          <a:p>
            <a:pPr algn="just"/>
            <a:r>
              <a:rPr lang="el-GR" sz="2200" dirty="0" smtClean="0"/>
              <a:t>Δομές ελέγχου</a:t>
            </a:r>
            <a:r>
              <a:rPr lang="en-US" sz="2200" dirty="0" smtClean="0"/>
              <a:t> </a:t>
            </a:r>
            <a:endParaRPr lang="en-US" sz="2200" dirty="0"/>
          </a:p>
          <a:p>
            <a:pPr lvl="1" algn="just"/>
            <a:r>
              <a:rPr lang="el-GR" sz="2200" dirty="0"/>
              <a:t>Αυτές οι </a:t>
            </a:r>
            <a:r>
              <a:rPr lang="el-GR" sz="2200" dirty="0" smtClean="0"/>
              <a:t>δομές </a:t>
            </a:r>
            <a:r>
              <a:rPr lang="el-GR" sz="2200" dirty="0"/>
              <a:t>μπορούν να εκτελέσουν μια σειρά </a:t>
            </a:r>
            <a:r>
              <a:rPr lang="el-GR" sz="2200" dirty="0" smtClean="0"/>
              <a:t>δομών </a:t>
            </a:r>
            <a:r>
              <a:rPr lang="el-GR" sz="2200" dirty="0"/>
              <a:t>εάν και μόνο αν ισχύει μια προϋπόθεση ή επιλέγουν μεταξύ δύο συνόλων </a:t>
            </a:r>
            <a:r>
              <a:rPr lang="el-GR" sz="2200" dirty="0" smtClean="0"/>
              <a:t>δομών </a:t>
            </a:r>
            <a:r>
              <a:rPr lang="el-GR" sz="2200" dirty="0"/>
              <a:t>ανάλογα με την τιμή της κατάστασης</a:t>
            </a:r>
            <a:r>
              <a:rPr lang="en-US" sz="2200" dirty="0" smtClean="0"/>
              <a:t>.</a:t>
            </a:r>
            <a:endParaRPr lang="en-US" sz="2200" dirty="0"/>
          </a:p>
          <a:p>
            <a:pPr lvl="1" algn="just"/>
            <a:endParaRPr lang="en-US" sz="2200" dirty="0"/>
          </a:p>
          <a:p>
            <a:pPr lvl="1" algn="just"/>
            <a:r>
              <a:rPr lang="el-GR" sz="2200" dirty="0" smtClean="0"/>
              <a:t>Μπορούν να έχουν τις δύο ακόλουθες μορφές</a:t>
            </a:r>
            <a:r>
              <a:rPr lang="en-US" sz="2200" dirty="0" smtClean="0"/>
              <a:t>:</a:t>
            </a:r>
            <a:endParaRPr lang="en-US" sz="2200" dirty="0"/>
          </a:p>
          <a:p>
            <a:pPr lvl="1" algn="just"/>
            <a:endParaRPr lang="en-US" sz="2200" dirty="0"/>
          </a:p>
          <a:p>
            <a:pPr lvl="1" algn="just"/>
            <a:endParaRPr lang="en-US" sz="1800" dirty="0"/>
          </a:p>
          <a:p>
            <a:pPr marL="914400" lvl="2" indent="0" algn="just">
              <a:buNone/>
            </a:pPr>
            <a:endParaRPr lang="en-US" sz="1800" dirty="0"/>
          </a:p>
        </p:txBody>
      </p:sp>
      <p:sp>
        <p:nvSpPr>
          <p:cNvPr id="4" name="Espaço Reservado para Número de Slide 3">
            <a:extLst>
              <a:ext uri="{FF2B5EF4-FFF2-40B4-BE49-F238E27FC236}">
                <a16:creationId xmlns:a16="http://schemas.microsoft.com/office/drawing/2014/main" id="{239C55D0-3738-470B-9011-229698BDBD9E}"/>
              </a:ext>
            </a:extLst>
          </p:cNvPr>
          <p:cNvSpPr>
            <a:spLocks noGrp="1"/>
          </p:cNvSpPr>
          <p:nvPr>
            <p:ph type="sldNum" sz="quarter" idx="12"/>
          </p:nvPr>
        </p:nvSpPr>
        <p:spPr/>
        <p:txBody>
          <a:bodyPr/>
          <a:lstStyle/>
          <a:p>
            <a:fld id="{1E1F44E5-9FB8-4181-B433-C93897A9A40A}" type="slidenum">
              <a:rPr lang="en-US" smtClean="0"/>
              <a:pPr/>
              <a:t>7</a:t>
            </a:fld>
            <a:endParaRPr lang="en-US"/>
          </a:p>
        </p:txBody>
      </p:sp>
      <p:sp>
        <p:nvSpPr>
          <p:cNvPr id="5" name="Título 1">
            <a:extLst>
              <a:ext uri="{FF2B5EF4-FFF2-40B4-BE49-F238E27FC236}">
                <a16:creationId xmlns:a16="http://schemas.microsoft.com/office/drawing/2014/main" id="{036543C0-E31D-4519-B071-B897896D805B}"/>
              </a:ext>
            </a:extLst>
          </p:cNvPr>
          <p:cNvSpPr>
            <a:spLocks noGrp="1"/>
          </p:cNvSpPr>
          <p:nvPr>
            <p:ph type="title"/>
          </p:nvPr>
        </p:nvSpPr>
        <p:spPr/>
        <p:txBody>
          <a:bodyPr>
            <a:normAutofit fontScale="90000"/>
          </a:bodyPr>
          <a:lstStyle/>
          <a:p>
            <a:r>
              <a:rPr lang="el-GR" i="1" dirty="0"/>
              <a:t>Ακολουθία </a:t>
            </a:r>
            <a:r>
              <a:rPr lang="el-GR" i="1" dirty="0" smtClean="0"/>
              <a:t>δομών</a:t>
            </a:r>
            <a:r>
              <a:rPr lang="el-GR" i="1" dirty="0"/>
              <a:t/>
            </a:r>
            <a:br>
              <a:rPr lang="el-GR" i="1" dirty="0"/>
            </a:br>
            <a:endParaRPr lang="en-US" i="1" dirty="0"/>
          </a:p>
        </p:txBody>
      </p:sp>
      <p:graphicFrame>
        <p:nvGraphicFramePr>
          <p:cNvPr id="6" name="Tabela 5">
            <a:extLst>
              <a:ext uri="{FF2B5EF4-FFF2-40B4-BE49-F238E27FC236}">
                <a16:creationId xmlns:a16="http://schemas.microsoft.com/office/drawing/2014/main" id="{BC30F5A3-6CEC-4007-9BF5-66D4B8BC2E04}"/>
              </a:ext>
            </a:extLst>
          </p:cNvPr>
          <p:cNvGraphicFramePr>
            <a:graphicFrameLocks noGrp="1"/>
          </p:cNvGraphicFramePr>
          <p:nvPr>
            <p:extLst>
              <p:ext uri="{D42A27DB-BD31-4B8C-83A1-F6EECF244321}">
                <p14:modId xmlns:p14="http://schemas.microsoft.com/office/powerpoint/2010/main" val="2358554872"/>
              </p:ext>
            </p:extLst>
          </p:nvPr>
        </p:nvGraphicFramePr>
        <p:xfrm>
          <a:off x="1115616" y="4138781"/>
          <a:ext cx="6912768" cy="1737360"/>
        </p:xfrm>
        <a:graphic>
          <a:graphicData uri="http://schemas.openxmlformats.org/drawingml/2006/table">
            <a:tbl>
              <a:tblPr firstRow="1" bandRow="1">
                <a:tableStyleId>{5C22544A-7EE6-4342-B048-85BDC9FD1C3A}</a:tableStyleId>
              </a:tblPr>
              <a:tblGrid>
                <a:gridCol w="3456384">
                  <a:extLst>
                    <a:ext uri="{9D8B030D-6E8A-4147-A177-3AD203B41FA5}">
                      <a16:colId xmlns:a16="http://schemas.microsoft.com/office/drawing/2014/main" val="1075549121"/>
                    </a:ext>
                  </a:extLst>
                </a:gridCol>
                <a:gridCol w="3456384">
                  <a:extLst>
                    <a:ext uri="{9D8B030D-6E8A-4147-A177-3AD203B41FA5}">
                      <a16:colId xmlns:a16="http://schemas.microsoft.com/office/drawing/2014/main" val="272320306"/>
                    </a:ext>
                  </a:extLst>
                </a:gridCol>
              </a:tblGrid>
              <a:tr h="1653719">
                <a:tc>
                  <a:txBody>
                    <a:bodyPr/>
                    <a:lstStyle/>
                    <a:p>
                      <a:pPr algn="l"/>
                      <a:r>
                        <a:rPr lang="en-US" dirty="0"/>
                        <a:t>IF​ (condition is true) THEN </a:t>
                      </a:r>
                    </a:p>
                    <a:p>
                      <a:pPr algn="l"/>
                      <a:r>
                        <a:rPr lang="en-US" dirty="0"/>
                        <a:t>    execute a set of statements </a:t>
                      </a:r>
                    </a:p>
                    <a:p>
                      <a:pPr algn="l"/>
                      <a:r>
                        <a:rPr lang="en-US" dirty="0"/>
                        <a:t>END IF </a:t>
                      </a:r>
                    </a:p>
                  </a:txBody>
                  <a:tcPr/>
                </a:tc>
                <a:tc>
                  <a:txBody>
                    <a:bodyPr/>
                    <a:lstStyle/>
                    <a:p>
                      <a:pPr algn="l"/>
                      <a:r>
                        <a:rPr lang="en-US" dirty="0"/>
                        <a:t>IF​(condition is true) THEN </a:t>
                      </a:r>
                    </a:p>
                    <a:p>
                      <a:pPr algn="l"/>
                      <a:r>
                        <a:rPr lang="en-US" dirty="0"/>
                        <a:t>     execute set of statements1 </a:t>
                      </a:r>
                    </a:p>
                    <a:p>
                      <a:pPr algn="l"/>
                      <a:r>
                        <a:rPr lang="en-US" dirty="0"/>
                        <a:t>ELSE </a:t>
                      </a:r>
                    </a:p>
                    <a:p>
                      <a:pPr algn="l"/>
                      <a:r>
                        <a:rPr lang="en-US" dirty="0"/>
                        <a:t>      execute set of statements2 </a:t>
                      </a:r>
                    </a:p>
                    <a:p>
                      <a:pPr algn="l"/>
                      <a:r>
                        <a:rPr lang="en-US" dirty="0"/>
                        <a:t>END IF </a:t>
                      </a:r>
                    </a:p>
                    <a:p>
                      <a:pPr algn="l"/>
                      <a:endParaRPr lang="en-US" dirty="0"/>
                    </a:p>
                  </a:txBody>
                  <a:tcPr/>
                </a:tc>
                <a:extLst>
                  <a:ext uri="{0D108BD9-81ED-4DB2-BD59-A6C34878D82A}">
                    <a16:rowId xmlns:a16="http://schemas.microsoft.com/office/drawing/2014/main" val="3787701403"/>
                  </a:ext>
                </a:extLst>
              </a:tr>
            </a:tbl>
          </a:graphicData>
        </a:graphic>
      </p:graphicFrame>
    </p:spTree>
    <p:extLst>
      <p:ext uri="{BB962C8B-B14F-4D97-AF65-F5344CB8AC3E}">
        <p14:creationId xmlns:p14="http://schemas.microsoft.com/office/powerpoint/2010/main" val="17884076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a:extLst>
              <a:ext uri="{FF2B5EF4-FFF2-40B4-BE49-F238E27FC236}">
                <a16:creationId xmlns:a16="http://schemas.microsoft.com/office/drawing/2014/main" id="{66D0E2AB-2C69-4AB2-8192-4D14030ED279}"/>
              </a:ext>
            </a:extLst>
          </p:cNvPr>
          <p:cNvSpPr>
            <a:spLocks noGrp="1"/>
          </p:cNvSpPr>
          <p:nvPr>
            <p:ph idx="1"/>
          </p:nvPr>
        </p:nvSpPr>
        <p:spPr>
          <a:xfrm>
            <a:off x="457200" y="1385327"/>
            <a:ext cx="8229600" cy="4635961"/>
          </a:xfrm>
        </p:spPr>
        <p:txBody>
          <a:bodyPr>
            <a:noAutofit/>
          </a:bodyPr>
          <a:lstStyle/>
          <a:p>
            <a:pPr algn="just"/>
            <a:r>
              <a:rPr lang="el-GR" sz="2200" dirty="0" smtClean="0"/>
              <a:t>Επαναληπτικός βρόχος</a:t>
            </a:r>
            <a:endParaRPr lang="en-US" sz="2200" dirty="0"/>
          </a:p>
          <a:p>
            <a:pPr lvl="1" algn="just"/>
            <a:r>
              <a:rPr lang="el-GR" sz="2200" dirty="0"/>
              <a:t>Σε αλγόριθμους, είναι συχνά χρήσιμο να επαναλαμβάνουμε πολλές φορές τις ίδιες </a:t>
            </a:r>
            <a:r>
              <a:rPr lang="el-GR" sz="2200" dirty="0" smtClean="0"/>
              <a:t>δομές. </a:t>
            </a:r>
            <a:r>
              <a:rPr lang="el-GR" sz="2200" dirty="0"/>
              <a:t>Σε κάθε νέα κλήση του συνόλου των </a:t>
            </a:r>
            <a:r>
              <a:rPr lang="el-GR" sz="2200" dirty="0" smtClean="0"/>
              <a:t>δομών, </a:t>
            </a:r>
            <a:r>
              <a:rPr lang="el-GR" sz="2200" dirty="0"/>
              <a:t>μπορεί να τροποποιηθεί μόνο η τιμή μιας μεταβλητής. Αποφεύγει να γράφετε αρκετές φορές τις ίδιες γραμμές στον αλγόριθμο</a:t>
            </a:r>
            <a:endParaRPr lang="en-US" sz="2200" dirty="0"/>
          </a:p>
          <a:p>
            <a:pPr marL="457200" lvl="1" indent="0" algn="just">
              <a:buFont typeface="Arial" pitchFamily="34" charset="0"/>
              <a:buNone/>
            </a:pPr>
            <a:r>
              <a:rPr lang="el-GR" sz="2200" dirty="0" smtClean="0"/>
              <a:t>Οι επαναληπτικοί βρόχοι μπορούν να έχουν της ακόλουθες μορφές</a:t>
            </a:r>
            <a:r>
              <a:rPr lang="en-US" sz="2200" dirty="0" smtClean="0"/>
              <a:t>: </a:t>
            </a:r>
            <a:endParaRPr lang="en-US" sz="2200" dirty="0"/>
          </a:p>
          <a:p>
            <a:pPr marL="457200" lvl="1" indent="0" algn="just">
              <a:buFont typeface="Arial" pitchFamily="34" charset="0"/>
              <a:buNone/>
            </a:pPr>
            <a:endParaRPr lang="en-US" sz="2200" dirty="0"/>
          </a:p>
          <a:p>
            <a:pPr marL="457200" lvl="1" indent="0" algn="just">
              <a:buNone/>
            </a:pPr>
            <a:endParaRPr lang="en-US" sz="1800" dirty="0"/>
          </a:p>
        </p:txBody>
      </p:sp>
      <p:sp>
        <p:nvSpPr>
          <p:cNvPr id="4" name="Espaço Reservado para Número de Slide 3">
            <a:extLst>
              <a:ext uri="{FF2B5EF4-FFF2-40B4-BE49-F238E27FC236}">
                <a16:creationId xmlns:a16="http://schemas.microsoft.com/office/drawing/2014/main" id="{239C55D0-3738-470B-9011-229698BDBD9E}"/>
              </a:ext>
            </a:extLst>
          </p:cNvPr>
          <p:cNvSpPr>
            <a:spLocks noGrp="1"/>
          </p:cNvSpPr>
          <p:nvPr>
            <p:ph type="sldNum" sz="quarter" idx="12"/>
          </p:nvPr>
        </p:nvSpPr>
        <p:spPr/>
        <p:txBody>
          <a:bodyPr/>
          <a:lstStyle/>
          <a:p>
            <a:fld id="{1E1F44E5-9FB8-4181-B433-C93897A9A40A}" type="slidenum">
              <a:rPr lang="en-US" smtClean="0"/>
              <a:pPr/>
              <a:t>8</a:t>
            </a:fld>
            <a:endParaRPr lang="en-US"/>
          </a:p>
        </p:txBody>
      </p:sp>
      <p:sp>
        <p:nvSpPr>
          <p:cNvPr id="5" name="Título 1">
            <a:extLst>
              <a:ext uri="{FF2B5EF4-FFF2-40B4-BE49-F238E27FC236}">
                <a16:creationId xmlns:a16="http://schemas.microsoft.com/office/drawing/2014/main" id="{036543C0-E31D-4519-B071-B897896D805B}"/>
              </a:ext>
            </a:extLst>
          </p:cNvPr>
          <p:cNvSpPr>
            <a:spLocks noGrp="1"/>
          </p:cNvSpPr>
          <p:nvPr>
            <p:ph type="title"/>
          </p:nvPr>
        </p:nvSpPr>
        <p:spPr/>
        <p:txBody>
          <a:bodyPr>
            <a:normAutofit fontScale="90000"/>
          </a:bodyPr>
          <a:lstStyle/>
          <a:p>
            <a:r>
              <a:rPr lang="el-GR" i="1" dirty="0"/>
              <a:t>Ακολουθία </a:t>
            </a:r>
            <a:r>
              <a:rPr lang="el-GR" i="1" dirty="0" smtClean="0"/>
              <a:t>δομών</a:t>
            </a:r>
            <a:r>
              <a:rPr lang="el-GR" i="1" dirty="0"/>
              <a:t/>
            </a:r>
            <a:br>
              <a:rPr lang="el-GR" i="1" dirty="0"/>
            </a:br>
            <a:endParaRPr lang="en-US" i="1" dirty="0"/>
          </a:p>
        </p:txBody>
      </p:sp>
      <p:graphicFrame>
        <p:nvGraphicFramePr>
          <p:cNvPr id="6" name="Tabela 5">
            <a:extLst>
              <a:ext uri="{FF2B5EF4-FFF2-40B4-BE49-F238E27FC236}">
                <a16:creationId xmlns:a16="http://schemas.microsoft.com/office/drawing/2014/main" id="{61226442-8B82-4387-8649-22A132782EEC}"/>
              </a:ext>
            </a:extLst>
          </p:cNvPr>
          <p:cNvGraphicFramePr>
            <a:graphicFrameLocks noGrp="1"/>
          </p:cNvGraphicFramePr>
          <p:nvPr>
            <p:extLst>
              <p:ext uri="{D42A27DB-BD31-4B8C-83A1-F6EECF244321}">
                <p14:modId xmlns:p14="http://schemas.microsoft.com/office/powerpoint/2010/main" val="2973746492"/>
              </p:ext>
            </p:extLst>
          </p:nvPr>
        </p:nvGraphicFramePr>
        <p:xfrm>
          <a:off x="1115616" y="4375386"/>
          <a:ext cx="6912768" cy="1645902"/>
        </p:xfrm>
        <a:graphic>
          <a:graphicData uri="http://schemas.openxmlformats.org/drawingml/2006/table">
            <a:tbl>
              <a:tblPr firstRow="1" bandRow="1">
                <a:tableStyleId>{5C22544A-7EE6-4342-B048-85BDC9FD1C3A}</a:tableStyleId>
              </a:tblPr>
              <a:tblGrid>
                <a:gridCol w="3456384">
                  <a:extLst>
                    <a:ext uri="{9D8B030D-6E8A-4147-A177-3AD203B41FA5}">
                      <a16:colId xmlns:a16="http://schemas.microsoft.com/office/drawing/2014/main" val="1075549121"/>
                    </a:ext>
                  </a:extLst>
                </a:gridCol>
                <a:gridCol w="3456384">
                  <a:extLst>
                    <a:ext uri="{9D8B030D-6E8A-4147-A177-3AD203B41FA5}">
                      <a16:colId xmlns:a16="http://schemas.microsoft.com/office/drawing/2014/main" val="272320306"/>
                    </a:ext>
                  </a:extLst>
                </a:gridCol>
              </a:tblGrid>
              <a:tr h="1645902">
                <a:tc>
                  <a:txBody>
                    <a:bodyPr/>
                    <a:lstStyle/>
                    <a:p>
                      <a:pPr algn="l"/>
                      <a:r>
                        <a:rPr lang="en-US" dirty="0"/>
                        <a:t>LOOP ​(N times) </a:t>
                      </a:r>
                    </a:p>
                    <a:p>
                      <a:pPr algn="l"/>
                      <a:r>
                        <a:rPr lang="en-US" dirty="0"/>
                        <a:t>    set of statements </a:t>
                      </a:r>
                    </a:p>
                    <a:p>
                      <a:pPr algn="l"/>
                      <a:r>
                        <a:rPr lang="en-US" dirty="0"/>
                        <a:t>END LOOP </a:t>
                      </a:r>
                    </a:p>
                  </a:txBody>
                  <a:tcPr/>
                </a:tc>
                <a:tc>
                  <a:txBody>
                    <a:bodyPr/>
                    <a:lstStyle/>
                    <a:p>
                      <a:pPr algn="l"/>
                      <a:r>
                        <a:rPr lang="en-US" dirty="0"/>
                        <a:t> LOOP​WHILE​(condition is true)</a:t>
                      </a:r>
                    </a:p>
                    <a:p>
                      <a:pPr algn="l"/>
                      <a:r>
                        <a:rPr lang="en-US" dirty="0"/>
                        <a:t>     set of statements</a:t>
                      </a:r>
                    </a:p>
                    <a:p>
                      <a:pPr algn="l"/>
                      <a:r>
                        <a:rPr lang="en-US" dirty="0"/>
                        <a:t> END LOOP WHILE </a:t>
                      </a:r>
                    </a:p>
                  </a:txBody>
                  <a:tcPr/>
                </a:tc>
                <a:extLst>
                  <a:ext uri="{0D108BD9-81ED-4DB2-BD59-A6C34878D82A}">
                    <a16:rowId xmlns:a16="http://schemas.microsoft.com/office/drawing/2014/main" val="3787701403"/>
                  </a:ext>
                </a:extLst>
              </a:tr>
            </a:tbl>
          </a:graphicData>
        </a:graphic>
      </p:graphicFrame>
    </p:spTree>
    <p:extLst>
      <p:ext uri="{BB962C8B-B14F-4D97-AF65-F5344CB8AC3E}">
        <p14:creationId xmlns:p14="http://schemas.microsoft.com/office/powerpoint/2010/main" val="17581003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849356B-6E41-4E1A-A094-017F66806283}"/>
              </a:ext>
            </a:extLst>
          </p:cNvPr>
          <p:cNvSpPr>
            <a:spLocks noGrp="1"/>
          </p:cNvSpPr>
          <p:nvPr>
            <p:ph type="title"/>
          </p:nvPr>
        </p:nvSpPr>
        <p:spPr/>
        <p:txBody>
          <a:bodyPr/>
          <a:lstStyle/>
          <a:p>
            <a:r>
              <a:rPr lang="el-GR" i="1" dirty="0" smtClean="0"/>
              <a:t>Αλγόριθμοι Ρομπότ</a:t>
            </a:r>
            <a:endParaRPr lang="en-US" dirty="0"/>
          </a:p>
        </p:txBody>
      </p:sp>
      <p:sp>
        <p:nvSpPr>
          <p:cNvPr id="3" name="Espaço Reservado para Conteúdo 2">
            <a:extLst>
              <a:ext uri="{FF2B5EF4-FFF2-40B4-BE49-F238E27FC236}">
                <a16:creationId xmlns:a16="http://schemas.microsoft.com/office/drawing/2014/main" id="{00E351D7-129D-40B7-8403-DDD0E49EC9B2}"/>
              </a:ext>
            </a:extLst>
          </p:cNvPr>
          <p:cNvSpPr>
            <a:spLocks noGrp="1"/>
          </p:cNvSpPr>
          <p:nvPr>
            <p:ph idx="1"/>
          </p:nvPr>
        </p:nvSpPr>
        <p:spPr>
          <a:xfrm>
            <a:off x="457200" y="1600200"/>
            <a:ext cx="8147248" cy="4525963"/>
          </a:xfrm>
        </p:spPr>
        <p:txBody>
          <a:bodyPr>
            <a:normAutofit/>
          </a:bodyPr>
          <a:lstStyle/>
          <a:p>
            <a:pPr algn="just"/>
            <a:r>
              <a:rPr lang="el-GR" sz="2000" dirty="0"/>
              <a:t>Καθώς τα σύγχρονα ρομπότ αντιμετωπίζουν προβλήματα πραγματικού κόσμου σε δυναμικά, αδόμητα και ανοικτά περιβάλλοντα, προκύπτουν νέες προκλήσεις στους τομείς των αλγορίθμων ελέγχου ρομπότ και του </a:t>
            </a:r>
            <a:r>
              <a:rPr lang="el-GR" sz="2000" dirty="0" smtClean="0"/>
              <a:t>προγραμματισμού </a:t>
            </a:r>
            <a:r>
              <a:rPr lang="el-GR" sz="2000" dirty="0"/>
              <a:t>κίνησης</a:t>
            </a:r>
            <a:r>
              <a:rPr lang="en-US" sz="2000" dirty="0" smtClean="0"/>
              <a:t>. </a:t>
            </a:r>
            <a:endParaRPr lang="el-GR" sz="2000" dirty="0" smtClean="0"/>
          </a:p>
          <a:p>
            <a:pPr algn="just"/>
            <a:r>
              <a:rPr lang="el-GR" sz="2000" dirty="0"/>
              <a:t>Αυτές οι προκλήσεις πηγάζουν από την αυξημένη ανάγκη για αυτονομία και ευελιξία στην κίνηση ρομπότ και την εκτέλεση των εργασιών. Οι επαρκείς αλγόριθμοι για τον έλεγχο και τον προγραμματισμό κίνησης θα πρέπει να καταγράψουν στρατηγικές κίνησης υψηλού επιπέδου που προσαρμόζονται στην ανατροφοδότηση των αισθητήρων</a:t>
            </a:r>
            <a:endParaRPr lang="en-US" sz="2000" dirty="0"/>
          </a:p>
        </p:txBody>
      </p:sp>
      <p:sp>
        <p:nvSpPr>
          <p:cNvPr id="4" name="Espaço Reservado para Número de Slide 3">
            <a:extLst>
              <a:ext uri="{FF2B5EF4-FFF2-40B4-BE49-F238E27FC236}">
                <a16:creationId xmlns:a16="http://schemas.microsoft.com/office/drawing/2014/main" id="{901CAF87-752B-493F-8FE7-01DC083797BA}"/>
              </a:ext>
            </a:extLst>
          </p:cNvPr>
          <p:cNvSpPr>
            <a:spLocks noGrp="1"/>
          </p:cNvSpPr>
          <p:nvPr>
            <p:ph type="sldNum" sz="quarter" idx="12"/>
          </p:nvPr>
        </p:nvSpPr>
        <p:spPr/>
        <p:txBody>
          <a:bodyPr/>
          <a:lstStyle/>
          <a:p>
            <a:fld id="{1E1F44E5-9FB8-4181-B433-C93897A9A40A}" type="slidenum">
              <a:rPr lang="en-US" smtClean="0"/>
              <a:pPr/>
              <a:t>9</a:t>
            </a:fld>
            <a:endParaRPr lang="en-US"/>
          </a:p>
        </p:txBody>
      </p:sp>
      <p:pic>
        <p:nvPicPr>
          <p:cNvPr id="1026" name="Picture 2" descr="Resultado de imagem para robot">
            <a:extLst>
              <a:ext uri="{FF2B5EF4-FFF2-40B4-BE49-F238E27FC236}">
                <a16:creationId xmlns:a16="http://schemas.microsoft.com/office/drawing/2014/main" id="{E3325314-A05F-471C-B3FB-2266DE84A62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35261" y="2996951"/>
            <a:ext cx="3389699" cy="312921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4618213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1188</TotalTime>
  <Words>666</Words>
  <Application>Microsoft Office PowerPoint</Application>
  <PresentationFormat>On-screen Show (4:3)</PresentationFormat>
  <Paragraphs>58</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Times New Roman</vt:lpstr>
      <vt:lpstr>Office Theme</vt:lpstr>
      <vt:lpstr>Ρομπότ – Θεωρία</vt:lpstr>
      <vt:lpstr>Αλγόριθμος</vt:lpstr>
      <vt:lpstr>Αλγόριθμοι υπολογιστών </vt:lpstr>
      <vt:lpstr>Αλγόριθμοι υπολογιστών</vt:lpstr>
      <vt:lpstr>Αλγόριθμοι υπολογιστών</vt:lpstr>
      <vt:lpstr>Ακολουθία δομών </vt:lpstr>
      <vt:lpstr>Ακολουθία δομών </vt:lpstr>
      <vt:lpstr>Ακολουθία δομών </vt:lpstr>
      <vt:lpstr>Αλγόριθμοι Ρομπότ</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Gamification</dc:title>
  <dc:creator>covan</dc:creator>
  <cp:lastModifiedBy>Basta Eirini</cp:lastModifiedBy>
  <cp:revision>145</cp:revision>
  <dcterms:created xsi:type="dcterms:W3CDTF">2017-03-08T21:43:37Z</dcterms:created>
  <dcterms:modified xsi:type="dcterms:W3CDTF">2018-01-24T10:13:22Z</dcterms:modified>
</cp:coreProperties>
</file>