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8" r:id="rId3"/>
    <p:sldId id="270" r:id="rId4"/>
    <p:sldId id="272" r:id="rId5"/>
    <p:sldId id="276" r:id="rId6"/>
    <p:sldId id="277" r:id="rId7"/>
    <p:sldId id="278" r:id="rId8"/>
    <p:sldId id="279"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9C1AF"/>
    <a:srgbClr val="3CD6C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973" autoAdjust="0"/>
    <p:restoredTop sz="94660"/>
  </p:normalViewPr>
  <p:slideViewPr>
    <p:cSldViewPr>
      <p:cViewPr varScale="1">
        <p:scale>
          <a:sx n="72" d="100"/>
          <a:sy n="72" d="100"/>
        </p:scale>
        <p:origin x="-66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9/19/2017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9/19/2017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9/19/2017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9/19/2017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9/19/2017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itchFamily="18" charset="0"/>
                <a:cs typeface="Times New Roman" pitchFamily="18" charset="0"/>
              </a:rPr>
              <a:t>Robots – Theory</a:t>
            </a:r>
          </a:p>
        </p:txBody>
      </p:sp>
      <p:sp>
        <p:nvSpPr>
          <p:cNvPr id="3" name="Subtitle 2"/>
          <p:cNvSpPr>
            <a:spLocks noGrp="1"/>
          </p:cNvSpPr>
          <p:nvPr>
            <p:ph type="subTitle" idx="1"/>
          </p:nvPr>
        </p:nvSpPr>
        <p:spPr/>
        <p:txBody>
          <a:bodyPr/>
          <a:lstStyle/>
          <a:p>
            <a:r>
              <a:rPr lang="en-US" dirty="0"/>
              <a:t>Algorithm</a:t>
            </a:r>
          </a:p>
          <a:p>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35AD7C-C0C8-49D2-99AB-79A6B2B1E2F2}"/>
              </a:ext>
            </a:extLst>
          </p:cNvPr>
          <p:cNvSpPr>
            <a:spLocks noGrp="1"/>
          </p:cNvSpPr>
          <p:nvPr>
            <p:ph type="title"/>
          </p:nvPr>
        </p:nvSpPr>
        <p:spPr/>
        <p:txBody>
          <a:bodyPr>
            <a:normAutofit/>
          </a:bodyPr>
          <a:lstStyle/>
          <a:p>
            <a:r>
              <a:rPr lang="en-US" sz="4000" i="1" dirty="0"/>
              <a:t>Algorithm</a:t>
            </a:r>
          </a:p>
        </p:txBody>
      </p:sp>
      <p:sp>
        <p:nvSpPr>
          <p:cNvPr id="4" name="Espaço Reservado para Número de Slide 3">
            <a:extLst>
              <a:ext uri="{FF2B5EF4-FFF2-40B4-BE49-F238E27FC236}">
                <a16:creationId xmlns="" xmlns:a16="http://schemas.microsoft.com/office/drawing/2014/main" id="{09C1B513-E48A-4162-822B-9ED76473D6FF}"/>
              </a:ext>
            </a:extLst>
          </p:cNvPr>
          <p:cNvSpPr>
            <a:spLocks noGrp="1"/>
          </p:cNvSpPr>
          <p:nvPr>
            <p:ph type="sldNum" sz="quarter" idx="12"/>
          </p:nvPr>
        </p:nvSpPr>
        <p:spPr/>
        <p:txBody>
          <a:bodyPr/>
          <a:lstStyle/>
          <a:p>
            <a:fld id="{1E1F44E5-9FB8-4181-B433-C93897A9A40A}" type="slidenum">
              <a:rPr lang="en-US" smtClean="0"/>
              <a:pPr/>
              <a:t>2</a:t>
            </a:fld>
            <a:endParaRPr lang="en-US"/>
          </a:p>
        </p:txBody>
      </p:sp>
      <p:sp>
        <p:nvSpPr>
          <p:cNvPr id="5" name="Espaço Reservado para Conteúdo 2">
            <a:extLst>
              <a:ext uri="{FF2B5EF4-FFF2-40B4-BE49-F238E27FC236}">
                <a16:creationId xmlns="" xmlns:a16="http://schemas.microsoft.com/office/drawing/2014/main" id="{17DA8701-F791-4C6E-BA5C-EEECB13AE82B}"/>
              </a:ext>
            </a:extLst>
          </p:cNvPr>
          <p:cNvSpPr txBox="1">
            <a:spLocks/>
          </p:cNvSpPr>
          <p:nvPr/>
        </p:nvSpPr>
        <p:spPr>
          <a:xfrm>
            <a:off x="323528" y="134076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000"/>
              </a:spcAft>
            </a:pPr>
            <a:r>
              <a:rPr lang="en-US" sz="2400" dirty="0"/>
              <a:t>In mathematics and computer science, an algorithm is a self-contained sequence of actions to be performed. Algorithms can perform calculation, data processing and automated reasoning tasks. </a:t>
            </a:r>
          </a:p>
        </p:txBody>
      </p:sp>
      <p:pic>
        <p:nvPicPr>
          <p:cNvPr id="1026" name="Picture 2" descr="Resultado de imagem para computer algorithms">
            <a:extLst>
              <a:ext uri="{FF2B5EF4-FFF2-40B4-BE49-F238E27FC236}">
                <a16:creationId xmlns="" xmlns:a16="http://schemas.microsoft.com/office/drawing/2014/main" id="{A9B2F882-39AA-4272-A40C-8CB4601F35F5}"/>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427984" y="2864192"/>
            <a:ext cx="3973655" cy="3157096"/>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tângulo 7">
            <a:extLst>
              <a:ext uri="{FF2B5EF4-FFF2-40B4-BE49-F238E27FC236}">
                <a16:creationId xmlns="" xmlns:a16="http://schemas.microsoft.com/office/drawing/2014/main" id="{E63EA6B3-B5CD-4F2F-83BD-0AA9050A2800}"/>
              </a:ext>
            </a:extLst>
          </p:cNvPr>
          <p:cNvSpPr/>
          <p:nvPr/>
        </p:nvSpPr>
        <p:spPr>
          <a:xfrm>
            <a:off x="683568" y="3140968"/>
            <a:ext cx="3384376" cy="3065455"/>
          </a:xfrm>
          <a:prstGeom prst="rect">
            <a:avLst/>
          </a:prstGeom>
        </p:spPr>
        <p:txBody>
          <a:bodyPr wrap="square">
            <a:spAutoFit/>
          </a:bodyPr>
          <a:lstStyle/>
          <a:p>
            <a:pPr algn="just">
              <a:lnSpc>
                <a:spcPct val="115000"/>
              </a:lnSpc>
              <a:spcAft>
                <a:spcPts val="1000"/>
              </a:spcAft>
            </a:pPr>
            <a:r>
              <a:rPr lang="en-US" sz="2400" dirty="0"/>
              <a:t>An algorithm is an effective method that can be expressed within a finite amount of space and time and in a well-defined formal language for calculating a function.</a:t>
            </a:r>
          </a:p>
        </p:txBody>
      </p:sp>
    </p:spTree>
    <p:extLst>
      <p:ext uri="{BB962C8B-B14F-4D97-AF65-F5344CB8AC3E}">
        <p14:creationId xmlns="" xmlns:p14="http://schemas.microsoft.com/office/powerpoint/2010/main" val="367541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944B523-C91D-46D1-A04A-342E60A01F52}"/>
              </a:ext>
            </a:extLst>
          </p:cNvPr>
          <p:cNvSpPr>
            <a:spLocks noGrp="1"/>
          </p:cNvSpPr>
          <p:nvPr>
            <p:ph type="title"/>
          </p:nvPr>
        </p:nvSpPr>
        <p:spPr/>
        <p:txBody>
          <a:bodyPr>
            <a:normAutofit fontScale="90000"/>
          </a:bodyPr>
          <a:lstStyle/>
          <a:p>
            <a:r>
              <a:rPr lang="en-US" i="1" dirty="0"/>
              <a:t>Computer algorithms</a:t>
            </a:r>
            <a:r>
              <a:rPr lang="en-US" dirty="0"/>
              <a:t/>
            </a:r>
            <a:br>
              <a:rPr lang="en-US" dirty="0"/>
            </a:br>
            <a:endParaRPr lang="en-US" dirty="0"/>
          </a:p>
        </p:txBody>
      </p:sp>
      <p:sp>
        <p:nvSpPr>
          <p:cNvPr id="3" name="Espaço Reservado para Conteúdo 2">
            <a:extLst>
              <a:ext uri="{FF2B5EF4-FFF2-40B4-BE49-F238E27FC236}">
                <a16:creationId xmlns="" xmlns:a16="http://schemas.microsoft.com/office/drawing/2014/main" id="{748E8E89-8AF1-4ABD-A0EB-932D7C3F0AD1}"/>
              </a:ext>
            </a:extLst>
          </p:cNvPr>
          <p:cNvSpPr>
            <a:spLocks noGrp="1"/>
          </p:cNvSpPr>
          <p:nvPr>
            <p:ph idx="1"/>
          </p:nvPr>
        </p:nvSpPr>
        <p:spPr/>
        <p:txBody>
          <a:bodyPr>
            <a:normAutofit/>
          </a:bodyPr>
          <a:lstStyle/>
          <a:p>
            <a:pPr algn="just"/>
            <a:r>
              <a:rPr lang="en-US" sz="2400" dirty="0"/>
              <a:t>In computer systems, an algorithm is basically an instance of logic written in software by software developers to be effective for the intended "target" computer(s) to produce output from given (perhaps null) input. </a:t>
            </a:r>
          </a:p>
          <a:p>
            <a:pPr algn="just"/>
            <a:endParaRPr lang="en-US" sz="2400" dirty="0"/>
          </a:p>
          <a:p>
            <a:pPr algn="just"/>
            <a:r>
              <a:rPr lang="en-US" sz="2400" dirty="0"/>
              <a:t>An optimal algorithm, even running in old hardware, would produce faster results than a non-optimal (higher time complexity) algorithm for the same purpose, running in more efficient hardware; that is why algorithms, like computer hardware, are considered </a:t>
            </a:r>
            <a:r>
              <a:rPr lang="en-US" sz="2400" dirty="0" err="1"/>
              <a:t>technologys</a:t>
            </a:r>
            <a:r>
              <a:rPr lang="en-US" sz="2400" dirty="0"/>
              <a:t>.</a:t>
            </a:r>
          </a:p>
        </p:txBody>
      </p:sp>
      <p:sp>
        <p:nvSpPr>
          <p:cNvPr id="4" name="Espaço Reservado para Número de Slide 3">
            <a:extLst>
              <a:ext uri="{FF2B5EF4-FFF2-40B4-BE49-F238E27FC236}">
                <a16:creationId xmlns="" xmlns:a16="http://schemas.microsoft.com/office/drawing/2014/main" id="{07C37857-7941-4FB5-87FA-BF7115DA18A4}"/>
              </a:ext>
            </a:extLst>
          </p:cNvPr>
          <p:cNvSpPr>
            <a:spLocks noGrp="1"/>
          </p:cNvSpPr>
          <p:nvPr>
            <p:ph type="sldNum" sz="quarter" idx="12"/>
          </p:nvPr>
        </p:nvSpPr>
        <p:spPr/>
        <p:txBody>
          <a:bodyPr/>
          <a:lstStyle/>
          <a:p>
            <a:fld id="{1E1F44E5-9FB8-4181-B433-C93897A9A40A}" type="slidenum">
              <a:rPr lang="en-US" smtClean="0"/>
              <a:pPr/>
              <a:t>3</a:t>
            </a:fld>
            <a:endParaRPr lang="en-US"/>
          </a:p>
        </p:txBody>
      </p:sp>
    </p:spTree>
    <p:extLst>
      <p:ext uri="{BB962C8B-B14F-4D97-AF65-F5344CB8AC3E}">
        <p14:creationId xmlns="" xmlns:p14="http://schemas.microsoft.com/office/powerpoint/2010/main" val="3508310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FF757DC-A4A0-4C27-BEF0-3A323700F1C5}"/>
              </a:ext>
            </a:extLst>
          </p:cNvPr>
          <p:cNvSpPr>
            <a:spLocks noGrp="1"/>
          </p:cNvSpPr>
          <p:nvPr>
            <p:ph type="title"/>
          </p:nvPr>
        </p:nvSpPr>
        <p:spPr/>
        <p:txBody>
          <a:bodyPr/>
          <a:lstStyle/>
          <a:p>
            <a:r>
              <a:rPr lang="en-US" i="1" dirty="0"/>
              <a:t>Computer algorithms</a:t>
            </a:r>
            <a:endParaRPr lang="en-US" dirty="0"/>
          </a:p>
        </p:txBody>
      </p:sp>
      <p:sp>
        <p:nvSpPr>
          <p:cNvPr id="3" name="Espaço Reservado para Conteúdo 2">
            <a:extLst>
              <a:ext uri="{FF2B5EF4-FFF2-40B4-BE49-F238E27FC236}">
                <a16:creationId xmlns="" xmlns:a16="http://schemas.microsoft.com/office/drawing/2014/main" id="{5DDBAF10-0E97-470D-BC7D-3FB9EF9C1222}"/>
              </a:ext>
            </a:extLst>
          </p:cNvPr>
          <p:cNvSpPr>
            <a:spLocks noGrp="1"/>
          </p:cNvSpPr>
          <p:nvPr>
            <p:ph idx="1"/>
          </p:nvPr>
        </p:nvSpPr>
        <p:spPr/>
        <p:txBody>
          <a:bodyPr/>
          <a:lstStyle/>
          <a:p>
            <a:pPr algn="just"/>
            <a:r>
              <a:rPr lang="en-US" sz="2400" dirty="0"/>
              <a:t>Not all algorithms are complicated languages!!! MIT in order to allow kids to learn how to develop interactive stories and animation in a collaborative manner. In a Scratch project, you can control sprites and make them move, interact… But the language proposed to control these sprites contain all the basics structures necessary in any algorithms.</a:t>
            </a:r>
          </a:p>
        </p:txBody>
      </p:sp>
      <p:sp>
        <p:nvSpPr>
          <p:cNvPr id="4" name="Espaço Reservado para Número de Slide 3">
            <a:extLst>
              <a:ext uri="{FF2B5EF4-FFF2-40B4-BE49-F238E27FC236}">
                <a16:creationId xmlns="" xmlns:a16="http://schemas.microsoft.com/office/drawing/2014/main" id="{EC490DC6-55E3-4D51-9312-AB58804BE64D}"/>
              </a:ext>
            </a:extLst>
          </p:cNvPr>
          <p:cNvSpPr>
            <a:spLocks noGrp="1"/>
          </p:cNvSpPr>
          <p:nvPr>
            <p:ph type="sldNum" sz="quarter" idx="12"/>
          </p:nvPr>
        </p:nvSpPr>
        <p:spPr/>
        <p:txBody>
          <a:bodyPr/>
          <a:lstStyle/>
          <a:p>
            <a:fld id="{1E1F44E5-9FB8-4181-B433-C93897A9A40A}" type="slidenum">
              <a:rPr lang="en-US" smtClean="0"/>
              <a:pPr/>
              <a:t>4</a:t>
            </a:fld>
            <a:endParaRPr lang="en-US"/>
          </a:p>
        </p:txBody>
      </p:sp>
      <p:pic>
        <p:nvPicPr>
          <p:cNvPr id="2050" name="Picture 2" descr="Resultado de imagem para scratch">
            <a:extLst>
              <a:ext uri="{FF2B5EF4-FFF2-40B4-BE49-F238E27FC236}">
                <a16:creationId xmlns="" xmlns:a16="http://schemas.microsoft.com/office/drawing/2014/main" id="{7663DF86-314C-4BDA-AA52-DE288D5B5DC7}"/>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076056" y="4073146"/>
            <a:ext cx="3287688" cy="2465766"/>
          </a:xfrm>
          <a:prstGeom prst="rect">
            <a:avLst/>
          </a:prstGeom>
          <a:noFill/>
          <a:extLst>
            <a:ext uri="{909E8E84-426E-40DD-AFC4-6F175D3DCCD1}">
              <a14:hiddenFill xmlns="" xmlns:a14="http://schemas.microsoft.com/office/drawing/2010/main">
                <a:solidFill>
                  <a:srgbClr val="FFFFFF"/>
                </a:solidFill>
              </a14:hiddenFill>
            </a:ext>
          </a:extLst>
        </p:spPr>
      </p:pic>
      <p:pic>
        <p:nvPicPr>
          <p:cNvPr id="2052" name="Picture 4" descr="Resultado de imagem para scratch">
            <a:extLst>
              <a:ext uri="{FF2B5EF4-FFF2-40B4-BE49-F238E27FC236}">
                <a16:creationId xmlns="" xmlns:a16="http://schemas.microsoft.com/office/drawing/2014/main" id="{975F6668-0143-4E1C-B8DC-ACBB8D6912F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27583" y="4073146"/>
            <a:ext cx="4140711" cy="246576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61457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2010223-2F1B-4535-B692-1CA021950028}"/>
              </a:ext>
            </a:extLst>
          </p:cNvPr>
          <p:cNvSpPr>
            <a:spLocks noGrp="1"/>
          </p:cNvSpPr>
          <p:nvPr>
            <p:ph type="title"/>
          </p:nvPr>
        </p:nvSpPr>
        <p:spPr/>
        <p:txBody>
          <a:bodyPr/>
          <a:lstStyle/>
          <a:p>
            <a:r>
              <a:rPr lang="en-US" i="1" dirty="0"/>
              <a:t>Computer algorithms</a:t>
            </a:r>
            <a:endParaRPr lang="en-US" dirty="0"/>
          </a:p>
        </p:txBody>
      </p:sp>
      <p:sp>
        <p:nvSpPr>
          <p:cNvPr id="3" name="Espaço Reservado para Conteúdo 2">
            <a:extLst>
              <a:ext uri="{FF2B5EF4-FFF2-40B4-BE49-F238E27FC236}">
                <a16:creationId xmlns="" xmlns:a16="http://schemas.microsoft.com/office/drawing/2014/main" id="{FFC74126-97E4-4BAD-9C31-096A2DCF9521}"/>
              </a:ext>
            </a:extLst>
          </p:cNvPr>
          <p:cNvSpPr>
            <a:spLocks noGrp="1"/>
          </p:cNvSpPr>
          <p:nvPr>
            <p:ph idx="1"/>
          </p:nvPr>
        </p:nvSpPr>
        <p:spPr>
          <a:xfrm>
            <a:off x="539552" y="1700808"/>
            <a:ext cx="8229600" cy="4525963"/>
          </a:xfrm>
        </p:spPr>
        <p:txBody>
          <a:bodyPr>
            <a:normAutofit lnSpcReduction="10000"/>
          </a:bodyPr>
          <a:lstStyle/>
          <a:p>
            <a:pPr algn="just"/>
            <a:r>
              <a:rPr lang="en-US" sz="2400" dirty="0"/>
              <a:t>Informally, an algorithm is any well-defined computational procedure that takes some value, or set of values, as input and produces some value, or set of values, as output. An algorithm is thus a sequence of computational steps that transform the input into the output.</a:t>
            </a:r>
          </a:p>
          <a:p>
            <a:pPr algn="just"/>
            <a:endParaRPr lang="en-US" sz="2400" dirty="0"/>
          </a:p>
          <a:p>
            <a:pPr algn="just"/>
            <a:r>
              <a:rPr lang="en-US" sz="2400" dirty="0"/>
              <a:t>The various concepts that will be investigated in the sequel are the following ones :</a:t>
            </a:r>
          </a:p>
          <a:p>
            <a:pPr algn="just"/>
            <a:r>
              <a:rPr lang="en-US" sz="2400" dirty="0"/>
              <a:t>Sequence of statements</a:t>
            </a:r>
          </a:p>
          <a:p>
            <a:pPr algn="just"/>
            <a:r>
              <a:rPr lang="en-US" sz="2400" dirty="0"/>
              <a:t>Introduction to variables</a:t>
            </a:r>
          </a:p>
          <a:p>
            <a:pPr algn="just"/>
            <a:r>
              <a:rPr lang="en-US" sz="2400" dirty="0"/>
              <a:t>Conditional statements</a:t>
            </a:r>
          </a:p>
          <a:p>
            <a:pPr algn="just"/>
            <a:r>
              <a:rPr lang="en-US" sz="2400" dirty="0"/>
              <a:t>Loop statements</a:t>
            </a:r>
          </a:p>
        </p:txBody>
      </p:sp>
      <p:sp>
        <p:nvSpPr>
          <p:cNvPr id="4" name="Espaço Reservado para Número de Slide 3">
            <a:extLst>
              <a:ext uri="{FF2B5EF4-FFF2-40B4-BE49-F238E27FC236}">
                <a16:creationId xmlns="" xmlns:a16="http://schemas.microsoft.com/office/drawing/2014/main" id="{017B04A8-8860-45C9-9748-EF956D523681}"/>
              </a:ext>
            </a:extLst>
          </p:cNvPr>
          <p:cNvSpPr>
            <a:spLocks noGrp="1"/>
          </p:cNvSpPr>
          <p:nvPr>
            <p:ph type="sldNum" sz="quarter" idx="12"/>
          </p:nvPr>
        </p:nvSpPr>
        <p:spPr/>
        <p:txBody>
          <a:bodyPr/>
          <a:lstStyle/>
          <a:p>
            <a:fld id="{1E1F44E5-9FB8-4181-B433-C93897A9A40A}" type="slidenum">
              <a:rPr lang="en-US" smtClean="0"/>
              <a:pPr/>
              <a:t>5</a:t>
            </a:fld>
            <a:endParaRPr lang="en-US"/>
          </a:p>
        </p:txBody>
      </p:sp>
    </p:spTree>
    <p:extLst>
      <p:ext uri="{BB962C8B-B14F-4D97-AF65-F5344CB8AC3E}">
        <p14:creationId xmlns="" xmlns:p14="http://schemas.microsoft.com/office/powerpoint/2010/main" val="469546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BF32F6D-EEC2-4DA6-B80B-8948C7E032BF}"/>
              </a:ext>
            </a:extLst>
          </p:cNvPr>
          <p:cNvSpPr>
            <a:spLocks noGrp="1"/>
          </p:cNvSpPr>
          <p:nvPr>
            <p:ph type="title"/>
          </p:nvPr>
        </p:nvSpPr>
        <p:spPr/>
        <p:txBody>
          <a:bodyPr/>
          <a:lstStyle/>
          <a:p>
            <a:r>
              <a:rPr lang="en-US" i="1" dirty="0"/>
              <a:t>Sequence of statements</a:t>
            </a:r>
          </a:p>
        </p:txBody>
      </p:sp>
      <p:sp>
        <p:nvSpPr>
          <p:cNvPr id="3" name="Espaço Reservado para Conteúdo 2">
            <a:extLst>
              <a:ext uri="{FF2B5EF4-FFF2-40B4-BE49-F238E27FC236}">
                <a16:creationId xmlns="" xmlns:a16="http://schemas.microsoft.com/office/drawing/2014/main" id="{4303D49E-7BA6-4EED-A2F2-98754F915585}"/>
              </a:ext>
            </a:extLst>
          </p:cNvPr>
          <p:cNvSpPr>
            <a:spLocks noGrp="1"/>
          </p:cNvSpPr>
          <p:nvPr>
            <p:ph idx="1"/>
          </p:nvPr>
        </p:nvSpPr>
        <p:spPr>
          <a:xfrm>
            <a:off x="457200" y="1600200"/>
            <a:ext cx="8229600" cy="4925144"/>
          </a:xfrm>
        </p:spPr>
        <p:txBody>
          <a:bodyPr>
            <a:normAutofit/>
          </a:bodyPr>
          <a:lstStyle/>
          <a:p>
            <a:pPr algn="just"/>
            <a:r>
              <a:rPr lang="en-US" sz="2200" dirty="0"/>
              <a:t>As defined before, an algorithm is thus a sequence of computational steps that transforms the input into the output. We can define each of these steps as a statement (e.g. variable declaration, loop statement, conditional statement…).</a:t>
            </a:r>
          </a:p>
          <a:p>
            <a:pPr algn="just"/>
            <a:endParaRPr lang="en-US" sz="2200" dirty="0"/>
          </a:p>
          <a:p>
            <a:pPr algn="just"/>
            <a:r>
              <a:rPr lang="en-US" sz="2200" dirty="0"/>
              <a:t>Variables</a:t>
            </a:r>
          </a:p>
          <a:p>
            <a:pPr lvl="1" algn="just"/>
            <a:r>
              <a:rPr lang="en-US" sz="2200" dirty="0"/>
              <a:t>In a variable, we can store a numerical value (integer or float), string value or Boolean (only true or false). In an algorithm, it is often useful and necessary to store results of intermediate computations and to be able to reuse them in the sequel of the algorithm</a:t>
            </a:r>
          </a:p>
          <a:p>
            <a:pPr marL="457200" lvl="1" indent="0" algn="just">
              <a:buNone/>
            </a:pPr>
            <a:r>
              <a:rPr lang="en-US" sz="2200" dirty="0"/>
              <a:t>            Ex:    x= 10 ; y=20 ;  a = x +y;</a:t>
            </a:r>
          </a:p>
        </p:txBody>
      </p:sp>
      <p:sp>
        <p:nvSpPr>
          <p:cNvPr id="4" name="Espaço Reservado para Número de Slide 3">
            <a:extLst>
              <a:ext uri="{FF2B5EF4-FFF2-40B4-BE49-F238E27FC236}">
                <a16:creationId xmlns="" xmlns:a16="http://schemas.microsoft.com/office/drawing/2014/main" id="{7349548C-9A72-4A4A-AF94-4D62FD05B93B}"/>
              </a:ext>
            </a:extLst>
          </p:cNvPr>
          <p:cNvSpPr>
            <a:spLocks noGrp="1"/>
          </p:cNvSpPr>
          <p:nvPr>
            <p:ph type="sldNum" sz="quarter" idx="12"/>
          </p:nvPr>
        </p:nvSpPr>
        <p:spPr/>
        <p:txBody>
          <a:bodyPr/>
          <a:lstStyle/>
          <a:p>
            <a:fld id="{1E1F44E5-9FB8-4181-B433-C93897A9A40A}" type="slidenum">
              <a:rPr lang="en-US" smtClean="0"/>
              <a:pPr/>
              <a:t>6</a:t>
            </a:fld>
            <a:endParaRPr lang="en-US"/>
          </a:p>
        </p:txBody>
      </p:sp>
    </p:spTree>
    <p:extLst>
      <p:ext uri="{BB962C8B-B14F-4D97-AF65-F5344CB8AC3E}">
        <p14:creationId xmlns="" xmlns:p14="http://schemas.microsoft.com/office/powerpoint/2010/main" val="2510744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 xmlns:a16="http://schemas.microsoft.com/office/drawing/2014/main" id="{66D0E2AB-2C69-4AB2-8192-4D14030ED279}"/>
              </a:ext>
            </a:extLst>
          </p:cNvPr>
          <p:cNvSpPr>
            <a:spLocks noGrp="1"/>
          </p:cNvSpPr>
          <p:nvPr>
            <p:ph idx="1"/>
          </p:nvPr>
        </p:nvSpPr>
        <p:spPr>
          <a:xfrm>
            <a:off x="457200" y="1385327"/>
            <a:ext cx="8229600" cy="5284033"/>
          </a:xfrm>
        </p:spPr>
        <p:txBody>
          <a:bodyPr>
            <a:noAutofit/>
          </a:bodyPr>
          <a:lstStyle/>
          <a:p>
            <a:pPr algn="just"/>
            <a:r>
              <a:rPr lang="en-US" sz="2200" dirty="0"/>
              <a:t>Conditional statements </a:t>
            </a:r>
          </a:p>
          <a:p>
            <a:pPr lvl="1" algn="just"/>
            <a:r>
              <a:rPr lang="en-US" sz="2200" dirty="0"/>
              <a:t>These statements can execute a set of statements if and only if a condition is true or choose between two sets of statements depending on the condition value.</a:t>
            </a:r>
          </a:p>
          <a:p>
            <a:pPr lvl="1" algn="just"/>
            <a:endParaRPr lang="en-US" sz="2200" dirty="0"/>
          </a:p>
          <a:p>
            <a:pPr lvl="1" algn="just"/>
            <a:r>
              <a:rPr lang="en-US" sz="2200" dirty="0"/>
              <a:t>It can take the two following forms:</a:t>
            </a:r>
          </a:p>
          <a:p>
            <a:pPr lvl="1" algn="just"/>
            <a:endParaRPr lang="en-US" sz="2200" dirty="0"/>
          </a:p>
          <a:p>
            <a:pPr lvl="1" algn="just"/>
            <a:endParaRPr lang="en-US" sz="1800" dirty="0"/>
          </a:p>
          <a:p>
            <a:pPr marL="914400" lvl="2" indent="0" algn="just">
              <a:buNone/>
            </a:pPr>
            <a:endParaRPr lang="en-US" sz="1800" dirty="0"/>
          </a:p>
        </p:txBody>
      </p:sp>
      <p:sp>
        <p:nvSpPr>
          <p:cNvPr id="4" name="Espaço Reservado para Número de Slide 3">
            <a:extLst>
              <a:ext uri="{FF2B5EF4-FFF2-40B4-BE49-F238E27FC236}">
                <a16:creationId xmlns="" xmlns:a16="http://schemas.microsoft.com/office/drawing/2014/main" id="{239C55D0-3738-470B-9011-229698BDBD9E}"/>
              </a:ext>
            </a:extLst>
          </p:cNvPr>
          <p:cNvSpPr>
            <a:spLocks noGrp="1"/>
          </p:cNvSpPr>
          <p:nvPr>
            <p:ph type="sldNum" sz="quarter" idx="12"/>
          </p:nvPr>
        </p:nvSpPr>
        <p:spPr/>
        <p:txBody>
          <a:bodyPr/>
          <a:lstStyle/>
          <a:p>
            <a:fld id="{1E1F44E5-9FB8-4181-B433-C93897A9A40A}" type="slidenum">
              <a:rPr lang="en-US" smtClean="0"/>
              <a:pPr/>
              <a:t>7</a:t>
            </a:fld>
            <a:endParaRPr lang="en-US"/>
          </a:p>
        </p:txBody>
      </p:sp>
      <p:sp>
        <p:nvSpPr>
          <p:cNvPr id="5" name="Título 1">
            <a:extLst>
              <a:ext uri="{FF2B5EF4-FFF2-40B4-BE49-F238E27FC236}">
                <a16:creationId xmlns="" xmlns:a16="http://schemas.microsoft.com/office/drawing/2014/main" id="{036543C0-E31D-4519-B071-B897896D805B}"/>
              </a:ext>
            </a:extLst>
          </p:cNvPr>
          <p:cNvSpPr>
            <a:spLocks noGrp="1"/>
          </p:cNvSpPr>
          <p:nvPr>
            <p:ph type="title"/>
          </p:nvPr>
        </p:nvSpPr>
        <p:spPr/>
        <p:txBody>
          <a:bodyPr/>
          <a:lstStyle/>
          <a:p>
            <a:r>
              <a:rPr lang="en-US" i="1" dirty="0"/>
              <a:t>Sequence of statements</a:t>
            </a:r>
          </a:p>
        </p:txBody>
      </p:sp>
      <p:graphicFrame>
        <p:nvGraphicFramePr>
          <p:cNvPr id="6" name="Tabela 5">
            <a:extLst>
              <a:ext uri="{FF2B5EF4-FFF2-40B4-BE49-F238E27FC236}">
                <a16:creationId xmlns="" xmlns:a16="http://schemas.microsoft.com/office/drawing/2014/main" id="{BC30F5A3-6CEC-4007-9BF5-66D4B8BC2E04}"/>
              </a:ext>
            </a:extLst>
          </p:cNvPr>
          <p:cNvGraphicFramePr>
            <a:graphicFrameLocks noGrp="1"/>
          </p:cNvGraphicFramePr>
          <p:nvPr>
            <p:extLst>
              <p:ext uri="{D42A27DB-BD31-4B8C-83A1-F6EECF244321}">
                <p14:modId xmlns="" xmlns:p14="http://schemas.microsoft.com/office/powerpoint/2010/main" val="2358554872"/>
              </p:ext>
            </p:extLst>
          </p:nvPr>
        </p:nvGraphicFramePr>
        <p:xfrm>
          <a:off x="1115616" y="4138781"/>
          <a:ext cx="6912768" cy="1737360"/>
        </p:xfrm>
        <a:graphic>
          <a:graphicData uri="http://schemas.openxmlformats.org/drawingml/2006/table">
            <a:tbl>
              <a:tblPr firstRow="1" bandRow="1">
                <a:tableStyleId>{5C22544A-7EE6-4342-B048-85BDC9FD1C3A}</a:tableStyleId>
              </a:tblPr>
              <a:tblGrid>
                <a:gridCol w="3456384">
                  <a:extLst>
                    <a:ext uri="{9D8B030D-6E8A-4147-A177-3AD203B41FA5}">
                      <a16:colId xmlns="" xmlns:a16="http://schemas.microsoft.com/office/drawing/2014/main" val="1075549121"/>
                    </a:ext>
                  </a:extLst>
                </a:gridCol>
                <a:gridCol w="3456384">
                  <a:extLst>
                    <a:ext uri="{9D8B030D-6E8A-4147-A177-3AD203B41FA5}">
                      <a16:colId xmlns="" xmlns:a16="http://schemas.microsoft.com/office/drawing/2014/main" val="272320306"/>
                    </a:ext>
                  </a:extLst>
                </a:gridCol>
              </a:tblGrid>
              <a:tr h="1653719">
                <a:tc>
                  <a:txBody>
                    <a:bodyPr/>
                    <a:lstStyle/>
                    <a:p>
                      <a:pPr algn="l"/>
                      <a:r>
                        <a:rPr lang="en-US" dirty="0"/>
                        <a:t>IF​ (condition is true) THEN </a:t>
                      </a:r>
                    </a:p>
                    <a:p>
                      <a:pPr algn="l"/>
                      <a:r>
                        <a:rPr lang="en-US" dirty="0"/>
                        <a:t>    execute a set of statements </a:t>
                      </a:r>
                    </a:p>
                    <a:p>
                      <a:pPr algn="l"/>
                      <a:r>
                        <a:rPr lang="en-US" dirty="0"/>
                        <a:t>END IF </a:t>
                      </a:r>
                    </a:p>
                  </a:txBody>
                  <a:tcPr/>
                </a:tc>
                <a:tc>
                  <a:txBody>
                    <a:bodyPr/>
                    <a:lstStyle/>
                    <a:p>
                      <a:pPr algn="l"/>
                      <a:r>
                        <a:rPr lang="en-US" dirty="0"/>
                        <a:t>IF​(condition is true) THEN </a:t>
                      </a:r>
                    </a:p>
                    <a:p>
                      <a:pPr algn="l"/>
                      <a:r>
                        <a:rPr lang="en-US" dirty="0"/>
                        <a:t>     execute set of statements1 </a:t>
                      </a:r>
                    </a:p>
                    <a:p>
                      <a:pPr algn="l"/>
                      <a:r>
                        <a:rPr lang="en-US" dirty="0"/>
                        <a:t>ELSE </a:t>
                      </a:r>
                    </a:p>
                    <a:p>
                      <a:pPr algn="l"/>
                      <a:r>
                        <a:rPr lang="en-US" dirty="0"/>
                        <a:t>      execute set of statements2 </a:t>
                      </a:r>
                    </a:p>
                    <a:p>
                      <a:pPr algn="l"/>
                      <a:r>
                        <a:rPr lang="en-US" dirty="0"/>
                        <a:t>END IF </a:t>
                      </a:r>
                    </a:p>
                    <a:p>
                      <a:pPr algn="l"/>
                      <a:endParaRPr lang="en-US" dirty="0"/>
                    </a:p>
                  </a:txBody>
                  <a:tcPr/>
                </a:tc>
                <a:extLst>
                  <a:ext uri="{0D108BD9-81ED-4DB2-BD59-A6C34878D82A}">
                    <a16:rowId xmlns="" xmlns:a16="http://schemas.microsoft.com/office/drawing/2014/main" val="3787701403"/>
                  </a:ext>
                </a:extLst>
              </a:tr>
            </a:tbl>
          </a:graphicData>
        </a:graphic>
      </p:graphicFrame>
    </p:spTree>
    <p:extLst>
      <p:ext uri="{BB962C8B-B14F-4D97-AF65-F5344CB8AC3E}">
        <p14:creationId xmlns="" xmlns:p14="http://schemas.microsoft.com/office/powerpoint/2010/main" val="178840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 xmlns:a16="http://schemas.microsoft.com/office/drawing/2014/main" id="{66D0E2AB-2C69-4AB2-8192-4D14030ED279}"/>
              </a:ext>
            </a:extLst>
          </p:cNvPr>
          <p:cNvSpPr>
            <a:spLocks noGrp="1"/>
          </p:cNvSpPr>
          <p:nvPr>
            <p:ph idx="1"/>
          </p:nvPr>
        </p:nvSpPr>
        <p:spPr>
          <a:xfrm>
            <a:off x="457200" y="1385327"/>
            <a:ext cx="8229600" cy="4635961"/>
          </a:xfrm>
        </p:spPr>
        <p:txBody>
          <a:bodyPr>
            <a:noAutofit/>
          </a:bodyPr>
          <a:lstStyle/>
          <a:p>
            <a:pPr algn="just"/>
            <a:r>
              <a:rPr lang="en-US" sz="2200" dirty="0"/>
              <a:t>Loop statements</a:t>
            </a:r>
          </a:p>
          <a:p>
            <a:pPr lvl="1" algn="just"/>
            <a:r>
              <a:rPr lang="en-US" sz="2200" dirty="0"/>
              <a:t>In algorithms, it is often useful to repeat several times the same statements. At each new call of the set of statements, only the value of a variable can be modified. It avoids write several times the same lines in the algorithm</a:t>
            </a:r>
          </a:p>
          <a:p>
            <a:pPr lvl="1" algn="just"/>
            <a:endParaRPr lang="en-US" sz="2200" dirty="0"/>
          </a:p>
          <a:p>
            <a:pPr marL="457200" lvl="1" indent="0" algn="just">
              <a:buFont typeface="Arial" pitchFamily="34" charset="0"/>
              <a:buNone/>
            </a:pPr>
            <a:r>
              <a:rPr lang="en-US" sz="2200" dirty="0"/>
              <a:t>Loop statements can take following forms: </a:t>
            </a:r>
          </a:p>
          <a:p>
            <a:pPr marL="457200" lvl="1" indent="0" algn="just">
              <a:buFont typeface="Arial" pitchFamily="34" charset="0"/>
              <a:buNone/>
            </a:pPr>
            <a:endParaRPr lang="en-US" sz="2200" dirty="0"/>
          </a:p>
          <a:p>
            <a:pPr marL="457200" lvl="1" indent="0" algn="just">
              <a:buNone/>
            </a:pPr>
            <a:endParaRPr lang="en-US" sz="1800" dirty="0"/>
          </a:p>
        </p:txBody>
      </p:sp>
      <p:sp>
        <p:nvSpPr>
          <p:cNvPr id="4" name="Espaço Reservado para Número de Slide 3">
            <a:extLst>
              <a:ext uri="{FF2B5EF4-FFF2-40B4-BE49-F238E27FC236}">
                <a16:creationId xmlns="" xmlns:a16="http://schemas.microsoft.com/office/drawing/2014/main" id="{239C55D0-3738-470B-9011-229698BDBD9E}"/>
              </a:ext>
            </a:extLst>
          </p:cNvPr>
          <p:cNvSpPr>
            <a:spLocks noGrp="1"/>
          </p:cNvSpPr>
          <p:nvPr>
            <p:ph type="sldNum" sz="quarter" idx="12"/>
          </p:nvPr>
        </p:nvSpPr>
        <p:spPr/>
        <p:txBody>
          <a:bodyPr/>
          <a:lstStyle/>
          <a:p>
            <a:fld id="{1E1F44E5-9FB8-4181-B433-C93897A9A40A}" type="slidenum">
              <a:rPr lang="en-US" smtClean="0"/>
              <a:pPr/>
              <a:t>8</a:t>
            </a:fld>
            <a:endParaRPr lang="en-US"/>
          </a:p>
        </p:txBody>
      </p:sp>
      <p:sp>
        <p:nvSpPr>
          <p:cNvPr id="5" name="Título 1">
            <a:extLst>
              <a:ext uri="{FF2B5EF4-FFF2-40B4-BE49-F238E27FC236}">
                <a16:creationId xmlns="" xmlns:a16="http://schemas.microsoft.com/office/drawing/2014/main" id="{036543C0-E31D-4519-B071-B897896D805B}"/>
              </a:ext>
            </a:extLst>
          </p:cNvPr>
          <p:cNvSpPr>
            <a:spLocks noGrp="1"/>
          </p:cNvSpPr>
          <p:nvPr>
            <p:ph type="title"/>
          </p:nvPr>
        </p:nvSpPr>
        <p:spPr/>
        <p:txBody>
          <a:bodyPr/>
          <a:lstStyle/>
          <a:p>
            <a:r>
              <a:rPr lang="en-US" i="1" dirty="0"/>
              <a:t>Sequence of statements</a:t>
            </a:r>
          </a:p>
        </p:txBody>
      </p:sp>
      <p:graphicFrame>
        <p:nvGraphicFramePr>
          <p:cNvPr id="6" name="Tabela 5">
            <a:extLst>
              <a:ext uri="{FF2B5EF4-FFF2-40B4-BE49-F238E27FC236}">
                <a16:creationId xmlns="" xmlns:a16="http://schemas.microsoft.com/office/drawing/2014/main" id="{61226442-8B82-4387-8649-22A132782EEC}"/>
              </a:ext>
            </a:extLst>
          </p:cNvPr>
          <p:cNvGraphicFramePr>
            <a:graphicFrameLocks noGrp="1"/>
          </p:cNvGraphicFramePr>
          <p:nvPr>
            <p:extLst>
              <p:ext uri="{D42A27DB-BD31-4B8C-83A1-F6EECF244321}">
                <p14:modId xmlns="" xmlns:p14="http://schemas.microsoft.com/office/powerpoint/2010/main" val="2973746492"/>
              </p:ext>
            </p:extLst>
          </p:nvPr>
        </p:nvGraphicFramePr>
        <p:xfrm>
          <a:off x="1115616" y="4375386"/>
          <a:ext cx="6912768" cy="1645902"/>
        </p:xfrm>
        <a:graphic>
          <a:graphicData uri="http://schemas.openxmlformats.org/drawingml/2006/table">
            <a:tbl>
              <a:tblPr firstRow="1" bandRow="1">
                <a:tableStyleId>{5C22544A-7EE6-4342-B048-85BDC9FD1C3A}</a:tableStyleId>
              </a:tblPr>
              <a:tblGrid>
                <a:gridCol w="3456384">
                  <a:extLst>
                    <a:ext uri="{9D8B030D-6E8A-4147-A177-3AD203B41FA5}">
                      <a16:colId xmlns="" xmlns:a16="http://schemas.microsoft.com/office/drawing/2014/main" val="1075549121"/>
                    </a:ext>
                  </a:extLst>
                </a:gridCol>
                <a:gridCol w="3456384">
                  <a:extLst>
                    <a:ext uri="{9D8B030D-6E8A-4147-A177-3AD203B41FA5}">
                      <a16:colId xmlns="" xmlns:a16="http://schemas.microsoft.com/office/drawing/2014/main" val="272320306"/>
                    </a:ext>
                  </a:extLst>
                </a:gridCol>
              </a:tblGrid>
              <a:tr h="1645902">
                <a:tc>
                  <a:txBody>
                    <a:bodyPr/>
                    <a:lstStyle/>
                    <a:p>
                      <a:pPr algn="l"/>
                      <a:r>
                        <a:rPr lang="en-US" dirty="0"/>
                        <a:t>LOOP ​(N times) </a:t>
                      </a:r>
                    </a:p>
                    <a:p>
                      <a:pPr algn="l"/>
                      <a:r>
                        <a:rPr lang="en-US" dirty="0"/>
                        <a:t>    set of statements </a:t>
                      </a:r>
                    </a:p>
                    <a:p>
                      <a:pPr algn="l"/>
                      <a:r>
                        <a:rPr lang="en-US" dirty="0"/>
                        <a:t>END LOOP </a:t>
                      </a:r>
                    </a:p>
                  </a:txBody>
                  <a:tcPr/>
                </a:tc>
                <a:tc>
                  <a:txBody>
                    <a:bodyPr/>
                    <a:lstStyle/>
                    <a:p>
                      <a:pPr algn="l"/>
                      <a:r>
                        <a:rPr lang="en-US" dirty="0"/>
                        <a:t> LOOP​WHILE​(condition is true)</a:t>
                      </a:r>
                    </a:p>
                    <a:p>
                      <a:pPr algn="l"/>
                      <a:r>
                        <a:rPr lang="en-US" dirty="0"/>
                        <a:t>     set of statements</a:t>
                      </a:r>
                    </a:p>
                    <a:p>
                      <a:pPr algn="l"/>
                      <a:r>
                        <a:rPr lang="en-US" dirty="0"/>
                        <a:t> END LOOP WHILE </a:t>
                      </a:r>
                    </a:p>
                  </a:txBody>
                  <a:tcPr/>
                </a:tc>
                <a:extLst>
                  <a:ext uri="{0D108BD9-81ED-4DB2-BD59-A6C34878D82A}">
                    <a16:rowId xmlns="" xmlns:a16="http://schemas.microsoft.com/office/drawing/2014/main" val="3787701403"/>
                  </a:ext>
                </a:extLst>
              </a:tr>
            </a:tbl>
          </a:graphicData>
        </a:graphic>
      </p:graphicFrame>
    </p:spTree>
    <p:extLst>
      <p:ext uri="{BB962C8B-B14F-4D97-AF65-F5344CB8AC3E}">
        <p14:creationId xmlns="" xmlns:p14="http://schemas.microsoft.com/office/powerpoint/2010/main" val="1758100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849356B-6E41-4E1A-A094-017F66806283}"/>
              </a:ext>
            </a:extLst>
          </p:cNvPr>
          <p:cNvSpPr>
            <a:spLocks noGrp="1"/>
          </p:cNvSpPr>
          <p:nvPr>
            <p:ph type="title"/>
          </p:nvPr>
        </p:nvSpPr>
        <p:spPr/>
        <p:txBody>
          <a:bodyPr/>
          <a:lstStyle/>
          <a:p>
            <a:r>
              <a:rPr lang="en-US" i="1" dirty="0"/>
              <a:t>Robot algorithms</a:t>
            </a:r>
            <a:endParaRPr lang="en-US" dirty="0"/>
          </a:p>
        </p:txBody>
      </p:sp>
      <p:sp>
        <p:nvSpPr>
          <p:cNvPr id="3" name="Espaço Reservado para Conteúdo 2">
            <a:extLst>
              <a:ext uri="{FF2B5EF4-FFF2-40B4-BE49-F238E27FC236}">
                <a16:creationId xmlns="" xmlns:a16="http://schemas.microsoft.com/office/drawing/2014/main" id="{00E351D7-129D-40B7-8403-DDD0E49EC9B2}"/>
              </a:ext>
            </a:extLst>
          </p:cNvPr>
          <p:cNvSpPr>
            <a:spLocks noGrp="1"/>
          </p:cNvSpPr>
          <p:nvPr>
            <p:ph idx="1"/>
          </p:nvPr>
        </p:nvSpPr>
        <p:spPr>
          <a:xfrm>
            <a:off x="457200" y="1600200"/>
            <a:ext cx="8147248" cy="4525963"/>
          </a:xfrm>
        </p:spPr>
        <p:txBody>
          <a:bodyPr>
            <a:normAutofit/>
          </a:bodyPr>
          <a:lstStyle/>
          <a:p>
            <a:pPr algn="just"/>
            <a:r>
              <a:rPr lang="en-US" sz="2400" dirty="0"/>
              <a:t>As modern robots address real-world problems in dynamic, unstructured, and open environments, novel challenges arise in the areas of robot control algorithms and motion planning. </a:t>
            </a:r>
          </a:p>
        </p:txBody>
      </p:sp>
      <p:sp>
        <p:nvSpPr>
          <p:cNvPr id="4" name="Espaço Reservado para Número de Slide 3">
            <a:extLst>
              <a:ext uri="{FF2B5EF4-FFF2-40B4-BE49-F238E27FC236}">
                <a16:creationId xmlns="" xmlns:a16="http://schemas.microsoft.com/office/drawing/2014/main" id="{901CAF87-752B-493F-8FE7-01DC083797BA}"/>
              </a:ext>
            </a:extLst>
          </p:cNvPr>
          <p:cNvSpPr>
            <a:spLocks noGrp="1"/>
          </p:cNvSpPr>
          <p:nvPr>
            <p:ph type="sldNum" sz="quarter" idx="12"/>
          </p:nvPr>
        </p:nvSpPr>
        <p:spPr/>
        <p:txBody>
          <a:bodyPr/>
          <a:lstStyle/>
          <a:p>
            <a:fld id="{1E1F44E5-9FB8-4181-B433-C93897A9A40A}" type="slidenum">
              <a:rPr lang="en-US" smtClean="0"/>
              <a:pPr/>
              <a:t>9</a:t>
            </a:fld>
            <a:endParaRPr lang="en-US"/>
          </a:p>
        </p:txBody>
      </p:sp>
      <p:pic>
        <p:nvPicPr>
          <p:cNvPr id="1026" name="Picture 2" descr="Resultado de imagem para robot">
            <a:extLst>
              <a:ext uri="{FF2B5EF4-FFF2-40B4-BE49-F238E27FC236}">
                <a16:creationId xmlns="" xmlns:a16="http://schemas.microsoft.com/office/drawing/2014/main" id="{E3325314-A05F-471C-B3FB-2266DE84A62D}"/>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035261" y="2996951"/>
            <a:ext cx="3389699" cy="3129211"/>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tângulo 4">
            <a:extLst>
              <a:ext uri="{FF2B5EF4-FFF2-40B4-BE49-F238E27FC236}">
                <a16:creationId xmlns="" xmlns:a16="http://schemas.microsoft.com/office/drawing/2014/main" id="{3A1AD9CE-DFF3-4DF7-ACD8-3BF05950D7A8}"/>
              </a:ext>
            </a:extLst>
          </p:cNvPr>
          <p:cNvSpPr/>
          <p:nvPr/>
        </p:nvSpPr>
        <p:spPr>
          <a:xfrm>
            <a:off x="755576" y="2824937"/>
            <a:ext cx="4035084" cy="3416320"/>
          </a:xfrm>
          <a:prstGeom prst="rect">
            <a:avLst/>
          </a:prstGeom>
        </p:spPr>
        <p:txBody>
          <a:bodyPr wrap="square">
            <a:spAutoFit/>
          </a:bodyPr>
          <a:lstStyle/>
          <a:p>
            <a:pPr algn="just"/>
            <a:r>
              <a:rPr lang="en-US" sz="2400" dirty="0"/>
              <a:t>These challenges stem from an increased need for autonomy and flexibility in robot motion and task execution. Adequate algorithms for control and motion planning will have to capture high-level motion strategies that adapt to sensor feedback</a:t>
            </a:r>
          </a:p>
        </p:txBody>
      </p:sp>
    </p:spTree>
    <p:extLst>
      <p:ext uri="{BB962C8B-B14F-4D97-AF65-F5344CB8AC3E}">
        <p14:creationId xmlns="" xmlns:p14="http://schemas.microsoft.com/office/powerpoint/2010/main" val="1346182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1153</TotalTime>
  <Words>653</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Robots – Theory</vt:lpstr>
      <vt:lpstr>Algorithm</vt:lpstr>
      <vt:lpstr>Computer algorithms </vt:lpstr>
      <vt:lpstr>Computer algorithms</vt:lpstr>
      <vt:lpstr>Computer algorithms</vt:lpstr>
      <vt:lpstr>Sequence of statements</vt:lpstr>
      <vt:lpstr>Sequence of statements</vt:lpstr>
      <vt:lpstr>Sequence of statements</vt:lpstr>
      <vt:lpstr>Robot algorithms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covan</cp:lastModifiedBy>
  <cp:revision>141</cp:revision>
  <dcterms:created xsi:type="dcterms:W3CDTF">2017-03-08T21:43:37Z</dcterms:created>
  <dcterms:modified xsi:type="dcterms:W3CDTF">2017-09-19T20:34:08Z</dcterms:modified>
</cp:coreProperties>
</file>