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C1AF"/>
    <a:srgbClr val="3CD6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err="1" smtClean="0">
                <a:latin typeface="Times New Roman" pitchFamily="18" charset="0"/>
                <a:cs typeface="Times New Roman" pitchFamily="18" charset="0"/>
              </a:rPr>
              <a:t>Παιχνιδοποίηση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29C1AF"/>
                </a:solidFill>
              </a:rPr>
              <a:t>Βασικοί Μηχανισμοί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r>
              <a:rPr lang="el-GR" sz="3000" u="sng" dirty="0" smtClean="0"/>
              <a:t>Επιτεύγματα </a:t>
            </a:r>
            <a:r>
              <a:rPr lang="en-US" sz="3000" u="sng" dirty="0" smtClean="0"/>
              <a:t/>
            </a:r>
            <a:br>
              <a:rPr lang="en-US" sz="3000" u="sng" dirty="0" smtClean="0"/>
            </a:br>
            <a:r>
              <a:rPr lang="el-GR" sz="3000" dirty="0" smtClean="0"/>
              <a:t>Τα επιτεύγματα είναι μια αναπαράσταση ότι </a:t>
            </a:r>
            <a:r>
              <a:rPr lang="el-GR" sz="3000" dirty="0" smtClean="0"/>
              <a:t>οι χρήστες έχουν </a:t>
            </a:r>
            <a:r>
              <a:rPr lang="el-GR" sz="3000" dirty="0" smtClean="0"/>
              <a:t>επιτύχει κάτι. Τα επιτεύγματα μπορούν να αυξήσουν την πρόκληση του παιχνιδιού και να παρακινήσουν τους χρήστες ακόμη περισσότερο. Τα επιτεύγματα θεωρούνται συχνά "κλειδωμένα" μέχρι να </a:t>
            </a:r>
            <a:r>
              <a:rPr lang="el-GR" sz="3000" dirty="0" smtClean="0"/>
              <a:t>ολοκληρωθούν </a:t>
            </a:r>
            <a:r>
              <a:rPr lang="el-GR" sz="3000" dirty="0" smtClean="0"/>
              <a:t>τα βήματα ή </a:t>
            </a:r>
            <a:r>
              <a:rPr lang="el-GR" sz="3000" dirty="0" smtClean="0"/>
              <a:t>οι </a:t>
            </a:r>
            <a:r>
              <a:rPr lang="el-GR" sz="3000" dirty="0" smtClean="0"/>
              <a:t>εργασίες που απαιτούνται για </a:t>
            </a:r>
            <a:r>
              <a:rPr lang="el-GR" sz="3000" dirty="0" smtClean="0"/>
              <a:t>το </a:t>
            </a:r>
            <a:r>
              <a:rPr lang="el-GR" sz="3000" dirty="0" smtClean="0"/>
              <a:t>"</a:t>
            </a:r>
            <a:r>
              <a:rPr lang="el-GR" sz="3000" dirty="0" smtClean="0"/>
              <a:t>ξεκλείδωμα" </a:t>
            </a:r>
            <a:r>
              <a:rPr lang="el-GR" sz="3000" dirty="0" smtClean="0"/>
              <a:t>τους. Πολλές πλατφόρμες τυχερών παιχνιδιών προσφέρουν εμβλήματα κατά την ολοκλήρωση των εργασιών.</a:t>
            </a:r>
            <a:endParaRPr lang="en-GB" sz="3000" dirty="0" smtClean="0"/>
          </a:p>
          <a:p>
            <a:endParaRPr lang="en-US" sz="3000" dirty="0"/>
          </a:p>
          <a:p>
            <a:r>
              <a:rPr lang="en-GB" sz="3000" u="sng" dirty="0" smtClean="0"/>
              <a:t>Appointments</a:t>
            </a:r>
            <a:br>
              <a:rPr lang="en-GB" sz="3000" u="sng" dirty="0" smtClean="0"/>
            </a:br>
            <a:r>
              <a:rPr lang="el-GR" sz="3000" dirty="0" smtClean="0"/>
              <a:t> Ο χρήστης πρέπει να συνδεθεί και / ή να κάνει μια ενέργεια στο παιχνίδι σε προκαθορισμένο χρόνο ή τόπο για να ολοκληρώσει μια εργασία.</a:t>
            </a:r>
            <a:endParaRPr lang="en-US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92500" lnSpcReduction="10000"/>
          </a:bodyPr>
          <a:lstStyle/>
          <a:p>
            <a:r>
              <a:rPr lang="el-GR" sz="3000" u="sng" dirty="0" smtClean="0"/>
              <a:t>Ευτυχισμένη Παραγωγικότητα </a:t>
            </a:r>
            <a:r>
              <a:rPr lang="en-US" sz="3000" u="sng" dirty="0"/>
              <a:t/>
            </a:r>
            <a:br>
              <a:rPr lang="en-US" sz="3000" u="sng" dirty="0"/>
            </a:br>
            <a:r>
              <a:rPr lang="el-GR" sz="3000" dirty="0" smtClean="0"/>
              <a:t>Δίνοντας </a:t>
            </a:r>
            <a:r>
              <a:rPr lang="el-GR" sz="3000" dirty="0" smtClean="0"/>
              <a:t>στο χρήστη την εντύπωση ότι κάνουν κάτι σημαντικό και </a:t>
            </a:r>
            <a:r>
              <a:rPr lang="el-GR" sz="3000" dirty="0" smtClean="0"/>
              <a:t>ανταποδοτικό.</a:t>
            </a:r>
            <a:endParaRPr lang="en-US" sz="3000" dirty="0"/>
          </a:p>
          <a:p>
            <a:pPr>
              <a:buNone/>
            </a:pPr>
            <a:endParaRPr lang="en-US" sz="3000" dirty="0"/>
          </a:p>
          <a:p>
            <a:r>
              <a:rPr lang="el-GR" sz="3000" u="sng" dirty="0" smtClean="0"/>
              <a:t>Μπόνους </a:t>
            </a:r>
            <a:r>
              <a:rPr lang="en-US" sz="3000" u="sng" dirty="0" smtClean="0"/>
              <a:t/>
            </a:r>
            <a:br>
              <a:rPr lang="en-US" sz="3000" u="sng" dirty="0" smtClean="0"/>
            </a:br>
            <a:r>
              <a:rPr lang="el-GR" sz="3000" dirty="0" smtClean="0"/>
              <a:t> </a:t>
            </a:r>
            <a:r>
              <a:rPr lang="el-GR" sz="3000" dirty="0" smtClean="0"/>
              <a:t>Αυτά </a:t>
            </a:r>
            <a:r>
              <a:rPr lang="el-GR" sz="3000" dirty="0" smtClean="0"/>
              <a:t>είναι ανταμοιβές που εφαρμόζονται για την ολοκλήρωση </a:t>
            </a:r>
            <a:r>
              <a:rPr lang="el-GR" sz="3000" dirty="0" smtClean="0"/>
              <a:t>κάποιας ειδικής πρόκλησης </a:t>
            </a:r>
            <a:r>
              <a:rPr lang="el-GR" sz="3000" dirty="0" smtClean="0"/>
              <a:t>ή συνδυασμού προκλήσεων.</a:t>
            </a:r>
            <a:endParaRPr lang="en-US" sz="3000" dirty="0"/>
          </a:p>
          <a:p>
            <a:pPr>
              <a:buNone/>
            </a:pPr>
            <a:r>
              <a:rPr lang="en-GB" sz="3000" dirty="0"/>
              <a:t> </a:t>
            </a:r>
            <a:endParaRPr lang="en-US" sz="3000" dirty="0"/>
          </a:p>
          <a:p>
            <a:r>
              <a:rPr lang="el-GR" sz="3000" u="sng" dirty="0" smtClean="0"/>
              <a:t>Θεωρία Διαδοχικής Πληροφόρησης</a:t>
            </a:r>
            <a:r>
              <a:rPr lang="en-GB" sz="3000" u="sng" dirty="0" smtClean="0"/>
              <a:t/>
            </a:r>
            <a:br>
              <a:rPr lang="en-GB" sz="3000" u="sng" dirty="0" smtClean="0"/>
            </a:br>
            <a:r>
              <a:rPr lang="el-GR" sz="3000" dirty="0" smtClean="0"/>
              <a:t> Κατά τη διάρκεια της εξέλιξης του παιχνιδιού, οι πληροφορίες απελευθερώνονται σε μικρά αποσπάσματα, προκειμένου ο χρήστης να διατηρήσει το κατάλληλο επίπεδο κατανόησης.</a:t>
            </a:r>
            <a:endParaRPr lang="en-US" sz="30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92500" lnSpcReduction="10000"/>
          </a:bodyPr>
          <a:lstStyle/>
          <a:p>
            <a:r>
              <a:rPr lang="el-GR" u="sng" dirty="0" smtClean="0"/>
              <a:t>Συνδυασμοί</a:t>
            </a:r>
            <a:r>
              <a:rPr lang="en-US" u="sng" dirty="0"/>
              <a:t/>
            </a:r>
            <a:br>
              <a:rPr lang="en-US" u="sng" dirty="0"/>
            </a:br>
            <a:r>
              <a:rPr lang="el-GR" dirty="0" smtClean="0"/>
              <a:t> Αυτά περιλαμβάνουν τον συνδυασμό διαφορετικών πραγμάτων και συνήθως έρχονται με επιπλέον ανταμοιβές.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l-GR" u="sng" dirty="0" smtClean="0"/>
              <a:t>Κοινοτική Συνεργασία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l-GR" dirty="0" smtClean="0"/>
              <a:t> Μια ολόκληρη κοινότητα έχει κίνητρο να συνεργαστεί και να προσπαθήσει να λύσει ένα αίνιγμα ή μια πρόκληση.</a:t>
            </a:r>
            <a:endParaRPr lang="en-US" dirty="0"/>
          </a:p>
          <a:p>
            <a:pPr>
              <a:buNone/>
            </a:pPr>
            <a:r>
              <a:rPr lang="en-GB" dirty="0"/>
              <a:t> </a:t>
            </a:r>
            <a:endParaRPr lang="en-US" dirty="0"/>
          </a:p>
          <a:p>
            <a:r>
              <a:rPr lang="el-GR" u="sng" dirty="0" smtClean="0"/>
              <a:t>Αντίστροφη Μέτρηση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l-GR" dirty="0" smtClean="0"/>
              <a:t> Ο χρήστης έχει ένα περιορισμένο χρονικό διάστημα για να ολοκληρώσει μια εργασία.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85000" lnSpcReduction="10000"/>
          </a:bodyPr>
          <a:lstStyle/>
          <a:p>
            <a:r>
              <a:rPr lang="el-GR" u="sng" dirty="0" smtClean="0"/>
              <a:t>Εξερεύνηση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l-GR" dirty="0" smtClean="0"/>
              <a:t>Ενθάρρυνση </a:t>
            </a:r>
            <a:r>
              <a:rPr lang="el-GR" dirty="0" smtClean="0"/>
              <a:t>του χρήστη να διερευνήσει και να ανακαλύψει νέα μέρη / σελίδες.</a:t>
            </a:r>
            <a:endParaRPr lang="en-US" dirty="0"/>
          </a:p>
          <a:p>
            <a:pPr>
              <a:buNone/>
            </a:pPr>
            <a:r>
              <a:rPr lang="en-GB" dirty="0"/>
              <a:t> </a:t>
            </a:r>
            <a:endParaRPr lang="en-US" dirty="0"/>
          </a:p>
          <a:p>
            <a:r>
              <a:rPr lang="el-GR" u="sng" dirty="0" smtClean="0"/>
              <a:t>Επική Σημασία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l-GR" dirty="0" smtClean="0"/>
              <a:t>Εμπνέοντας τους χρήστες </a:t>
            </a:r>
            <a:r>
              <a:rPr lang="el-GR" dirty="0" smtClean="0"/>
              <a:t>ότι </a:t>
            </a:r>
            <a:r>
              <a:rPr lang="el-GR" dirty="0" smtClean="0"/>
              <a:t>εργάζονται </a:t>
            </a:r>
            <a:r>
              <a:rPr lang="el-GR" dirty="0" smtClean="0"/>
              <a:t>για να επιτύχουν κάτι σπουδαίο, κάτι μεγαλύτερο από τον εαυτό τους.</a:t>
            </a:r>
            <a:endParaRPr lang="en-US" dirty="0" smtClean="0"/>
          </a:p>
          <a:p>
            <a:pPr>
              <a:buNone/>
            </a:pPr>
            <a:r>
              <a:rPr lang="en-GB" dirty="0"/>
              <a:t> </a:t>
            </a:r>
            <a:endParaRPr lang="en-US" dirty="0"/>
          </a:p>
          <a:p>
            <a:r>
              <a:rPr lang="el-GR" u="sng" dirty="0" smtClean="0"/>
              <a:t>Απεριόριστο Παιχνίδι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Ορισμένα παιχνίδια δεν έχουν ρητό τέλος. Πολλά από αυτά τα παιχνίδια έχουν έναν τρόπο να δημιουργούν δυναμικά περιεχόμενο, καθήκοντα και ανταμοιβές για να κρατούν τους χρήστες σε επαφή.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3143248"/>
            <a:ext cx="8229600" cy="3357586"/>
          </a:xfrm>
        </p:spPr>
        <p:txBody>
          <a:bodyPr>
            <a:normAutofit fontScale="92500" lnSpcReduction="10000"/>
          </a:bodyPr>
          <a:lstStyle/>
          <a:p>
            <a:r>
              <a:rPr lang="el-GR" sz="2800" u="sng" dirty="0" smtClean="0"/>
              <a:t>Αποτροπή Απώλειας</a:t>
            </a:r>
            <a:r>
              <a:rPr lang="en-US" sz="2800" u="sng" dirty="0" smtClean="0"/>
              <a:t/>
            </a:r>
            <a:br>
              <a:rPr lang="en-US" sz="2800" u="sng" dirty="0" smtClean="0"/>
            </a:br>
            <a:r>
              <a:rPr lang="el-GR" sz="2800" dirty="0" smtClean="0"/>
              <a:t>Ο </a:t>
            </a:r>
            <a:r>
              <a:rPr lang="el-GR" sz="2800" dirty="0" smtClean="0"/>
              <a:t>χρήστης τιμωρείται ή χάνει πόρους αν δεν καταφέρει να κάνει κάποια εργασία ή αν κάνει κάποιο λάθος ή μια ενέργεια κατά ορισμένων κανόνων.</a:t>
            </a:r>
            <a:endParaRPr lang="en-US" sz="2800" dirty="0"/>
          </a:p>
          <a:p>
            <a:pPr>
              <a:buNone/>
            </a:pPr>
            <a:r>
              <a:rPr lang="en-GB" sz="2800" dirty="0"/>
              <a:t> </a:t>
            </a:r>
            <a:endParaRPr lang="en-US" sz="2800" dirty="0"/>
          </a:p>
          <a:p>
            <a:r>
              <a:rPr lang="el-GR" sz="2800" u="sng" dirty="0" smtClean="0"/>
              <a:t>Λαχείο</a:t>
            </a:r>
            <a:r>
              <a:rPr lang="en-US" sz="2800" u="sng" dirty="0" smtClean="0"/>
              <a:t/>
            </a:r>
            <a:br>
              <a:rPr lang="en-US" sz="2800" u="sng" dirty="0" smtClean="0"/>
            </a:br>
            <a:r>
              <a:rPr lang="el-GR" sz="2800" dirty="0" smtClean="0"/>
              <a:t> </a:t>
            </a:r>
            <a:r>
              <a:rPr lang="el-GR" sz="2800" dirty="0" smtClean="0"/>
              <a:t>Ο χρήστης </a:t>
            </a:r>
            <a:r>
              <a:rPr lang="el-GR" sz="2800" dirty="0" smtClean="0"/>
              <a:t>ολοκληρώνει κάποια εργασία ή παίρνει ανταμοιβή </a:t>
            </a:r>
            <a:r>
              <a:rPr lang="el-GR" sz="2800" dirty="0" smtClean="0"/>
              <a:t>καθαρά από τύχη.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 descr="C:\Users\covan\Desktop\level2.png"/>
          <p:cNvPicPr>
            <a:picLocks noChangeAspect="1" noChangeArrowheads="1"/>
          </p:cNvPicPr>
          <p:nvPr/>
        </p:nvPicPr>
        <p:blipFill>
          <a:blip r:embed="rId2"/>
          <a:srcRect l="7026" t="4934" r="3395" b="6249"/>
          <a:stretch>
            <a:fillRect/>
          </a:stretch>
        </p:blipFill>
        <p:spPr bwMode="auto">
          <a:xfrm>
            <a:off x="6286512" y="571480"/>
            <a:ext cx="2428892" cy="17145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6" name="Content Placeholder 3"/>
          <p:cNvSpPr txBox="1">
            <a:spLocks/>
          </p:cNvSpPr>
          <p:nvPr/>
        </p:nvSpPr>
        <p:spPr>
          <a:xfrm>
            <a:off x="428596" y="214290"/>
            <a:ext cx="5857916" cy="321471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4200" u="sng" dirty="0" smtClean="0"/>
              <a:t>Επίπεδα</a:t>
            </a:r>
            <a:r>
              <a:rPr kumimoji="0" lang="en-US" sz="33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3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l-GR" sz="4500" dirty="0" smtClean="0"/>
              <a:t> Το επίπεδο του χρήστη αυξάνεται μετά τη συγκέντρωση ενός προκαθορισμένου αριθμού σημείων ή την ολοκλήρωση συγκεκριμένων εργασιών. Η πρόοδος σε υψηλότερα επίπεδα συνήθως περιλαμβάνει το ξεκλείδωμα νέων χαρακτηριστικών ή ικανοτήτων για τον χρήστη.</a:t>
            </a:r>
            <a:endParaRPr lang="en-US" sz="45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lnSpcReduction="10000"/>
          </a:bodyPr>
          <a:lstStyle/>
          <a:p>
            <a:r>
              <a:rPr lang="el-GR" u="sng" dirty="0" smtClean="0"/>
              <a:t>Ιδιοκτησία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l-GR" dirty="0" smtClean="0"/>
              <a:t>Ο χρήστης μπορεί να συνδεθεί με τον χαρακτήρα / κατοικίδια ζώα ή τις δημιουργίες του μέσα σε ένα παιχνίδι. Αυτό ισχύει ιδιαίτερα όταν το παιχνίδι επιτρέπει υψηλό επίπεδο προσαρμογής.</a:t>
            </a:r>
            <a:endParaRPr lang="en-US" dirty="0"/>
          </a:p>
          <a:p>
            <a:endParaRPr lang="en-GB" u="sng" dirty="0" smtClean="0"/>
          </a:p>
          <a:p>
            <a:r>
              <a:rPr lang="el-GR" u="sng" dirty="0" smtClean="0"/>
              <a:t>Πόντοι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l-GR" dirty="0" smtClean="0"/>
              <a:t>Οι πόντοι </a:t>
            </a:r>
            <a:r>
              <a:rPr lang="el-GR" dirty="0" smtClean="0"/>
              <a:t>είναι μια αριθμητική τιμή που δίνεται για κάθε ενέργεια ή συνδυασμό ενεργειών που έχει συμπληρώσει ο χρήστης.</a:t>
            </a:r>
            <a:endParaRPr lang="en-US" dirty="0"/>
          </a:p>
          <a:p>
            <a:pPr>
              <a:buNone/>
            </a:pPr>
            <a:r>
              <a:rPr lang="en-GB" dirty="0"/>
              <a:t> 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lnSpcReduction="10000"/>
          </a:bodyPr>
          <a:lstStyle/>
          <a:p>
            <a:r>
              <a:rPr lang="el-GR" u="sng" dirty="0" smtClean="0"/>
              <a:t>Πρόοδος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l-GR" dirty="0" smtClean="0"/>
              <a:t> </a:t>
            </a:r>
            <a:r>
              <a:rPr lang="el-GR" dirty="0" smtClean="0"/>
              <a:t>Η </a:t>
            </a:r>
            <a:r>
              <a:rPr lang="el-GR" dirty="0" smtClean="0"/>
              <a:t>πρόοδος του χρήστη μπορεί να εμφανιστεί και να μετρηθεί μέσω της διαδικασίας ολοκλήρωσης </a:t>
            </a:r>
            <a:r>
              <a:rPr lang="el-GR" dirty="0" smtClean="0"/>
              <a:t>επιμέρους μεμονωμένων </a:t>
            </a:r>
            <a:r>
              <a:rPr lang="el-GR" dirty="0" smtClean="0"/>
              <a:t>εργασιών.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en-US" dirty="0" smtClean="0"/>
          </a:p>
          <a:p>
            <a:r>
              <a:rPr lang="en-GB" u="sng" dirty="0" smtClean="0"/>
              <a:t>Quests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l-GR" dirty="0" smtClean="0"/>
              <a:t> </a:t>
            </a:r>
            <a:r>
              <a:rPr lang="el-GR" dirty="0" smtClean="0"/>
              <a:t>Ένα </a:t>
            </a:r>
            <a:r>
              <a:rPr lang="en-US" dirty="0" smtClean="0"/>
              <a:t>Quest </a:t>
            </a:r>
            <a:r>
              <a:rPr lang="el-GR" dirty="0" smtClean="0"/>
              <a:t>είναι </a:t>
            </a:r>
            <a:r>
              <a:rPr lang="el-GR" dirty="0" smtClean="0"/>
              <a:t>ένα συγκεκριμένο εμπόδιο, πρόκληση ή εργασία που ο χρήστης πρέπει να ολοκληρώσει για να λάβει μια ανταμοιβή. </a:t>
            </a:r>
            <a:r>
              <a:rPr lang="el-GR" dirty="0" smtClean="0"/>
              <a:t>Ένα </a:t>
            </a:r>
            <a:r>
              <a:rPr lang="en-US" dirty="0" smtClean="0"/>
              <a:t>Quest</a:t>
            </a:r>
            <a:r>
              <a:rPr lang="el-GR" dirty="0" smtClean="0"/>
              <a:t> </a:t>
            </a:r>
            <a:r>
              <a:rPr lang="el-GR" dirty="0" smtClean="0"/>
              <a:t>μπορεί να συνδεθεί με </a:t>
            </a:r>
            <a:r>
              <a:rPr lang="el-GR" dirty="0" smtClean="0"/>
              <a:t>ένα άλλο </a:t>
            </a:r>
            <a:r>
              <a:rPr lang="en-US" dirty="0" smtClean="0"/>
              <a:t>Quest</a:t>
            </a:r>
            <a:r>
              <a:rPr lang="el-GR" dirty="0" smtClean="0"/>
              <a:t> </a:t>
            </a:r>
            <a:r>
              <a:rPr lang="el-GR" dirty="0" smtClean="0"/>
              <a:t>που ακολουθεί, σχηματίζοντας </a:t>
            </a:r>
            <a:r>
              <a:rPr lang="el-GR" dirty="0" smtClean="0"/>
              <a:t>αλυσίδες.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21</Words>
  <Application>Microsoft Office PowerPoint</Application>
  <PresentationFormat>On-screen Show (4:3)</PresentationFormat>
  <Paragraphs>40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Παιχνιδοποίηση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7</cp:revision>
  <dcterms:created xsi:type="dcterms:W3CDTF">2017-03-08T21:43:37Z</dcterms:created>
  <dcterms:modified xsi:type="dcterms:W3CDTF">2018-01-20T14:27:08Z</dcterms:modified>
</cp:coreProperties>
</file>