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C1AF"/>
    <a:srgbClr val="3CD6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15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t>3/9/2017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t>3/9/2017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t>3/9/2017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t>3/9/2017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latin typeface="Times New Roman" pitchFamily="18" charset="0"/>
                <a:cs typeface="Times New Roman" pitchFamily="18" charset="0"/>
              </a:rPr>
              <a:t>Gamification</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29C1AF"/>
                </a:solidFill>
              </a:rPr>
              <a:t>Basic Gaming Mechanisms</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fontScale="92500"/>
          </a:bodyPr>
          <a:lstStyle/>
          <a:p>
            <a:r>
              <a:rPr lang="en-GB" sz="3000" u="sng" dirty="0" smtClean="0"/>
              <a:t>Achievements</a:t>
            </a:r>
            <a:r>
              <a:rPr lang="en-US" sz="3000" u="sng" dirty="0" smtClean="0"/>
              <a:t/>
            </a:r>
            <a:br>
              <a:rPr lang="en-US" sz="3000" u="sng" dirty="0" smtClean="0"/>
            </a:br>
            <a:r>
              <a:rPr lang="en-GB" sz="3000" dirty="0" smtClean="0"/>
              <a:t>Achievements </a:t>
            </a:r>
            <a:r>
              <a:rPr lang="en-GB" sz="3000" dirty="0"/>
              <a:t>are a representation of having accomplished something. Achievements can increase the challenge of the game and motivate users even more. Achievements are often considered "locked" until you have completed the steps or tasks that are required to "unlock" them. Many </a:t>
            </a:r>
            <a:r>
              <a:rPr lang="en-GB" sz="3000" dirty="0" err="1"/>
              <a:t>gamification</a:t>
            </a:r>
            <a:r>
              <a:rPr lang="en-GB" sz="3000" dirty="0"/>
              <a:t> platforms offer Badges when completing tasks</a:t>
            </a:r>
            <a:r>
              <a:rPr lang="en-GB" sz="3000" dirty="0" smtClean="0"/>
              <a:t>.</a:t>
            </a:r>
            <a:r>
              <a:rPr lang="en-GB" sz="3000" dirty="0"/>
              <a:t> </a:t>
            </a:r>
            <a:endParaRPr lang="en-GB" sz="3000" dirty="0" smtClean="0"/>
          </a:p>
          <a:p>
            <a:endParaRPr lang="en-US" sz="3000" dirty="0"/>
          </a:p>
          <a:p>
            <a:r>
              <a:rPr lang="en-GB" sz="3000" u="sng" dirty="0" smtClean="0"/>
              <a:t>Appointments</a:t>
            </a:r>
            <a:br>
              <a:rPr lang="en-GB" sz="3000" u="sng" dirty="0" smtClean="0"/>
            </a:br>
            <a:r>
              <a:rPr lang="en-GB" sz="3000" dirty="0" smtClean="0"/>
              <a:t>The </a:t>
            </a:r>
            <a:r>
              <a:rPr lang="en-GB" sz="3000" dirty="0"/>
              <a:t>user has to log-in and/or make an action in game at a predetermined time or place to complete a task.</a:t>
            </a:r>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lnSpcReduction="10000"/>
          </a:bodyPr>
          <a:lstStyle/>
          <a:p>
            <a:r>
              <a:rPr lang="en-GB" sz="3000" u="sng" dirty="0"/>
              <a:t>Blissful </a:t>
            </a:r>
            <a:r>
              <a:rPr lang="en-GB" sz="3000" u="sng" dirty="0" smtClean="0"/>
              <a:t>Productivity</a:t>
            </a:r>
            <a:r>
              <a:rPr lang="en-US" sz="3000" u="sng" dirty="0"/>
              <a:t/>
            </a:r>
            <a:br>
              <a:rPr lang="en-US" sz="3000" u="sng" dirty="0"/>
            </a:br>
            <a:r>
              <a:rPr lang="en-GB" sz="3000" dirty="0" smtClean="0"/>
              <a:t>Giving </a:t>
            </a:r>
            <a:r>
              <a:rPr lang="en-GB" sz="3000" dirty="0"/>
              <a:t>the user the impression that they are doing something meaningful and rewarding.</a:t>
            </a:r>
            <a:endParaRPr lang="en-US" sz="3000" dirty="0"/>
          </a:p>
          <a:p>
            <a:pPr>
              <a:buNone/>
            </a:pPr>
            <a:endParaRPr lang="en-US" sz="3000" dirty="0"/>
          </a:p>
          <a:p>
            <a:r>
              <a:rPr lang="en-GB" sz="3000" u="sng" dirty="0" smtClean="0"/>
              <a:t>Bonuses</a:t>
            </a:r>
            <a:r>
              <a:rPr lang="en-US" sz="3000" u="sng" dirty="0" smtClean="0"/>
              <a:t/>
            </a:r>
            <a:br>
              <a:rPr lang="en-US" sz="3000" u="sng" dirty="0" smtClean="0"/>
            </a:br>
            <a:r>
              <a:rPr lang="en-GB" sz="3000" dirty="0" smtClean="0"/>
              <a:t>These </a:t>
            </a:r>
            <a:r>
              <a:rPr lang="en-GB" sz="3000" dirty="0"/>
              <a:t>are rewards that are applied for completing some special challenge or combination of challenges.</a:t>
            </a:r>
            <a:endParaRPr lang="en-US" sz="3000" dirty="0"/>
          </a:p>
          <a:p>
            <a:pPr>
              <a:buNone/>
            </a:pPr>
            <a:r>
              <a:rPr lang="en-GB" sz="3000" dirty="0"/>
              <a:t> </a:t>
            </a:r>
            <a:endParaRPr lang="en-US" sz="3000" dirty="0"/>
          </a:p>
          <a:p>
            <a:r>
              <a:rPr lang="en-GB" sz="3000" u="sng" dirty="0"/>
              <a:t>Cascading Information </a:t>
            </a:r>
            <a:r>
              <a:rPr lang="en-GB" sz="3000" u="sng" dirty="0" smtClean="0"/>
              <a:t>Theory</a:t>
            </a:r>
            <a:br>
              <a:rPr lang="en-GB" sz="3000" u="sng" dirty="0" smtClean="0"/>
            </a:br>
            <a:r>
              <a:rPr lang="en-GB" sz="3000" dirty="0" smtClean="0"/>
              <a:t>During </a:t>
            </a:r>
            <a:r>
              <a:rPr lang="en-GB" sz="3000" dirty="0"/>
              <a:t>the game progression the information is released in small snippets, in order for the user to retain  the appropriate level of understanding.</a:t>
            </a: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fontScale="92500"/>
          </a:bodyPr>
          <a:lstStyle/>
          <a:p>
            <a:r>
              <a:rPr lang="en-GB" u="sng" dirty="0" smtClean="0"/>
              <a:t>Combos</a:t>
            </a:r>
            <a:r>
              <a:rPr lang="en-US" u="sng" dirty="0"/>
              <a:t/>
            </a:r>
            <a:br>
              <a:rPr lang="en-US" u="sng" dirty="0"/>
            </a:br>
            <a:r>
              <a:rPr lang="en-GB" dirty="0" smtClean="0"/>
              <a:t>These </a:t>
            </a:r>
            <a:r>
              <a:rPr lang="en-GB" dirty="0"/>
              <a:t>involve the combination of different things and usually come with additional rewards. </a:t>
            </a:r>
            <a:endParaRPr lang="en-US" dirty="0"/>
          </a:p>
          <a:p>
            <a:pPr>
              <a:buNone/>
            </a:pPr>
            <a:endParaRPr lang="en-US" dirty="0"/>
          </a:p>
          <a:p>
            <a:r>
              <a:rPr lang="en-GB" u="sng" dirty="0"/>
              <a:t>Community </a:t>
            </a:r>
            <a:r>
              <a:rPr lang="en-GB" u="sng" dirty="0" smtClean="0"/>
              <a:t>Collaboration</a:t>
            </a:r>
            <a:r>
              <a:rPr lang="en-US" u="sng" dirty="0" smtClean="0"/>
              <a:t/>
            </a:r>
            <a:br>
              <a:rPr lang="en-US" u="sng" dirty="0" smtClean="0"/>
            </a:br>
            <a:r>
              <a:rPr lang="en-GB" dirty="0" smtClean="0"/>
              <a:t>A </a:t>
            </a:r>
            <a:r>
              <a:rPr lang="en-GB" dirty="0"/>
              <a:t>entire community is motivated to work together and try to solve a riddle or a challenge.</a:t>
            </a:r>
            <a:endParaRPr lang="en-US" dirty="0"/>
          </a:p>
          <a:p>
            <a:pPr>
              <a:buNone/>
            </a:pPr>
            <a:r>
              <a:rPr lang="en-GB" dirty="0"/>
              <a:t> </a:t>
            </a:r>
            <a:endParaRPr lang="en-US" dirty="0"/>
          </a:p>
          <a:p>
            <a:r>
              <a:rPr lang="en-GB" u="sng" dirty="0" smtClean="0"/>
              <a:t>Countdown</a:t>
            </a:r>
            <a:r>
              <a:rPr lang="en-US" u="sng" dirty="0" smtClean="0"/>
              <a:t/>
            </a:r>
            <a:br>
              <a:rPr lang="en-US" u="sng" dirty="0" smtClean="0"/>
            </a:br>
            <a:r>
              <a:rPr lang="en-GB" dirty="0" smtClean="0"/>
              <a:t>The </a:t>
            </a:r>
            <a:r>
              <a:rPr lang="en-GB" dirty="0"/>
              <a:t>user has a limited amount of time to complete a task.</a:t>
            </a: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fontScale="92500" lnSpcReduction="20000"/>
          </a:bodyPr>
          <a:lstStyle/>
          <a:p>
            <a:r>
              <a:rPr lang="en-GB" u="sng" dirty="0"/>
              <a:t>Exploration </a:t>
            </a:r>
            <a:r>
              <a:rPr lang="en-US" u="sng" dirty="0" smtClean="0"/>
              <a:t/>
            </a:r>
            <a:br>
              <a:rPr lang="en-US" u="sng" dirty="0" smtClean="0"/>
            </a:br>
            <a:r>
              <a:rPr lang="en-GB" dirty="0" smtClean="0"/>
              <a:t>Encouraging </a:t>
            </a:r>
            <a:r>
              <a:rPr lang="en-GB" dirty="0"/>
              <a:t>the user to explore and discover new places / pages.</a:t>
            </a:r>
            <a:endParaRPr lang="en-US" dirty="0"/>
          </a:p>
          <a:p>
            <a:pPr>
              <a:buNone/>
            </a:pPr>
            <a:r>
              <a:rPr lang="en-GB" dirty="0"/>
              <a:t> </a:t>
            </a:r>
            <a:endParaRPr lang="en-US" dirty="0"/>
          </a:p>
          <a:p>
            <a:r>
              <a:rPr lang="en-GB" u="sng" dirty="0"/>
              <a:t>Epic </a:t>
            </a:r>
            <a:r>
              <a:rPr lang="en-GB" u="sng" dirty="0" smtClean="0"/>
              <a:t>Meaning</a:t>
            </a:r>
            <a:r>
              <a:rPr lang="en-US" u="sng" dirty="0" smtClean="0"/>
              <a:t/>
            </a:r>
            <a:br>
              <a:rPr lang="en-US" u="sng" dirty="0" smtClean="0"/>
            </a:br>
            <a:r>
              <a:rPr lang="en-GB" dirty="0" smtClean="0"/>
              <a:t>Inspiring </a:t>
            </a:r>
            <a:r>
              <a:rPr lang="en-GB" dirty="0"/>
              <a:t>the user that they are working to achieve something great, something bigger than themselves</a:t>
            </a:r>
            <a:r>
              <a:rPr lang="en-GB" dirty="0" smtClean="0"/>
              <a:t>.</a:t>
            </a:r>
            <a:endParaRPr lang="en-US" dirty="0" smtClean="0"/>
          </a:p>
          <a:p>
            <a:pPr>
              <a:buNone/>
            </a:pPr>
            <a:r>
              <a:rPr lang="en-GB" dirty="0"/>
              <a:t> </a:t>
            </a:r>
            <a:endParaRPr lang="en-US" dirty="0"/>
          </a:p>
          <a:p>
            <a:r>
              <a:rPr lang="en-GB" u="sng" dirty="0"/>
              <a:t>Infinite </a:t>
            </a:r>
            <a:r>
              <a:rPr lang="en-GB" u="sng" dirty="0" err="1" smtClean="0"/>
              <a:t>Gameplay</a:t>
            </a:r>
            <a:r>
              <a:rPr lang="en-US" u="sng" dirty="0" smtClean="0"/>
              <a:t/>
            </a:r>
            <a:br>
              <a:rPr lang="en-US" u="sng" dirty="0" smtClean="0"/>
            </a:br>
            <a:r>
              <a:rPr lang="en-GB" dirty="0" smtClean="0"/>
              <a:t>Some </a:t>
            </a:r>
            <a:r>
              <a:rPr lang="en-GB" dirty="0"/>
              <a:t>games do not have an explicit end. Many of these games have a way to dynamically generate content, tasks and rewards to keep the users engaged.</a:t>
            </a: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00372"/>
            <a:ext cx="8229600" cy="3357586"/>
          </a:xfrm>
        </p:spPr>
        <p:txBody>
          <a:bodyPr>
            <a:normAutofit fontScale="92500" lnSpcReduction="10000"/>
          </a:bodyPr>
          <a:lstStyle/>
          <a:p>
            <a:r>
              <a:rPr lang="en-GB" sz="3000" u="sng" dirty="0" smtClean="0"/>
              <a:t>Loss Aversion</a:t>
            </a:r>
            <a:r>
              <a:rPr lang="en-US" sz="3000" u="sng" dirty="0" smtClean="0"/>
              <a:t/>
            </a:r>
            <a:br>
              <a:rPr lang="en-US" sz="3000" u="sng" dirty="0" smtClean="0"/>
            </a:br>
            <a:r>
              <a:rPr lang="en-GB" sz="3000" dirty="0" smtClean="0"/>
              <a:t>The </a:t>
            </a:r>
            <a:r>
              <a:rPr lang="en-GB" sz="3000" dirty="0"/>
              <a:t>user is punished or losses resources if they fail to do some task or if they do some mistake or an action against some rules.</a:t>
            </a:r>
            <a:endParaRPr lang="en-US" sz="3000" dirty="0"/>
          </a:p>
          <a:p>
            <a:pPr>
              <a:buNone/>
            </a:pPr>
            <a:r>
              <a:rPr lang="en-GB" sz="3000" dirty="0"/>
              <a:t> </a:t>
            </a:r>
            <a:endParaRPr lang="en-US" sz="3000" dirty="0"/>
          </a:p>
          <a:p>
            <a:r>
              <a:rPr lang="en-GB" sz="3000" u="sng" dirty="0" smtClean="0"/>
              <a:t>Lottery</a:t>
            </a:r>
            <a:r>
              <a:rPr lang="en-US" sz="3000" u="sng" dirty="0" smtClean="0"/>
              <a:t/>
            </a:r>
            <a:br>
              <a:rPr lang="en-US" sz="3000" u="sng" dirty="0" smtClean="0"/>
            </a:br>
            <a:r>
              <a:rPr lang="en-GB" sz="3000" dirty="0" smtClean="0"/>
              <a:t>The </a:t>
            </a:r>
            <a:r>
              <a:rPr lang="en-GB" sz="3000" dirty="0"/>
              <a:t>user completes some task or gets a reward solely by chance.</a:t>
            </a: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6</a:t>
            </a:fld>
            <a:endParaRPr lang="en-US"/>
          </a:p>
        </p:txBody>
      </p:sp>
      <p:pic>
        <p:nvPicPr>
          <p:cNvPr id="1026" name="Picture 2" descr="C:\Users\covan\Desktop\level2.png"/>
          <p:cNvPicPr>
            <a:picLocks noChangeAspect="1" noChangeArrowheads="1"/>
          </p:cNvPicPr>
          <p:nvPr/>
        </p:nvPicPr>
        <p:blipFill>
          <a:blip r:embed="rId2"/>
          <a:srcRect l="7026" t="4934" r="3395" b="6249"/>
          <a:stretch>
            <a:fillRect/>
          </a:stretch>
        </p:blipFill>
        <p:spPr bwMode="auto">
          <a:xfrm>
            <a:off x="6286512" y="571480"/>
            <a:ext cx="2428892" cy="1714512"/>
          </a:xfrm>
          <a:prstGeom prst="rect">
            <a:avLst/>
          </a:prstGeom>
          <a:noFill/>
          <a:ln>
            <a:solidFill>
              <a:schemeClr val="bg2">
                <a:lumMod val="75000"/>
              </a:schemeClr>
            </a:solidFill>
          </a:ln>
        </p:spPr>
      </p:pic>
      <p:sp>
        <p:nvSpPr>
          <p:cNvPr id="6" name="Content Placeholder 3"/>
          <p:cNvSpPr txBox="1">
            <a:spLocks/>
          </p:cNvSpPr>
          <p:nvPr/>
        </p:nvSpPr>
        <p:spPr>
          <a:xfrm>
            <a:off x="428596" y="214290"/>
            <a:ext cx="5857916" cy="321471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300" b="0" i="0" u="sng" strike="noStrike" kern="1200" cap="none" spc="0" normalizeH="0" baseline="0" noProof="0" dirty="0" smtClean="0">
                <a:ln>
                  <a:noFill/>
                </a:ln>
                <a:solidFill>
                  <a:schemeClr val="tx1"/>
                </a:solidFill>
                <a:effectLst/>
                <a:uLnTx/>
                <a:uFillTx/>
                <a:latin typeface="+mn-lt"/>
                <a:ea typeface="+mn-ea"/>
                <a:cs typeface="+mn-cs"/>
              </a:rPr>
              <a:t>Levels</a:t>
            </a:r>
            <a:r>
              <a:rPr kumimoji="0" lang="en-US" sz="3300" b="0" i="0" u="sng" strike="noStrike" kern="1200" cap="none" spc="0" normalizeH="0" baseline="0" noProof="0" dirty="0" smtClean="0">
                <a:ln>
                  <a:noFill/>
                </a:ln>
                <a:solidFill>
                  <a:schemeClr val="tx1"/>
                </a:solidFill>
                <a:effectLst/>
                <a:uLnTx/>
                <a:uFillTx/>
                <a:latin typeface="+mn-lt"/>
                <a:ea typeface="+mn-ea"/>
                <a:cs typeface="+mn-cs"/>
              </a:rPr>
              <a:t/>
            </a:r>
            <a:br>
              <a:rPr kumimoji="0" lang="en-US" sz="3300" b="0" i="0" u="sng" strike="noStrike" kern="1200" cap="none" spc="0" normalizeH="0" baseline="0" noProof="0" dirty="0" smtClean="0">
                <a:ln>
                  <a:noFill/>
                </a:ln>
                <a:solidFill>
                  <a:schemeClr val="tx1"/>
                </a:solidFill>
                <a:effectLst/>
                <a:uLnTx/>
                <a:uFillTx/>
                <a:latin typeface="+mn-lt"/>
                <a:ea typeface="+mn-ea"/>
                <a:cs typeface="+mn-cs"/>
              </a:rPr>
            </a:br>
            <a:r>
              <a:rPr kumimoji="0" lang="en-GB" sz="3300" b="0" i="0" u="none" strike="noStrike" kern="1200" cap="none" spc="0" normalizeH="0" baseline="0" noProof="0" dirty="0" smtClean="0">
                <a:ln>
                  <a:noFill/>
                </a:ln>
                <a:solidFill>
                  <a:schemeClr val="tx1"/>
                </a:solidFill>
                <a:effectLst/>
                <a:uLnTx/>
                <a:uFillTx/>
                <a:latin typeface="+mn-lt"/>
                <a:ea typeface="+mn-ea"/>
                <a:cs typeface="+mn-cs"/>
              </a:rPr>
              <a:t>The user's level is incremented after gathering a predetermined number of points or completing specific tasks. Progressing to higher levels usually involves unlocking new features or abilities  for the user. </a:t>
            </a:r>
            <a:endParaRPr kumimoji="0" lang="en-US" sz="33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smtClean="0"/>
              <a:t>Ownership</a:t>
            </a:r>
            <a:r>
              <a:rPr lang="en-US" u="sng" dirty="0" smtClean="0"/>
              <a:t/>
            </a:r>
            <a:br>
              <a:rPr lang="en-US" u="sng" dirty="0" smtClean="0"/>
            </a:br>
            <a:r>
              <a:rPr lang="en-GB" dirty="0" smtClean="0"/>
              <a:t>The </a:t>
            </a:r>
            <a:r>
              <a:rPr lang="en-GB" dirty="0"/>
              <a:t>user can become attached with their character/pets or creations inside a game. This is particularly the case when the game allows a high level of customization.  </a:t>
            </a:r>
            <a:endParaRPr lang="en-US" dirty="0"/>
          </a:p>
          <a:p>
            <a:endParaRPr lang="en-GB" u="sng" dirty="0" smtClean="0"/>
          </a:p>
          <a:p>
            <a:r>
              <a:rPr lang="en-GB" u="sng" dirty="0" smtClean="0"/>
              <a:t>Points</a:t>
            </a:r>
            <a:r>
              <a:rPr lang="en-US" u="sng" dirty="0" smtClean="0"/>
              <a:t/>
            </a:r>
            <a:br>
              <a:rPr lang="en-US" u="sng" dirty="0" smtClean="0"/>
            </a:br>
            <a:r>
              <a:rPr lang="en-GB" dirty="0" smtClean="0"/>
              <a:t>Points </a:t>
            </a:r>
            <a:r>
              <a:rPr lang="en-GB" dirty="0"/>
              <a:t>are a numerical value given for any action or combination of actions completed by the user.</a:t>
            </a:r>
            <a:endParaRPr lang="en-US" dirty="0"/>
          </a:p>
          <a:p>
            <a:pPr>
              <a:buNone/>
            </a:pPr>
            <a:r>
              <a:rPr lang="en-GB" dirty="0"/>
              <a:t> </a:t>
            </a:r>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smtClean="0"/>
              <a:t>Progression</a:t>
            </a:r>
            <a:r>
              <a:rPr lang="en-US" u="sng" dirty="0" smtClean="0"/>
              <a:t/>
            </a:r>
            <a:br>
              <a:rPr lang="en-US" u="sng" dirty="0" smtClean="0"/>
            </a:br>
            <a:r>
              <a:rPr lang="en-GB" dirty="0" smtClean="0"/>
              <a:t>The progress of the user can be displayed and measured through the process of completing itemized tasks.</a:t>
            </a:r>
            <a:endParaRPr lang="en-US" dirty="0" smtClean="0"/>
          </a:p>
          <a:p>
            <a:pPr>
              <a:buNone/>
            </a:pPr>
            <a:r>
              <a:rPr lang="en-GB" dirty="0" smtClean="0"/>
              <a:t> </a:t>
            </a:r>
            <a:endParaRPr lang="en-US" dirty="0" smtClean="0"/>
          </a:p>
          <a:p>
            <a:r>
              <a:rPr lang="en-GB" u="sng" dirty="0" smtClean="0"/>
              <a:t>Quests</a:t>
            </a:r>
            <a:r>
              <a:rPr lang="en-US" u="sng" dirty="0" smtClean="0"/>
              <a:t/>
            </a:r>
            <a:br>
              <a:rPr lang="en-US" u="sng" dirty="0" smtClean="0"/>
            </a:br>
            <a:r>
              <a:rPr lang="en-GB" dirty="0" smtClean="0"/>
              <a:t>A quest is a specific obstacle, challenge or task that the user has to complete to receive a reward. A quest can be linked with another follow-up quest, forming quest-chains </a:t>
            </a:r>
            <a:r>
              <a:rPr lang="en-GB" dirty="0"/>
              <a:t> </a:t>
            </a:r>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22</Words>
  <Application>Microsoft Office PowerPoint</Application>
  <PresentationFormat>On-screen Show (4:3)</PresentationFormat>
  <Paragraphs>40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Gamification</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5</cp:revision>
  <dcterms:created xsi:type="dcterms:W3CDTF">2017-03-08T21:43:37Z</dcterms:created>
  <dcterms:modified xsi:type="dcterms:W3CDTF">2017-03-08T22:29:56Z</dcterms:modified>
</cp:coreProperties>
</file>