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 varScale="1">
        <p:scale>
          <a:sx n="109" d="100"/>
          <a:sy n="109" d="100"/>
        </p:scale>
        <p:origin x="213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RAM – </a:t>
            </a:r>
            <a:r>
              <a:rPr lang="el-GR" dirty="0">
                <a:solidFill>
                  <a:srgbClr val="29C1AF"/>
                </a:solidFill>
              </a:rPr>
              <a:t>Μνήμη τυχαίας προσπέλασης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i="1" dirty="0" smtClean="0"/>
              <a:t>Εισαγωγή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l-GR" sz="2600" dirty="0"/>
              <a:t>Η μνήμη τυχαίας προσπέλασης (RAM) είναι μια μορφή αποθήκευσης δεδομένων υπολογιστή. Μια συσκευή μνήμης τυχαίας προσπέλασης επιτρέπει την πρόσβαση σε </a:t>
            </a:r>
            <a:r>
              <a:rPr lang="el-GR" sz="2600" dirty="0" smtClean="0"/>
              <a:t>δεδομένα (ανάγνωση </a:t>
            </a:r>
            <a:r>
              <a:rPr lang="el-GR" sz="2600" dirty="0"/>
              <a:t>ή εγγραφή) σχεδόν στο ίδιο χρονικό διάστημα, ανεξάρτητα από τη φυσική θέση των δεδομένων μέσα στη μνήμη.</a:t>
            </a:r>
            <a:endParaRPr lang="en-US" sz="2600" dirty="0"/>
          </a:p>
          <a:p>
            <a:pPr algn="just"/>
            <a:r>
              <a:rPr lang="el-GR" sz="2400" dirty="0"/>
              <a:t>Η μνήμη τυχαίας προσπέλασης (</a:t>
            </a:r>
            <a:r>
              <a:rPr lang="el-GR" sz="2400" dirty="0" err="1"/>
              <a:t>Random</a:t>
            </a:r>
            <a:r>
              <a:rPr lang="el-GR" sz="2400" dirty="0"/>
              <a:t> Access Memory, RAM) περιέχει κυκλώματα </a:t>
            </a:r>
            <a:r>
              <a:rPr lang="el-GR" sz="2400" dirty="0" err="1"/>
              <a:t>πολύπλεξης</a:t>
            </a:r>
            <a:r>
              <a:rPr lang="el-GR" sz="2400" dirty="0"/>
              <a:t> και </a:t>
            </a:r>
            <a:r>
              <a:rPr lang="el-GR" sz="2400" dirty="0" err="1"/>
              <a:t>αποπολύπλεξης</a:t>
            </a:r>
            <a:r>
              <a:rPr lang="el-GR" sz="2400" dirty="0"/>
              <a:t>  για τη διασύνδεση των γραμμών δεδομένων σε συγκεκριμένες </a:t>
            </a:r>
            <a:r>
              <a:rPr lang="el-GR" sz="2400" dirty="0" err="1"/>
              <a:t>διεθύνσεις</a:t>
            </a:r>
            <a:r>
              <a:rPr lang="el-GR" sz="2400" dirty="0"/>
              <a:t> μνήμης  για ανάγνωση ή εγγραφή. Συνήθως πάνω από ένα </a:t>
            </a:r>
            <a:r>
              <a:rPr lang="el-GR" sz="2400" dirty="0" err="1"/>
              <a:t>bit</a:t>
            </a:r>
            <a:r>
              <a:rPr lang="el-GR" sz="2400" dirty="0"/>
              <a:t>  </a:t>
            </a:r>
            <a:r>
              <a:rPr lang="el-GR" sz="2400" dirty="0" err="1"/>
              <a:t>προσπελαύνεται</a:t>
            </a:r>
            <a:r>
              <a:rPr lang="el-GR" sz="2400" dirty="0"/>
              <a:t> από την ίδια διεύθυνση, και οι διατάξεις προσωρινής αποθήκευσης ψηφιακής </a:t>
            </a:r>
            <a:r>
              <a:rPr lang="el-GR" sz="2400" dirty="0" err="1"/>
              <a:t>πληροφοριάς</a:t>
            </a:r>
            <a:r>
              <a:rPr lang="el-GR" sz="2400" dirty="0"/>
              <a:t> έχουν συχνά πολλές γραμμές δεδομένων που τυπικά αποκαλούνται ως 8-bit ή 16-bit κ.λπ. </a:t>
            </a:r>
            <a:r>
              <a:rPr lang="el-GR" sz="2400"/>
              <a:t>συσκευές αποθήκευσης δεδομένων</a:t>
            </a:r>
            <a:endParaRPr lang="en-US" sz="2600" b="1" dirty="0"/>
          </a:p>
          <a:p>
            <a:pPr marL="493776" indent="-457200" algn="just"/>
            <a:endParaRPr lang="en-IN" sz="2600" b="1" dirty="0"/>
          </a:p>
          <a:p>
            <a:pPr marL="493776" indent="-457200" algn="just"/>
            <a:endParaRPr lang="en-IN" sz="2600" b="1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l-GR" sz="4000" i="1" dirty="0"/>
              <a:t>Μνήμη τυχαίας προσπέλασης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r>
              <a:rPr lang="el-GR" sz="2800" dirty="0" smtClean="0"/>
              <a:t>Υπάρχουν </a:t>
            </a:r>
            <a:r>
              <a:rPr lang="en-IN" sz="2800" dirty="0" smtClean="0"/>
              <a:t>3 </a:t>
            </a:r>
            <a:r>
              <a:rPr lang="el-GR" sz="2800" dirty="0" smtClean="0"/>
              <a:t>τύποι μνήμης που χρησιμοποιούνται συνήθως στον Η/Υ</a:t>
            </a:r>
            <a:r>
              <a:rPr lang="en-IN" sz="2800" dirty="0" smtClean="0"/>
              <a:t>, </a:t>
            </a:r>
            <a:endParaRPr lang="en-IN" sz="2800" dirty="0"/>
          </a:p>
          <a:p>
            <a:pPr algn="just"/>
            <a:endParaRPr lang="en-US" sz="26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CF881F7-0DD7-4CA8-AB80-B57B0F327B13}"/>
              </a:ext>
            </a:extLst>
          </p:cNvPr>
          <p:cNvSpPr/>
          <p:nvPr/>
        </p:nvSpPr>
        <p:spPr>
          <a:xfrm>
            <a:off x="107504" y="2976576"/>
            <a:ext cx="3498062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2800" dirty="0"/>
              <a:t>1. RD RAM</a:t>
            </a:r>
          </a:p>
          <a:p>
            <a:pPr lvl="2"/>
            <a:r>
              <a:rPr lang="en-IN" sz="2800" dirty="0"/>
              <a:t>2. DDR RAM</a:t>
            </a:r>
          </a:p>
          <a:p>
            <a:pPr lvl="2"/>
            <a:r>
              <a:rPr lang="en-IN" sz="2800" dirty="0"/>
              <a:t>3. SD RAM </a:t>
            </a:r>
            <a:endParaRPr lang="en-US" sz="2800" dirty="0"/>
          </a:p>
        </p:txBody>
      </p:sp>
      <p:pic>
        <p:nvPicPr>
          <p:cNvPr id="3074" name="Picture 2" descr="Resultado de imagem para ram memory">
            <a:extLst>
              <a:ext uri="{FF2B5EF4-FFF2-40B4-BE49-F238E27FC236}">
                <a16:creationId xmlns:a16="http://schemas.microsoft.com/office/drawing/2014/main" id="{9119049F-5E64-4D02-8FC9-3E35BD47A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17416"/>
            <a:ext cx="4896544" cy="294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C04A62D-AFF3-453B-9410-AA57510F9CB3}"/>
              </a:ext>
            </a:extLst>
          </p:cNvPr>
          <p:cNvSpPr/>
          <p:nvPr/>
        </p:nvSpPr>
        <p:spPr>
          <a:xfrm>
            <a:off x="2375756" y="5877272"/>
            <a:ext cx="6984776" cy="77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1200" dirty="0"/>
              <a:t>https://thetechjournalcom-asifbd.netdna-ssl.com/wp-content/uploads/2012/10/ram-windows-speed-up.jpg</a:t>
            </a:r>
          </a:p>
        </p:txBody>
      </p:sp>
    </p:spTree>
    <p:extLst>
      <p:ext uri="{BB962C8B-B14F-4D97-AF65-F5344CB8AC3E}">
        <p14:creationId xmlns:p14="http://schemas.microsoft.com/office/powerpoint/2010/main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590465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Μνήμη </a:t>
            </a:r>
            <a:r>
              <a:rPr lang="en-IN" sz="2600" dirty="0" smtClean="0"/>
              <a:t>RDRAM </a:t>
            </a:r>
            <a:endParaRPr lang="en-IN" sz="2600" dirty="0"/>
          </a:p>
          <a:p>
            <a:pPr marL="0" indent="0">
              <a:buNone/>
            </a:pPr>
            <a:r>
              <a:rPr lang="en-IN" sz="2600" dirty="0"/>
              <a:t>	</a:t>
            </a:r>
            <a:r>
              <a:rPr lang="en-IN" sz="1900" dirty="0" smtClean="0"/>
              <a:t>-</a:t>
            </a:r>
            <a:r>
              <a:rPr lang="el-GR" sz="1900" dirty="0" smtClean="0"/>
              <a:t>χρησιμοποιείται σε μητρική κάρτα </a:t>
            </a:r>
            <a:r>
              <a:rPr lang="en-IN" sz="1900" dirty="0" smtClean="0"/>
              <a:t>Pentium </a:t>
            </a:r>
            <a:r>
              <a:rPr lang="en-IN" sz="1900" dirty="0"/>
              <a:t>4 </a:t>
            </a:r>
          </a:p>
          <a:p>
            <a:pPr marL="0" indent="0">
              <a:buNone/>
            </a:pPr>
            <a:r>
              <a:rPr lang="en-IN" sz="1900" dirty="0"/>
              <a:t>	- 2 Notches</a:t>
            </a:r>
          </a:p>
          <a:p>
            <a:pPr marL="0" indent="0">
              <a:buNone/>
            </a:pPr>
            <a:r>
              <a:rPr lang="en-IN" sz="1900" dirty="0"/>
              <a:t>	</a:t>
            </a:r>
            <a:r>
              <a:rPr lang="en-IN" sz="1900" dirty="0" smtClean="0"/>
              <a:t>-</a:t>
            </a:r>
            <a:r>
              <a:rPr lang="el-GR" sz="1900" dirty="0" smtClean="0"/>
              <a:t>έχει την υψηλότερη απόδοση και είναι πιο ακριβή</a:t>
            </a:r>
            <a:r>
              <a:rPr lang="en-IN" sz="1900" dirty="0" smtClean="0"/>
              <a:t>.</a:t>
            </a:r>
            <a:r>
              <a:rPr lang="en-IN" sz="1900" dirty="0"/>
              <a:t>	</a:t>
            </a:r>
          </a:p>
          <a:p>
            <a:pPr marL="0" indent="0">
              <a:buNone/>
            </a:pPr>
            <a:r>
              <a:rPr lang="en-IN" sz="2800" dirty="0"/>
              <a:t>    DDR ram 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200" dirty="0"/>
              <a:t>-128 MB, 256 MB, 512 MB.	</a:t>
            </a:r>
          </a:p>
          <a:p>
            <a:pPr marL="0" indent="0">
              <a:buNone/>
            </a:pPr>
            <a:r>
              <a:rPr lang="en-IN" sz="2200" dirty="0"/>
              <a:t>	</a:t>
            </a:r>
            <a:r>
              <a:rPr lang="en-IN" sz="2200" dirty="0" smtClean="0"/>
              <a:t>-</a:t>
            </a:r>
            <a:r>
              <a:rPr lang="el-GR" sz="2000" dirty="0" smtClean="0"/>
              <a:t>μέση μέγιστη απόδοση</a:t>
            </a:r>
            <a:r>
              <a:rPr lang="en-IN" sz="2000" dirty="0" smtClean="0"/>
              <a:t>  </a:t>
            </a:r>
            <a:r>
              <a:rPr lang="el-GR" sz="2000" dirty="0" smtClean="0"/>
              <a:t>και μεσαία τιμή</a:t>
            </a:r>
            <a:r>
              <a:rPr lang="en-IN" sz="2000" dirty="0" smtClean="0"/>
              <a:t>. </a:t>
            </a:r>
            <a:r>
              <a:rPr lang="en-IN" sz="2000" dirty="0"/>
              <a:t>	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    SDRAM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200" dirty="0" smtClean="0"/>
              <a:t>-</a:t>
            </a:r>
            <a:r>
              <a:rPr lang="el-GR" sz="1600" dirty="0" smtClean="0"/>
              <a:t>χαμηλότερη απόδοση</a:t>
            </a:r>
            <a:r>
              <a:rPr lang="en-IN" sz="1600" dirty="0" smtClean="0"/>
              <a:t> </a:t>
            </a:r>
            <a:r>
              <a:rPr lang="el-GR" sz="1600" dirty="0" smtClean="0"/>
              <a:t>και χαμηλότερη τιμή</a:t>
            </a:r>
            <a:endParaRPr lang="en-IN" sz="1600" dirty="0"/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960440" cy="168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61735"/>
            <a:ext cx="3999116" cy="151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6674"/>
            <a:ext cx="3999116" cy="129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0270838-CEE5-4077-B63D-ECACB351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l-GR" sz="4000" dirty="0"/>
              <a:t>Μνήμη τυχαίας προσπέλασης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929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154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Von Neuman</vt:lpstr>
      <vt:lpstr>Εισαγωγή</vt:lpstr>
      <vt:lpstr>Μνήμη τυχαίας προσπέλασης</vt:lpstr>
      <vt:lpstr>Μνήμη τυχαίας προσπέλασης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38</cp:revision>
  <dcterms:created xsi:type="dcterms:W3CDTF">2017-03-08T21:43:37Z</dcterms:created>
  <dcterms:modified xsi:type="dcterms:W3CDTF">2018-01-22T11:04:25Z</dcterms:modified>
</cp:coreProperties>
</file>