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C1AF"/>
    <a:srgbClr val="3CD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94660"/>
  </p:normalViewPr>
  <p:slideViewPr>
    <p:cSldViewPr>
      <p:cViewPr varScale="1">
        <p:scale>
          <a:sx n="68" d="100"/>
          <a:sy n="68" d="100"/>
        </p:scale>
        <p:origin x="177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376BA-610B-48A0-96DF-DA333D32E9C6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AA785-EEBD-4BB7-80C8-35816BC18A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7129-8892-4527-B9B5-28EADF5A0760}" type="datetime1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246E-4D3B-46EE-9AF0-FB58E9E24676}" type="datetime1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A9CD-0126-458A-886B-6FC07AA530CC}" type="datetime1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8A32-C64F-48FE-9F74-7D1FFF5C519B}" type="datetime1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CAD1-252D-44EF-B951-2C3EF1E1B8D5}" type="datetime1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9ED7-D303-4DD7-9EFB-4DEB198A20E1}" type="datetime1">
              <a:rPr lang="en-US" smtClean="0"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655-976F-4B60-BFD7-A21C85921715}" type="datetime1">
              <a:rPr lang="en-US" smtClean="0"/>
              <a:t>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A360-1CC1-4DCF-86A5-1A446DB958B0}" type="datetime1">
              <a:rPr lang="en-US" smtClean="0"/>
              <a:t>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B42-CABE-4B2F-90EA-E11C6CD8DA02}" type="datetime1">
              <a:rPr lang="en-US" smtClean="0"/>
              <a:t>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8E63-69BD-458C-A5A8-C5FC19FB1F0B}" type="datetime1">
              <a:rPr lang="en-US" smtClean="0"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560D-8B6D-4458-A1D3-F697C06A5EBE}" type="datetime1">
              <a:rPr lang="en-US" smtClean="0"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20B41-2FE8-497A-8AFC-2BF5483874BC}" type="datetime1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44E5-9FB8-4181-B433-C93897A9A4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Von Neuman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>
                <a:solidFill>
                  <a:srgbClr val="29C1AF"/>
                </a:solidFill>
              </a:rPr>
              <a:t>Placa de bază</a:t>
            </a:r>
            <a:endParaRPr lang="en-US" dirty="0">
              <a:solidFill>
                <a:srgbClr val="29C1AF"/>
              </a:solidFill>
            </a:endParaRPr>
          </a:p>
        </p:txBody>
      </p:sp>
      <p:pic>
        <p:nvPicPr>
          <p:cNvPr id="4" name="Picture 3" descr="D:\LALAS\2016.01_ERAMUS+ VR4STEM\Resurse\antet_VR4STEM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6000768"/>
            <a:ext cx="3357586" cy="714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0"/>
            <a:ext cx="7765321" cy="1326321"/>
          </a:xfrm>
        </p:spPr>
        <p:txBody>
          <a:bodyPr/>
          <a:lstStyle/>
          <a:p>
            <a:r>
              <a:rPr lang="ro-RO" sz="4000" dirty="0"/>
              <a:t>Placa de bază pentru desktop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5" y="1333961"/>
            <a:ext cx="7765322" cy="3695136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/>
              <a:t>Plăcile</a:t>
            </a:r>
            <a:r>
              <a:rPr lang="en-US" sz="2800" dirty="0"/>
              <a:t> de </a:t>
            </a:r>
            <a:r>
              <a:rPr lang="en-US" sz="2800" dirty="0" err="1"/>
              <a:t>bază</a:t>
            </a:r>
            <a:r>
              <a:rPr lang="en-US" sz="2800" dirty="0"/>
              <a:t> </a:t>
            </a:r>
            <a:r>
              <a:rPr lang="en-US" sz="2800" dirty="0" err="1"/>
              <a:t>sunt</a:t>
            </a:r>
            <a:r>
              <a:rPr lang="en-US" sz="2800" dirty="0"/>
              <a:t> </a:t>
            </a:r>
            <a:r>
              <a:rPr lang="en-US" sz="2800" dirty="0" err="1"/>
              <a:t>utilizate</a:t>
            </a:r>
            <a:r>
              <a:rPr lang="en-US" sz="2800" dirty="0"/>
              <a:t> </a:t>
            </a:r>
            <a:r>
              <a:rPr lang="en-US" sz="2800" dirty="0" err="1"/>
              <a:t>în</a:t>
            </a:r>
            <a:r>
              <a:rPr lang="en-US" sz="2800" dirty="0"/>
              <a:t> </a:t>
            </a:r>
            <a:r>
              <a:rPr lang="en-US" sz="2800" dirty="0" err="1"/>
              <a:t>calculatorul</a:t>
            </a:r>
            <a:r>
              <a:rPr lang="en-US" sz="2800" dirty="0"/>
              <a:t> personal </a:t>
            </a:r>
            <a:r>
              <a:rPr lang="en-US" sz="2800" dirty="0" err="1"/>
              <a:t>sau</a:t>
            </a:r>
            <a:r>
              <a:rPr lang="en-US" sz="2800" dirty="0"/>
              <a:t> desktop. </a:t>
            </a:r>
            <a:r>
              <a:rPr lang="en-US" sz="2800" dirty="0" err="1"/>
              <a:t>Deoarece</a:t>
            </a:r>
            <a:r>
              <a:rPr lang="en-US" sz="2800" dirty="0"/>
              <a:t> </a:t>
            </a:r>
            <a:r>
              <a:rPr lang="en-US" sz="2800" dirty="0" err="1"/>
              <a:t>este</a:t>
            </a:r>
            <a:r>
              <a:rPr lang="en-US" sz="2800" dirty="0"/>
              <a:t> </a:t>
            </a:r>
            <a:r>
              <a:rPr lang="en-US" sz="2800" dirty="0" err="1"/>
              <a:t>folosit</a:t>
            </a:r>
            <a:r>
              <a:rPr lang="en-US" sz="2800" dirty="0"/>
              <a:t> </a:t>
            </a:r>
            <a:r>
              <a:rPr lang="en-US" sz="2800" dirty="0" err="1"/>
              <a:t>pentru</a:t>
            </a:r>
            <a:r>
              <a:rPr lang="en-US" sz="2800" dirty="0"/>
              <a:t> </a:t>
            </a:r>
            <a:r>
              <a:rPr lang="en-US" sz="2800" dirty="0" err="1"/>
              <a:t>aplica</a:t>
            </a:r>
            <a:r>
              <a:rPr lang="ro-RO" sz="2800" dirty="0"/>
              <a:t>ț</a:t>
            </a:r>
            <a:r>
              <a:rPr lang="en-US" sz="2800" dirty="0"/>
              <a:t>ii la </a:t>
            </a:r>
            <a:r>
              <a:rPr lang="en-US" sz="2800" dirty="0" err="1"/>
              <a:t>domiciliu</a:t>
            </a:r>
            <a:r>
              <a:rPr lang="en-US" sz="2800" dirty="0"/>
              <a:t> </a:t>
            </a:r>
            <a:r>
              <a:rPr lang="ro-RO" sz="2800" dirty="0"/>
              <a:t>ș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în</a:t>
            </a:r>
            <a:r>
              <a:rPr lang="en-US" sz="2800" dirty="0"/>
              <a:t> </a:t>
            </a:r>
            <a:r>
              <a:rPr lang="en-US" sz="2800" dirty="0" err="1"/>
              <a:t>birouri</a:t>
            </a:r>
            <a:r>
              <a:rPr lang="en-US" sz="2800" dirty="0"/>
              <a:t>, </a:t>
            </a:r>
            <a:r>
              <a:rPr lang="en-US" sz="2800" dirty="0" err="1"/>
              <a:t>acest</a:t>
            </a:r>
            <a:r>
              <a:rPr lang="en-US" sz="2800" dirty="0"/>
              <a:t> tip de </a:t>
            </a:r>
            <a:r>
              <a:rPr lang="en-US" sz="2800" dirty="0" err="1"/>
              <a:t>placă</a:t>
            </a:r>
            <a:r>
              <a:rPr lang="en-US" sz="2800" dirty="0"/>
              <a:t> de </a:t>
            </a:r>
            <a:r>
              <a:rPr lang="en-US" sz="2800" dirty="0" err="1"/>
              <a:t>bază</a:t>
            </a:r>
            <a:r>
              <a:rPr lang="en-US" sz="2800" dirty="0"/>
              <a:t> </a:t>
            </a:r>
            <a:r>
              <a:rPr lang="en-US" sz="2800" dirty="0" err="1"/>
              <a:t>este</a:t>
            </a:r>
            <a:r>
              <a:rPr lang="en-US" sz="2800" dirty="0"/>
              <a:t> </a:t>
            </a:r>
            <a:r>
              <a:rPr lang="en-US" sz="2800" dirty="0" err="1"/>
              <a:t>cel</a:t>
            </a:r>
            <a:r>
              <a:rPr lang="en-US" sz="2800" dirty="0"/>
              <a:t> </a:t>
            </a:r>
            <a:r>
              <a:rPr lang="en-US" sz="2800" dirty="0" err="1"/>
              <a:t>mai</a:t>
            </a:r>
            <a:r>
              <a:rPr lang="en-US" sz="2800" dirty="0"/>
              <a:t> de </a:t>
            </a:r>
            <a:r>
              <a:rPr lang="en-US" sz="2800" dirty="0" err="1"/>
              <a:t>bază</a:t>
            </a:r>
            <a:r>
              <a:rPr lang="en-US" sz="2800" dirty="0"/>
              <a:t> tip.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08" y="3316977"/>
            <a:ext cx="5246819" cy="342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76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510" y="0"/>
            <a:ext cx="7765321" cy="1326321"/>
          </a:xfrm>
        </p:spPr>
        <p:txBody>
          <a:bodyPr>
            <a:normAutofit/>
          </a:bodyPr>
          <a:lstStyle/>
          <a:p>
            <a:r>
              <a:rPr lang="ro-RO" sz="4000" dirty="0"/>
              <a:t>Placa de bază pentru laptop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094" y="1479004"/>
            <a:ext cx="7406298" cy="3695136"/>
          </a:xfrm>
        </p:spPr>
        <p:txBody>
          <a:bodyPr/>
          <a:lstStyle/>
          <a:p>
            <a:pPr algn="just"/>
            <a:r>
              <a:rPr lang="en-US" sz="2800" dirty="0" err="1"/>
              <a:t>Placa</a:t>
            </a:r>
            <a:r>
              <a:rPr lang="en-US" sz="2800" dirty="0"/>
              <a:t> de </a:t>
            </a:r>
            <a:r>
              <a:rPr lang="en-US" sz="2800" dirty="0" err="1"/>
              <a:t>bază</a:t>
            </a:r>
            <a:r>
              <a:rPr lang="en-US" sz="2800" dirty="0"/>
              <a:t> </a:t>
            </a:r>
            <a:r>
              <a:rPr lang="en-US" sz="2800" dirty="0" err="1"/>
              <a:t>pentru</a:t>
            </a:r>
            <a:r>
              <a:rPr lang="en-US" sz="2800" dirty="0"/>
              <a:t> laptop </a:t>
            </a:r>
            <a:r>
              <a:rPr lang="en-US" sz="2800" dirty="0" err="1"/>
              <a:t>este</a:t>
            </a:r>
            <a:r>
              <a:rPr lang="en-US" sz="2800" dirty="0"/>
              <a:t> </a:t>
            </a:r>
            <a:r>
              <a:rPr lang="en-US" sz="2800" dirty="0" err="1"/>
              <a:t>utilizată</a:t>
            </a:r>
            <a:r>
              <a:rPr lang="en-US" sz="2800" dirty="0"/>
              <a:t> </a:t>
            </a:r>
            <a:r>
              <a:rPr lang="en-US" sz="2800" dirty="0" err="1"/>
              <a:t>pentru</a:t>
            </a:r>
            <a:r>
              <a:rPr lang="en-US" sz="2800" dirty="0"/>
              <a:t> a </a:t>
            </a:r>
            <a:r>
              <a:rPr lang="en-US" sz="2800" dirty="0" err="1"/>
              <a:t>conecta</a:t>
            </a:r>
            <a:r>
              <a:rPr lang="en-US" sz="2800" dirty="0"/>
              <a:t> </a:t>
            </a:r>
            <a:r>
              <a:rPr lang="en-US" sz="2800" dirty="0" err="1"/>
              <a:t>diferite</a:t>
            </a:r>
            <a:r>
              <a:rPr lang="en-US" sz="2800" dirty="0"/>
              <a:t> </a:t>
            </a:r>
            <a:r>
              <a:rPr lang="en-US" sz="2800" dirty="0" err="1"/>
              <a:t>părți</a:t>
            </a:r>
            <a:r>
              <a:rPr lang="en-US" sz="2800" dirty="0"/>
              <a:t> ale </a:t>
            </a:r>
            <a:r>
              <a:rPr lang="en-US" sz="2800" dirty="0" err="1"/>
              <a:t>sistemului</a:t>
            </a:r>
            <a:r>
              <a:rPr lang="en-US" sz="2800" dirty="0"/>
              <a:t> din laptop. </a:t>
            </a:r>
            <a:r>
              <a:rPr lang="en-US" sz="2800" dirty="0" err="1"/>
              <a:t>Aceste</a:t>
            </a:r>
            <a:r>
              <a:rPr lang="en-US" sz="2800" dirty="0"/>
              <a:t> </a:t>
            </a:r>
            <a:r>
              <a:rPr lang="en-US" sz="2800" dirty="0" err="1"/>
              <a:t>plăci</a:t>
            </a:r>
            <a:r>
              <a:rPr lang="en-US" sz="2800" dirty="0"/>
              <a:t> de </a:t>
            </a:r>
            <a:r>
              <a:rPr lang="en-US" sz="2800" dirty="0" err="1"/>
              <a:t>bază</a:t>
            </a:r>
            <a:r>
              <a:rPr lang="en-US" sz="2800" dirty="0"/>
              <a:t> au, </a:t>
            </a:r>
            <a:r>
              <a:rPr lang="en-US" sz="2800" dirty="0" err="1"/>
              <a:t>în</a:t>
            </a:r>
            <a:r>
              <a:rPr lang="en-US" sz="2800" dirty="0"/>
              <a:t> general, </a:t>
            </a:r>
            <a:r>
              <a:rPr lang="en-US" sz="2800" dirty="0" err="1"/>
              <a:t>caracteristici</a:t>
            </a:r>
            <a:r>
              <a:rPr lang="en-US" sz="2800" dirty="0"/>
              <a:t> </a:t>
            </a:r>
            <a:r>
              <a:rPr lang="en-US" sz="2800" dirty="0" err="1"/>
              <a:t>foarte</a:t>
            </a:r>
            <a:r>
              <a:rPr lang="en-US" sz="2800" dirty="0"/>
              <a:t> </a:t>
            </a:r>
            <a:r>
              <a:rPr lang="en-US" sz="2800" dirty="0" err="1"/>
              <a:t>avansate</a:t>
            </a:r>
            <a:r>
              <a:rPr lang="en-US" sz="2800" dirty="0"/>
              <a:t> </a:t>
            </a:r>
            <a:r>
              <a:rPr lang="en-US" sz="2800" dirty="0" err="1"/>
              <a:t>în</a:t>
            </a:r>
            <a:r>
              <a:rPr lang="en-US" sz="2800" dirty="0"/>
              <a:t> </a:t>
            </a:r>
            <a:r>
              <a:rPr lang="en-US" sz="2800" dirty="0" err="1"/>
              <a:t>comparație</a:t>
            </a:r>
            <a:r>
              <a:rPr lang="en-US" sz="2800" dirty="0"/>
              <a:t> cu </a:t>
            </a:r>
            <a:r>
              <a:rPr lang="en-US" sz="2800" dirty="0" err="1"/>
              <a:t>placa</a:t>
            </a:r>
            <a:r>
              <a:rPr lang="en-US" sz="2800" dirty="0"/>
              <a:t> de </a:t>
            </a:r>
            <a:r>
              <a:rPr lang="en-US" sz="2800" dirty="0" err="1"/>
              <a:t>bază</a:t>
            </a:r>
            <a:r>
              <a:rPr lang="en-US" sz="2800" dirty="0"/>
              <a:t> de tip desktop </a:t>
            </a:r>
            <a:r>
              <a:rPr lang="en-US" sz="2800" dirty="0" err="1"/>
              <a:t>și</a:t>
            </a:r>
            <a:r>
              <a:rPr lang="en-US" sz="2800" dirty="0"/>
              <a:t> </a:t>
            </a:r>
            <a:r>
              <a:rPr lang="en-US" sz="2800" dirty="0" err="1"/>
              <a:t>majoritatea</a:t>
            </a:r>
            <a:r>
              <a:rPr lang="en-US" sz="2800" dirty="0"/>
              <a:t> </a:t>
            </a:r>
            <a:r>
              <a:rPr lang="en-US" sz="2800" dirty="0" err="1"/>
              <a:t>funcțiilor</a:t>
            </a:r>
            <a:r>
              <a:rPr lang="en-US" sz="2800" dirty="0"/>
              <a:t> au </a:t>
            </a:r>
            <a:r>
              <a:rPr lang="en-US" sz="2800" dirty="0" err="1"/>
              <a:t>fost</a:t>
            </a:r>
            <a:r>
              <a:rPr lang="en-US" sz="2800" dirty="0"/>
              <a:t> integrate </a:t>
            </a:r>
            <a:r>
              <a:rPr lang="en-US" sz="2800" dirty="0" err="1"/>
              <a:t>în</a:t>
            </a:r>
            <a:r>
              <a:rPr lang="en-US" sz="2800" dirty="0"/>
              <a:t> </a:t>
            </a:r>
            <a:r>
              <a:rPr lang="en-US" sz="2800" dirty="0" err="1"/>
              <a:t>placa</a:t>
            </a:r>
            <a:r>
              <a:rPr lang="en-US" sz="2800" dirty="0"/>
              <a:t> de </a:t>
            </a:r>
            <a:r>
              <a:rPr lang="en-US" sz="2800" dirty="0" err="1"/>
              <a:t>bază</a:t>
            </a:r>
            <a:r>
              <a:rPr lang="en-US" sz="2800" dirty="0"/>
              <a:t> de la </a:t>
            </a:r>
            <a:r>
              <a:rPr lang="en-US" sz="2800" dirty="0" err="1"/>
              <a:t>lapt</a:t>
            </a:r>
            <a:r>
              <a:rPr lang="ro-RO" sz="2800" dirty="0"/>
              <a:t>op.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524" y="4509120"/>
            <a:ext cx="2914835" cy="187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45553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60649"/>
            <a:ext cx="7765321" cy="1080120"/>
          </a:xfrm>
        </p:spPr>
        <p:txBody>
          <a:bodyPr>
            <a:normAutofit fontScale="90000"/>
          </a:bodyPr>
          <a:lstStyle/>
          <a:p>
            <a:r>
              <a:rPr lang="ro-RO" dirty="0"/>
              <a:t>Placa de bază pentru server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5" y="1221392"/>
            <a:ext cx="7765322" cy="3695136"/>
          </a:xfrm>
        </p:spPr>
        <p:txBody>
          <a:bodyPr/>
          <a:lstStyle/>
          <a:p>
            <a:pPr algn="just"/>
            <a:r>
              <a:rPr lang="ro-RO" sz="3000" dirty="0"/>
              <a:t>Plăcile de bază pentru servere sunt mai</a:t>
            </a:r>
            <a:r>
              <a:rPr lang="en-US" sz="3000" dirty="0"/>
              <a:t> </a:t>
            </a:r>
            <a:r>
              <a:rPr lang="en-US" sz="3000" dirty="0" err="1"/>
              <a:t>avan</a:t>
            </a:r>
            <a:r>
              <a:rPr lang="ro-RO" sz="3000" dirty="0"/>
              <a:t>sate</a:t>
            </a:r>
            <a:r>
              <a:rPr lang="en-US" sz="3000" dirty="0"/>
              <a:t> </a:t>
            </a:r>
            <a:r>
              <a:rPr lang="ro-RO" sz="3000" dirty="0"/>
              <a:t>decât cele pentru desktop</a:t>
            </a:r>
            <a:r>
              <a:rPr lang="en-US" sz="3000" dirty="0"/>
              <a:t> </a:t>
            </a:r>
            <a:r>
              <a:rPr lang="ro-RO" sz="3000" dirty="0"/>
              <a:t>și sunt</a:t>
            </a:r>
            <a:r>
              <a:rPr lang="en-US" sz="3000" dirty="0"/>
              <a:t> </a:t>
            </a:r>
            <a:r>
              <a:rPr lang="ro-RO" sz="3000" dirty="0"/>
              <a:t>concepute</a:t>
            </a:r>
            <a:r>
              <a:rPr lang="en-US" sz="3000" dirty="0"/>
              <a:t> </a:t>
            </a:r>
            <a:r>
              <a:rPr lang="ro-RO" sz="3000" dirty="0"/>
              <a:t>să</a:t>
            </a:r>
            <a:r>
              <a:rPr lang="en-US" sz="3000" dirty="0"/>
              <a:t> of</a:t>
            </a:r>
            <a:r>
              <a:rPr lang="ro-RO" sz="3000" dirty="0"/>
              <a:t>ere</a:t>
            </a:r>
            <a:r>
              <a:rPr lang="en-US" sz="3000" dirty="0"/>
              <a:t> </a:t>
            </a:r>
            <a:r>
              <a:rPr lang="ro-RO" sz="3000" dirty="0"/>
              <a:t>servicii high-end fiind mai rezistente</a:t>
            </a:r>
            <a:r>
              <a:rPr lang="en-US" sz="3000" dirty="0"/>
              <a:t> </a:t>
            </a:r>
            <a:r>
              <a:rPr lang="ro-RO" sz="3000" dirty="0"/>
              <a:t>și sunt gata să opereze </a:t>
            </a:r>
            <a:r>
              <a:rPr lang="en-US" sz="3000" dirty="0"/>
              <a:t>in</a:t>
            </a:r>
            <a:r>
              <a:rPr lang="ro-RO" sz="3000" dirty="0"/>
              <a:t> mediul</a:t>
            </a:r>
            <a:r>
              <a:rPr lang="en-US" sz="3000" dirty="0"/>
              <a:t> 24*7.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732160"/>
            <a:ext cx="5382369" cy="3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8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i="1" dirty="0" err="1"/>
              <a:t>Introducere</a:t>
            </a:r>
            <a:endParaRPr lang="en-IN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686800" cy="1385038"/>
          </a:xfrm>
        </p:spPr>
        <p:txBody>
          <a:bodyPr>
            <a:normAutofit lnSpcReduction="10000"/>
          </a:bodyPr>
          <a:lstStyle/>
          <a:p>
            <a:pPr marL="36576" indent="0" algn="just">
              <a:buNone/>
            </a:pPr>
            <a:r>
              <a:rPr lang="ro-RO" sz="3000" dirty="0"/>
              <a:t>Placa de bază</a:t>
            </a:r>
            <a:r>
              <a:rPr lang="en-US" sz="3000" dirty="0"/>
              <a:t> </a:t>
            </a:r>
            <a:r>
              <a:rPr lang="ro-RO" sz="3000" dirty="0"/>
              <a:t>este o principala placă</a:t>
            </a:r>
            <a:r>
              <a:rPr lang="en-US" sz="3000" dirty="0"/>
              <a:t> (PCB) </a:t>
            </a:r>
            <a:r>
              <a:rPr lang="ro-RO" sz="3000" dirty="0"/>
              <a:t>cu circuite</a:t>
            </a:r>
            <a:r>
              <a:rPr lang="en-US" sz="3000" dirty="0"/>
              <a:t> </a:t>
            </a:r>
            <a:r>
              <a:rPr lang="ro-RO" sz="3000" dirty="0"/>
              <a:t>imprimate </a:t>
            </a:r>
            <a:r>
              <a:rPr lang="en-US" sz="3000" dirty="0" err="1"/>
              <a:t>unde</a:t>
            </a:r>
            <a:r>
              <a:rPr lang="en-US" sz="3000" dirty="0"/>
              <a:t> </a:t>
            </a:r>
            <a:r>
              <a:rPr lang="en-US" sz="3000" dirty="0" err="1"/>
              <a:t>toate</a:t>
            </a:r>
            <a:r>
              <a:rPr lang="en-US" sz="3000" dirty="0"/>
              <a:t> </a:t>
            </a:r>
            <a:r>
              <a:rPr lang="en-US" sz="3000" dirty="0" err="1"/>
              <a:t>componentele</a:t>
            </a:r>
            <a:r>
              <a:rPr lang="en-US" sz="3000" dirty="0"/>
              <a:t> </a:t>
            </a:r>
            <a:r>
              <a:rPr lang="en-US" sz="3000" dirty="0" err="1"/>
              <a:t>sunt</a:t>
            </a:r>
            <a:r>
              <a:rPr lang="en-US" sz="3000" dirty="0"/>
              <a:t> </a:t>
            </a:r>
            <a:r>
              <a:rPr lang="en-US" sz="3000" dirty="0" err="1"/>
              <a:t>conectate</a:t>
            </a:r>
            <a:r>
              <a:rPr lang="en-US" sz="3000" dirty="0"/>
              <a:t> direct</a:t>
            </a:r>
            <a:r>
              <a:rPr lang="ro-RO" sz="3000" dirty="0"/>
              <a:t> și</a:t>
            </a:r>
            <a:r>
              <a:rPr lang="en-US" sz="3000" dirty="0"/>
              <a:t> in</a:t>
            </a:r>
            <a:r>
              <a:rPr lang="en-IN" sz="3000" dirty="0"/>
              <a:t>direct.</a:t>
            </a:r>
          </a:p>
          <a:p>
            <a:pPr algn="just"/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429000"/>
            <a:ext cx="5688632" cy="312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17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32656"/>
            <a:ext cx="7765321" cy="1326321"/>
          </a:xfrm>
        </p:spPr>
        <p:txBody>
          <a:bodyPr>
            <a:normAutofit/>
          </a:bodyPr>
          <a:lstStyle/>
          <a:p>
            <a:r>
              <a:rPr lang="en-US" sz="4000" i="1" dirty="0"/>
              <a:t>TIPURI DE PL</a:t>
            </a:r>
            <a:r>
              <a:rPr lang="ro-RO" sz="4000" i="1" dirty="0"/>
              <a:t>Ă</a:t>
            </a:r>
            <a:r>
              <a:rPr lang="en-US" sz="4000" i="1" dirty="0"/>
              <a:t>CI DE BAZ</a:t>
            </a:r>
            <a:r>
              <a:rPr lang="ro-RO" sz="4000" i="1" dirty="0"/>
              <a:t>Ă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629768"/>
            <a:ext cx="7919102" cy="4761936"/>
          </a:xfrm>
        </p:spPr>
        <p:txBody>
          <a:bodyPr>
            <a:normAutofit fontScale="92500" lnSpcReduction="10000"/>
          </a:bodyPr>
          <a:lstStyle/>
          <a:p>
            <a:r>
              <a:rPr lang="ro-RO" dirty="0"/>
              <a:t>Placă de bază integrată</a:t>
            </a:r>
            <a:endParaRPr lang="en-US" dirty="0"/>
          </a:p>
          <a:p>
            <a:r>
              <a:rPr lang="ro-RO" dirty="0"/>
              <a:t>Placă de bază non-integrată</a:t>
            </a: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r>
              <a:rPr lang="ro-RO" dirty="0"/>
              <a:t>Placă de bază pentru desktop</a:t>
            </a:r>
            <a:endParaRPr lang="en-US" dirty="0"/>
          </a:p>
          <a:p>
            <a:r>
              <a:rPr lang="en-US" dirty="0"/>
              <a:t> </a:t>
            </a:r>
            <a:r>
              <a:rPr lang="ro-RO" dirty="0"/>
              <a:t>Placă de bază pentru laptop</a:t>
            </a:r>
            <a:endParaRPr lang="en-US" dirty="0"/>
          </a:p>
          <a:p>
            <a:r>
              <a:rPr lang="en-US" dirty="0"/>
              <a:t> </a:t>
            </a:r>
            <a:r>
              <a:rPr lang="ro-RO" dirty="0"/>
              <a:t>Placă de bază pentru server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r>
              <a:rPr lang="en-US" dirty="0"/>
              <a:t> </a:t>
            </a:r>
            <a:r>
              <a:rPr lang="ro-RO" dirty="0"/>
              <a:t>Placă de bază AT</a:t>
            </a:r>
            <a:endParaRPr lang="en-US" dirty="0"/>
          </a:p>
          <a:p>
            <a:r>
              <a:rPr lang="en-US" dirty="0"/>
              <a:t> </a:t>
            </a:r>
            <a:r>
              <a:rPr lang="ro-RO" dirty="0"/>
              <a:t>Placă de bază ATX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062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  <p:sndAc>
      <p:stSnd>
        <p:snd r:embed="rId3" name="explode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661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</a:t>
            </a:r>
            <a:r>
              <a:rPr lang="ro-RO" dirty="0"/>
              <a:t>ipuri de</a:t>
            </a:r>
            <a:r>
              <a:rPr lang="en-US" dirty="0"/>
              <a:t> </a:t>
            </a:r>
            <a:r>
              <a:rPr lang="ro-RO" dirty="0"/>
              <a:t>plăci de bază</a:t>
            </a:r>
            <a:r>
              <a:rPr lang="en-US" dirty="0"/>
              <a:t> </a:t>
            </a:r>
            <a:r>
              <a:rPr lang="ro-RO" dirty="0"/>
              <a:t>bazate pe</a:t>
            </a:r>
            <a:r>
              <a:rPr lang="en-US" dirty="0"/>
              <a:t> </a:t>
            </a:r>
            <a:r>
              <a:rPr lang="ro-RO" dirty="0"/>
              <a:t>aparatele</a:t>
            </a:r>
            <a:r>
              <a:rPr lang="en-US" dirty="0"/>
              <a:t> </a:t>
            </a:r>
            <a:r>
              <a:rPr lang="ro-RO" dirty="0"/>
              <a:t>pe care le suportă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43200"/>
            <a:ext cx="7765322" cy="3695136"/>
          </a:xfrm>
        </p:spPr>
        <p:txBody>
          <a:bodyPr anchor="t">
            <a:normAutofit/>
          </a:bodyPr>
          <a:lstStyle/>
          <a:p>
            <a:pPr>
              <a:buNone/>
            </a:pPr>
            <a:endParaRPr lang="en-US" sz="3000" dirty="0">
              <a:solidFill>
                <a:srgbClr val="FFFF00"/>
              </a:solidFill>
            </a:endParaRPr>
          </a:p>
          <a:p>
            <a:r>
              <a:rPr lang="ro-RO" sz="3000" dirty="0"/>
              <a:t>Placă de bază integrată</a:t>
            </a:r>
            <a:endParaRPr lang="en-IN" sz="3000" dirty="0"/>
          </a:p>
          <a:p>
            <a:endParaRPr lang="en-IN" sz="3000" dirty="0"/>
          </a:p>
          <a:p>
            <a:r>
              <a:rPr lang="ro-RO" sz="3000" dirty="0"/>
              <a:t>Placă de bază non-integrată</a:t>
            </a:r>
            <a:endParaRPr lang="en-IN" sz="3000" dirty="0"/>
          </a:p>
        </p:txBody>
      </p:sp>
    </p:spTree>
    <p:extLst>
      <p:ext uri="{BB962C8B-B14F-4D97-AF65-F5344CB8AC3E}">
        <p14:creationId xmlns:p14="http://schemas.microsoft.com/office/powerpoint/2010/main" val="3972220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3308" cy="1055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z="4000" dirty="0"/>
              <a:t>Placa de bază integrată</a:t>
            </a:r>
            <a:endParaRPr lang="en-IN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7880" y="1431506"/>
            <a:ext cx="7773308" cy="1655762"/>
          </a:xfrm>
        </p:spPr>
        <p:txBody>
          <a:bodyPr>
            <a:noAutofit/>
          </a:bodyPr>
          <a:lstStyle/>
          <a:p>
            <a:pPr algn="just"/>
            <a:r>
              <a:rPr lang="ro-RO" sz="3000" dirty="0">
                <a:solidFill>
                  <a:schemeClr val="tx1"/>
                </a:solidFill>
              </a:rPr>
              <a:t>Un sistem de placă integrată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ro-RO" sz="3000" dirty="0">
                <a:solidFill>
                  <a:schemeClr val="tx1"/>
                </a:solidFill>
              </a:rPr>
              <a:t>reprezintă </a:t>
            </a:r>
            <a:r>
              <a:rPr lang="en-US" sz="3000" dirty="0">
                <a:solidFill>
                  <a:schemeClr val="tx1"/>
                </a:solidFill>
              </a:rPr>
              <a:t>multiple component</a:t>
            </a:r>
            <a:r>
              <a:rPr lang="ro-RO" sz="3000" dirty="0">
                <a:solidFill>
                  <a:schemeClr val="tx1"/>
                </a:solidFill>
              </a:rPr>
              <a:t>e</a:t>
            </a:r>
            <a:r>
              <a:rPr lang="en-US" sz="3000" dirty="0">
                <a:solidFill>
                  <a:schemeClr val="tx1"/>
                </a:solidFill>
              </a:rPr>
              <a:t> integrate in </a:t>
            </a:r>
            <a:r>
              <a:rPr lang="ro-RO" sz="3000" dirty="0">
                <a:solidFill>
                  <a:schemeClr val="tx1"/>
                </a:solidFill>
              </a:rPr>
              <a:t>placă</a:t>
            </a:r>
            <a:r>
              <a:rPr lang="en-US" sz="3000" dirty="0">
                <a:solidFill>
                  <a:schemeClr val="tx1"/>
                </a:solidFill>
              </a:rPr>
              <a:t>. </a:t>
            </a:r>
            <a:endParaRPr lang="ro-RO" sz="3000" dirty="0">
              <a:solidFill>
                <a:schemeClr val="tx1"/>
              </a:solidFill>
            </a:endParaRPr>
          </a:p>
          <a:p>
            <a:pPr algn="just"/>
            <a:r>
              <a:rPr lang="ro-RO" sz="3000" dirty="0">
                <a:solidFill>
                  <a:schemeClr val="tx1"/>
                </a:solidFill>
              </a:rPr>
              <a:t>Acestea pot </a:t>
            </a:r>
            <a:r>
              <a:rPr lang="en-US" sz="3000" dirty="0">
                <a:solidFill>
                  <a:schemeClr val="tx1"/>
                </a:solidFill>
              </a:rPr>
              <a:t>include </a:t>
            </a:r>
            <a:r>
              <a:rPr lang="ro-RO" sz="3000" dirty="0">
                <a:solidFill>
                  <a:schemeClr val="tx1"/>
                </a:solidFill>
              </a:rPr>
              <a:t>cardul video CPU</a:t>
            </a:r>
            <a:r>
              <a:rPr lang="en-US" sz="3000" dirty="0">
                <a:solidFill>
                  <a:schemeClr val="tx1"/>
                </a:solidFill>
              </a:rPr>
              <a:t> , </a:t>
            </a:r>
            <a:r>
              <a:rPr lang="ro-RO" sz="3000" dirty="0">
                <a:solidFill>
                  <a:schemeClr val="tx1"/>
                </a:solidFill>
              </a:rPr>
              <a:t>cardul de sunet</a:t>
            </a:r>
            <a:r>
              <a:rPr lang="en-US" sz="3000" dirty="0">
                <a:solidFill>
                  <a:schemeClr val="tx1"/>
                </a:solidFill>
              </a:rPr>
              <a:t>  </a:t>
            </a:r>
            <a:r>
              <a:rPr lang="ro-RO" sz="3000" dirty="0">
                <a:solidFill>
                  <a:schemeClr val="tx1"/>
                </a:solidFill>
              </a:rPr>
              <a:t>și alte carduri ale controlerului</a:t>
            </a:r>
            <a:r>
              <a:rPr lang="en-US" sz="3000" dirty="0">
                <a:solidFill>
                  <a:schemeClr val="tx1"/>
                </a:solidFill>
              </a:rPr>
              <a:t>.  </a:t>
            </a:r>
            <a:endParaRPr lang="en-IN" sz="3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95198" y="3361987"/>
            <a:ext cx="310593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52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88640"/>
            <a:ext cx="7773308" cy="1008112"/>
          </a:xfrm>
        </p:spPr>
        <p:txBody>
          <a:bodyPr anchor="t"/>
          <a:lstStyle/>
          <a:p>
            <a:r>
              <a:rPr lang="ro-RO" sz="4000" dirty="0"/>
              <a:t>Placa de bază non-integrată</a:t>
            </a:r>
            <a:endParaRPr lang="en-IN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7923" y="1196752"/>
            <a:ext cx="7773308" cy="1655762"/>
          </a:xfr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o-RO" sz="3000" dirty="0">
                <a:solidFill>
                  <a:schemeClr val="tx1"/>
                </a:solidFill>
              </a:rPr>
              <a:t>Panoul de sistem non-integrat utilizează componente instalabile si plăci de extensie.De</a:t>
            </a:r>
            <a:r>
              <a:rPr lang="en-US" sz="3000" dirty="0">
                <a:solidFill>
                  <a:schemeClr val="tx1"/>
                </a:solidFill>
              </a:rPr>
              <a:t> ex</a:t>
            </a:r>
            <a:r>
              <a:rPr lang="ro-RO" sz="3000" dirty="0">
                <a:solidFill>
                  <a:schemeClr val="tx1"/>
                </a:solidFill>
              </a:rPr>
              <a:t>e</a:t>
            </a:r>
            <a:r>
              <a:rPr lang="en-US" sz="3000" dirty="0" err="1">
                <a:solidFill>
                  <a:schemeClr val="tx1"/>
                </a:solidFill>
              </a:rPr>
              <a:t>mpl</a:t>
            </a:r>
            <a:r>
              <a:rPr lang="ro-RO" sz="3000" dirty="0">
                <a:solidFill>
                  <a:schemeClr val="tx1"/>
                </a:solidFill>
              </a:rPr>
              <a:t>u</a:t>
            </a:r>
            <a:r>
              <a:rPr lang="en-US" sz="3000" dirty="0">
                <a:solidFill>
                  <a:schemeClr val="tx1"/>
                </a:solidFill>
              </a:rPr>
              <a:t>, </a:t>
            </a:r>
            <a:r>
              <a:rPr lang="ro-RO" sz="3000" dirty="0">
                <a:solidFill>
                  <a:schemeClr val="tx1"/>
                </a:solidFill>
              </a:rPr>
              <a:t>placa de sistem neintegrată vă poate permite să actualizați placa video eliminând-o pe cea veche și instalând una nouă.Placa de bază neintegrată are,de obicei,mai multe sloturi de extensie PCI și ea.</a:t>
            </a:r>
            <a:endParaRPr lang="en-IN" sz="3000" dirty="0">
              <a:solidFill>
                <a:schemeClr val="tx1"/>
              </a:solidFill>
            </a:endParaRPr>
          </a:p>
        </p:txBody>
      </p:sp>
      <p:pic>
        <p:nvPicPr>
          <p:cNvPr id="5" name="Picture 2" descr="Image result for non integrated motherboard">
            <a:extLst>
              <a:ext uri="{FF2B5EF4-FFF2-40B4-BE49-F238E27FC236}">
                <a16:creationId xmlns:a16="http://schemas.microsoft.com/office/drawing/2014/main" id="{D0E361A7-40A4-401F-992F-E714AD8F7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062" y="4005064"/>
            <a:ext cx="3840737" cy="255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378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0"/>
            <a:ext cx="7391853" cy="1773237"/>
          </a:xfrm>
        </p:spPr>
        <p:txBody>
          <a:bodyPr>
            <a:normAutofit/>
          </a:bodyPr>
          <a:lstStyle/>
          <a:p>
            <a:r>
              <a:rPr lang="en-US" sz="4000" dirty="0" err="1"/>
              <a:t>Tipuri</a:t>
            </a:r>
            <a:r>
              <a:rPr lang="en-US" sz="4000" dirty="0"/>
              <a:t> de </a:t>
            </a:r>
            <a:r>
              <a:rPr lang="en-US" sz="4000" dirty="0" err="1"/>
              <a:t>pl</a:t>
            </a:r>
            <a:r>
              <a:rPr lang="ro-RO" sz="4000" dirty="0"/>
              <a:t>ă</a:t>
            </a:r>
            <a:r>
              <a:rPr lang="en-US" sz="4000" dirty="0"/>
              <a:t>ci de </a:t>
            </a:r>
            <a:r>
              <a:rPr lang="en-US" sz="4000" dirty="0" err="1"/>
              <a:t>baz</a:t>
            </a:r>
            <a:r>
              <a:rPr lang="ro-RO" sz="4000" dirty="0"/>
              <a:t>ă</a:t>
            </a:r>
            <a:r>
              <a:rPr lang="en-US" sz="4000" dirty="0"/>
              <a:t> in </a:t>
            </a:r>
            <a:r>
              <a:rPr lang="en-US" sz="4000" dirty="0" err="1"/>
              <a:t>func</a:t>
            </a:r>
            <a:r>
              <a:rPr lang="ro-RO" sz="4000" dirty="0"/>
              <a:t>ț</a:t>
            </a:r>
            <a:r>
              <a:rPr lang="en-US" sz="4000" dirty="0" err="1"/>
              <a:t>ie</a:t>
            </a:r>
            <a:r>
              <a:rPr lang="en-US" sz="4000" dirty="0"/>
              <a:t> de form</a:t>
            </a:r>
            <a:r>
              <a:rPr lang="ro-RO" sz="4000" dirty="0"/>
              <a:t>ă</a:t>
            </a:r>
            <a:endParaRPr lang="en-IN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1371600" lvl="2" indent="-457200" algn="l"/>
            <a:r>
              <a:rPr lang="en-US" sz="3000" dirty="0">
                <a:solidFill>
                  <a:schemeClr val="tx1"/>
                </a:solidFill>
              </a:rPr>
              <a:t>1.    AT</a:t>
            </a:r>
          </a:p>
          <a:p>
            <a:pPr marL="1371600" lvl="2" indent="-457200" algn="l"/>
            <a:r>
              <a:rPr lang="en-US" sz="3000" dirty="0">
                <a:solidFill>
                  <a:schemeClr val="tx1"/>
                </a:solidFill>
              </a:rPr>
              <a:t>2 .  ATX</a:t>
            </a:r>
            <a:endParaRPr lang="en-IN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4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88640"/>
            <a:ext cx="7773308" cy="11634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o-RO" sz="4000" dirty="0"/>
              <a:t>Placa de bază AT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1484784"/>
            <a:ext cx="7773308" cy="165576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o-RO" dirty="0">
                <a:solidFill>
                  <a:schemeClr val="tx1"/>
                </a:solidFill>
              </a:rPr>
              <a:t>Placa de bază AT este o placă de bază care are dimensiuni de ordinul sutelor de milimetri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ro-RO" dirty="0">
                <a:solidFill>
                  <a:schemeClr val="tx1"/>
                </a:solidFill>
              </a:rPr>
              <a:t> indeajuns de mari încât să nu poată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ro-RO" dirty="0">
                <a:solidFill>
                  <a:schemeClr val="tx1"/>
                </a:solidFill>
              </a:rPr>
              <a:t>ntra in</a:t>
            </a:r>
            <a:r>
              <a:rPr lang="en-US" dirty="0">
                <a:solidFill>
                  <a:schemeClr val="tx1"/>
                </a:solidFill>
              </a:rPr>
              <a:t> mini</a:t>
            </a:r>
            <a:r>
              <a:rPr lang="ro-RO" dirty="0">
                <a:solidFill>
                  <a:schemeClr val="tx1"/>
                </a:solidFill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desktop.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" t="6258" r="3125" b="4043"/>
          <a:stretch/>
        </p:blipFill>
        <p:spPr>
          <a:xfrm>
            <a:off x="3779912" y="3140546"/>
            <a:ext cx="439248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40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332656"/>
            <a:ext cx="7773308" cy="1019448"/>
          </a:xfrm>
        </p:spPr>
        <p:txBody>
          <a:bodyPr/>
          <a:lstStyle/>
          <a:p>
            <a:r>
              <a:rPr lang="ro-RO" sz="4000" dirty="0"/>
              <a:t>Placa de bază ATX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7773308" cy="2232248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ro-RO" sz="3000" dirty="0">
                <a:solidFill>
                  <a:schemeClr val="tx1"/>
                </a:solidFill>
              </a:rPr>
              <a:t>Tehnologie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ro-RO" sz="3000" dirty="0">
                <a:solidFill>
                  <a:schemeClr val="tx1"/>
                </a:solidFill>
              </a:rPr>
              <a:t>avansată extinsă</a:t>
            </a:r>
            <a:r>
              <a:rPr lang="en-US" sz="3000" dirty="0">
                <a:solidFill>
                  <a:schemeClr val="tx1"/>
                </a:solidFill>
              </a:rPr>
              <a:t>, </a:t>
            </a:r>
            <a:r>
              <a:rPr lang="ro-RO" sz="3000" dirty="0">
                <a:solidFill>
                  <a:schemeClr val="tx1"/>
                </a:solidFill>
              </a:rPr>
              <a:t>sau ATX</a:t>
            </a:r>
            <a:r>
              <a:rPr lang="en-US" sz="3000" dirty="0">
                <a:solidFill>
                  <a:schemeClr val="tx1"/>
                </a:solidFill>
              </a:rPr>
              <a:t>,</a:t>
            </a:r>
            <a:r>
              <a:rPr lang="ro-RO" sz="3000" dirty="0">
                <a:solidFill>
                  <a:schemeClr val="tx1"/>
                </a:solidFill>
              </a:rPr>
              <a:t> reprezintă placile de bază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ro-RO" sz="3000" dirty="0">
                <a:solidFill>
                  <a:schemeClr val="tx1"/>
                </a:solidFill>
              </a:rPr>
              <a:t>care au fost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produ</a:t>
            </a:r>
            <a:r>
              <a:rPr lang="ro-RO" sz="3000" dirty="0">
                <a:solidFill>
                  <a:schemeClr val="tx1"/>
                </a:solidFill>
              </a:rPr>
              <a:t>s</a:t>
            </a:r>
            <a:r>
              <a:rPr lang="en-US" sz="3000" dirty="0">
                <a:solidFill>
                  <a:schemeClr val="tx1"/>
                </a:solidFill>
              </a:rPr>
              <a:t>e </a:t>
            </a:r>
            <a:r>
              <a:rPr lang="ro-RO" sz="3000" dirty="0">
                <a:solidFill>
                  <a:schemeClr val="tx1"/>
                </a:solidFill>
              </a:rPr>
              <a:t>de</a:t>
            </a:r>
            <a:r>
              <a:rPr lang="en-US" sz="3000" dirty="0">
                <a:solidFill>
                  <a:schemeClr val="tx1"/>
                </a:solidFill>
              </a:rPr>
              <a:t> intel </a:t>
            </a:r>
            <a:r>
              <a:rPr lang="ro-RO" sz="3000" dirty="0">
                <a:solidFill>
                  <a:schemeClr val="tx1"/>
                </a:solidFill>
              </a:rPr>
              <a:t>la jumătatea anilor</a:t>
            </a:r>
            <a:r>
              <a:rPr lang="en-US" sz="3000" dirty="0">
                <a:solidFill>
                  <a:schemeClr val="tx1"/>
                </a:solidFill>
              </a:rPr>
              <a:t> 90 </a:t>
            </a:r>
            <a:r>
              <a:rPr lang="ro-RO" sz="3000" dirty="0">
                <a:solidFill>
                  <a:schemeClr val="tx1"/>
                </a:solidFill>
              </a:rPr>
              <a:t>drept o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i</a:t>
            </a:r>
            <a:r>
              <a:rPr lang="ro-RO" sz="3000" dirty="0">
                <a:solidFill>
                  <a:schemeClr val="tx1"/>
                </a:solidFill>
              </a:rPr>
              <a:t>mbunătățire de la vechile placi funcționale, precum cele AT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" t="2512" r="1882" b="4513"/>
          <a:stretch/>
        </p:blipFill>
        <p:spPr>
          <a:xfrm>
            <a:off x="4067944" y="3356570"/>
            <a:ext cx="3672408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05218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425</Words>
  <Application>Microsoft Office PowerPoint</Application>
  <PresentationFormat>On-screen Show (4:3)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Von Neuman</vt:lpstr>
      <vt:lpstr>Introducere</vt:lpstr>
      <vt:lpstr>TIPURI DE PLĂCI DE BAZĂ</vt:lpstr>
      <vt:lpstr>Tipuri de plăci de bază bazate pe aparatele pe care le suportă</vt:lpstr>
      <vt:lpstr>Placa de bază integrată</vt:lpstr>
      <vt:lpstr>Placa de bază non-integrată</vt:lpstr>
      <vt:lpstr>Tipuri de plăci de bază in funcție de formă</vt:lpstr>
      <vt:lpstr>Placa de bază AT</vt:lpstr>
      <vt:lpstr>Placa de bază ATX</vt:lpstr>
      <vt:lpstr>Placa de bază pentru desktop</vt:lpstr>
      <vt:lpstr>Placa de bază pentru laptop</vt:lpstr>
      <vt:lpstr>Placa de bază pentru server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Gamification</dc:title>
  <dc:creator>covan</dc:creator>
  <cp:lastModifiedBy>Alexandru Nicolae ZĂVOIANU (90699)</cp:lastModifiedBy>
  <cp:revision>27</cp:revision>
  <dcterms:created xsi:type="dcterms:W3CDTF">2017-03-08T21:43:37Z</dcterms:created>
  <dcterms:modified xsi:type="dcterms:W3CDTF">2018-01-20T10:53:36Z</dcterms:modified>
</cp:coreProperties>
</file>