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28" autoAdjust="0"/>
    <p:restoredTop sz="94660"/>
  </p:normalViewPr>
  <p:slideViewPr>
    <p:cSldViewPr>
      <p:cViewPr>
        <p:scale>
          <a:sx n="56" d="100"/>
          <a:sy n="56" d="100"/>
        </p:scale>
        <p:origin x="-19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2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Von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Neumanova</a:t>
            </a:r>
            <a:r>
              <a:rPr lang="sk-SK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architektúra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29C1AF"/>
                </a:solidFill>
              </a:rPr>
              <a:t>CPU</a:t>
            </a: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i="1" dirty="0" smtClean="0"/>
              <a:t>Úvod</a:t>
            </a:r>
            <a:endParaRPr lang="en-IN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2592288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sk-SK" sz="2600" b="1" dirty="0" smtClean="0"/>
              <a:t>Centrálnu procesorovú jednotku </a:t>
            </a:r>
            <a:r>
              <a:rPr lang="sk-SK" sz="2600" dirty="0" smtClean="0"/>
              <a:t>(CPU) tvorí elektronický obvod v počítači, ktorý vykonáva príkazy počítačového programu vykonávaním základných aritmetických, logických, riadiacich a vstupno-výstupných (I/O) operácií uvedených v inštrukciách.</a:t>
            </a:r>
            <a:endParaRPr lang="sk-SK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k-SK" sz="2600" dirty="0"/>
          </a:p>
        </p:txBody>
      </p:sp>
      <p:pic>
        <p:nvPicPr>
          <p:cNvPr id="5" name="Picture 12" descr="DT_Haswell_i7_FB_678x452">
            <a:extLst>
              <a:ext uri="{FF2B5EF4-FFF2-40B4-BE49-F238E27FC236}">
                <a16:creationId xmlns="" xmlns:a16="http://schemas.microsoft.com/office/drawing/2014/main" id="{0E4B5759-3A68-4DF0-8EAB-C4A87431CC1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6360" y="4005064"/>
            <a:ext cx="3960440" cy="2520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96174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1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332656"/>
            <a:ext cx="7765321" cy="1326321"/>
          </a:xfrm>
        </p:spPr>
        <p:txBody>
          <a:bodyPr>
            <a:normAutofit/>
          </a:bodyPr>
          <a:lstStyle/>
          <a:p>
            <a:r>
              <a:rPr lang="en-US" sz="4000" i="1" dirty="0"/>
              <a:t>CPU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629768"/>
            <a:ext cx="7765321" cy="2375296"/>
          </a:xfrm>
        </p:spPr>
        <p:txBody>
          <a:bodyPr>
            <a:noAutofit/>
          </a:bodyPr>
          <a:lstStyle/>
          <a:p>
            <a:pPr algn="just"/>
            <a:r>
              <a:rPr lang="en-US" sz="2600" dirty="0"/>
              <a:t>CPU je </a:t>
            </a:r>
            <a:r>
              <a:rPr lang="en-US" sz="2600" dirty="0" err="1"/>
              <a:t>jednou</a:t>
            </a:r>
            <a:r>
              <a:rPr lang="en-US" sz="2600" dirty="0"/>
              <a:t> z </a:t>
            </a:r>
            <a:r>
              <a:rPr lang="en-US" sz="2600" dirty="0" err="1"/>
              <a:t>hlavných</a:t>
            </a:r>
            <a:r>
              <a:rPr lang="en-US" sz="2600" dirty="0"/>
              <a:t> </a:t>
            </a:r>
            <a:r>
              <a:rPr lang="en-US" sz="2600" dirty="0" err="1"/>
              <a:t>častí</a:t>
            </a:r>
            <a:r>
              <a:rPr lang="en-US" sz="2600" dirty="0"/>
              <a:t> </a:t>
            </a:r>
            <a:r>
              <a:rPr lang="en-US" sz="2600" dirty="0" err="1"/>
              <a:t>počítača</a:t>
            </a:r>
            <a:r>
              <a:rPr lang="en-US" sz="2600" dirty="0"/>
              <a:t>, </a:t>
            </a:r>
            <a:r>
              <a:rPr lang="en-US" sz="2600" dirty="0" err="1"/>
              <a:t>ktorá</a:t>
            </a:r>
            <a:r>
              <a:rPr lang="en-US" sz="2600" dirty="0"/>
              <a:t> </a:t>
            </a:r>
            <a:r>
              <a:rPr lang="en-US" sz="2600" dirty="0" err="1"/>
              <a:t>vykonáva</a:t>
            </a:r>
            <a:r>
              <a:rPr lang="en-US" sz="2600" dirty="0"/>
              <a:t> </a:t>
            </a:r>
            <a:r>
              <a:rPr lang="en-US" sz="2600" dirty="0" err="1"/>
              <a:t>pokyny</a:t>
            </a:r>
            <a:r>
              <a:rPr lang="en-US" sz="2600" dirty="0"/>
              <a:t> </a:t>
            </a:r>
            <a:r>
              <a:rPr lang="en-US" sz="2600" dirty="0" err="1" smtClean="0"/>
              <a:t>počítačov</a:t>
            </a:r>
            <a:r>
              <a:rPr lang="sk-SK" sz="2600" dirty="0" err="1" smtClean="0"/>
              <a:t>ého</a:t>
            </a:r>
            <a:r>
              <a:rPr lang="en-US" sz="2600" dirty="0" smtClean="0"/>
              <a:t> program</a:t>
            </a:r>
            <a:r>
              <a:rPr lang="sk-SK" sz="2600" dirty="0" smtClean="0"/>
              <a:t>u</a:t>
            </a:r>
            <a:endParaRPr lang="en-US" sz="2600" dirty="0"/>
          </a:p>
          <a:p>
            <a:pPr algn="just"/>
            <a:r>
              <a:rPr lang="en-US" sz="2600" dirty="0"/>
              <a:t>CPU </a:t>
            </a:r>
            <a:r>
              <a:rPr lang="en-US" sz="2600" dirty="0" err="1"/>
              <a:t>vykonáva</a:t>
            </a:r>
            <a:r>
              <a:rPr lang="en-US" sz="2600" dirty="0"/>
              <a:t> </a:t>
            </a:r>
            <a:r>
              <a:rPr lang="en-US" sz="2600" dirty="0" err="1"/>
              <a:t>aritmetické</a:t>
            </a:r>
            <a:r>
              <a:rPr lang="en-US" sz="2600" dirty="0"/>
              <a:t>, </a:t>
            </a:r>
            <a:r>
              <a:rPr lang="en-US" sz="2600" dirty="0" err="1"/>
              <a:t>logické</a:t>
            </a:r>
            <a:r>
              <a:rPr lang="en-US" sz="2600" dirty="0"/>
              <a:t> a </a:t>
            </a:r>
            <a:r>
              <a:rPr lang="en-US" sz="2600" dirty="0" err="1" smtClean="0"/>
              <a:t>vstupn</a:t>
            </a:r>
            <a:r>
              <a:rPr lang="sk-SK" sz="2600" dirty="0" smtClean="0"/>
              <a:t>o-</a:t>
            </a:r>
            <a:r>
              <a:rPr lang="en-US" sz="2600" dirty="0" err="1" smtClean="0"/>
              <a:t>výstupné</a:t>
            </a:r>
            <a:r>
              <a:rPr lang="en-US" sz="2600" dirty="0" smtClean="0"/>
              <a:t> </a:t>
            </a:r>
            <a:r>
              <a:rPr lang="en-US" sz="2600" dirty="0" err="1"/>
              <a:t>operácie</a:t>
            </a:r>
            <a:endParaRPr lang="en-US" sz="2600" dirty="0"/>
          </a:p>
        </p:txBody>
      </p:sp>
      <p:pic>
        <p:nvPicPr>
          <p:cNvPr id="1026" name="Picture 2" descr="Resultado de imagem para CPU">
            <a:extLst>
              <a:ext uri="{FF2B5EF4-FFF2-40B4-BE49-F238E27FC236}">
                <a16:creationId xmlns="" xmlns:a16="http://schemas.microsoft.com/office/drawing/2014/main" id="{261D7593-DBAD-4CBF-B41E-2AE3E1C3CD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8301" y="3789040"/>
            <a:ext cx="3562366" cy="2137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="" xmlns:a16="http://schemas.microsoft.com/office/drawing/2014/main" id="{5CF881F7-0DD7-4CA8-AB80-B57B0F327B13}"/>
              </a:ext>
            </a:extLst>
          </p:cNvPr>
          <p:cNvSpPr/>
          <p:nvPr/>
        </p:nvSpPr>
        <p:spPr>
          <a:xfrm>
            <a:off x="712120" y="4208072"/>
            <a:ext cx="4075904" cy="22260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sk-SK" sz="2600" dirty="0" smtClean="0"/>
              <a:t>Architektúra </a:t>
            </a:r>
            <a:r>
              <a:rPr lang="en-US" sz="2600" dirty="0" smtClean="0"/>
              <a:t>CPU </a:t>
            </a:r>
            <a:r>
              <a:rPr lang="sk-SK" sz="2600" dirty="0" smtClean="0"/>
              <a:t>môže byť rôzna</a:t>
            </a:r>
            <a:r>
              <a:rPr lang="en-US" sz="2600" dirty="0" smtClean="0"/>
              <a:t>, </a:t>
            </a:r>
            <a:r>
              <a:rPr lang="en-US" sz="2600" dirty="0"/>
              <a:t>ale </a:t>
            </a:r>
            <a:r>
              <a:rPr lang="en-US" sz="2600" dirty="0" err="1"/>
              <a:t>všetky</a:t>
            </a:r>
            <a:r>
              <a:rPr lang="en-US" sz="2600" dirty="0"/>
              <a:t> </a:t>
            </a:r>
            <a:r>
              <a:rPr lang="en-US" sz="2600" dirty="0" err="1"/>
              <a:t>vykonávajú</a:t>
            </a:r>
            <a:r>
              <a:rPr lang="en-US" sz="2600" dirty="0"/>
              <a:t> </a:t>
            </a:r>
            <a:r>
              <a:rPr lang="en-US" sz="2600" dirty="0" err="1"/>
              <a:t>rovnaké</a:t>
            </a:r>
            <a:r>
              <a:rPr lang="en-US" sz="2600" dirty="0"/>
              <a:t> </a:t>
            </a:r>
            <a:r>
              <a:rPr lang="en-US" sz="2600" dirty="0" err="1"/>
              <a:t>operácie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1330629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  <p:sndAc>
      <p:stSnd>
        <p:snd r:embed="rId3" name="explode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42F8DA05-2C78-4262-948B-1DC2CF67E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4487447D-5D96-4634-84AC-122891A3D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332656"/>
            <a:ext cx="7765321" cy="1326321"/>
          </a:xfrm>
        </p:spPr>
        <p:txBody>
          <a:bodyPr>
            <a:normAutofit/>
          </a:bodyPr>
          <a:lstStyle/>
          <a:p>
            <a:r>
              <a:rPr lang="en-US" sz="4000" i="1" dirty="0"/>
              <a:t>CPU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1B7B0F49-91D5-497B-BA24-1ED15F740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629768"/>
            <a:ext cx="7765321" cy="2375296"/>
          </a:xfr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sk-SK" sz="2600" dirty="0" smtClean="0"/>
              <a:t>Časti </a:t>
            </a:r>
            <a:r>
              <a:rPr lang="en-US" sz="2600" dirty="0" smtClean="0"/>
              <a:t>CPU </a:t>
            </a:r>
            <a:endParaRPr lang="en-US" sz="2600" dirty="0"/>
          </a:p>
          <a:p>
            <a:pPr lvl="1" algn="just"/>
            <a:r>
              <a:rPr lang="sk-SK" sz="2600" dirty="0" smtClean="0"/>
              <a:t>dve hlavné časti:</a:t>
            </a:r>
            <a:endParaRPr lang="en-US" sz="2600" dirty="0"/>
          </a:p>
          <a:p>
            <a:pPr lvl="2" algn="just"/>
            <a:r>
              <a:rPr lang="sk-SK" sz="2600" dirty="0" smtClean="0"/>
              <a:t>aritmeticko-logická jednotka</a:t>
            </a:r>
            <a:endParaRPr lang="en-US" sz="2600" dirty="0"/>
          </a:p>
          <a:p>
            <a:pPr lvl="2" algn="just"/>
            <a:r>
              <a:rPr lang="sk-SK" sz="2600" dirty="0" smtClean="0"/>
              <a:t>riadiaca jednotka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10471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68D9C17-57B5-4900-87B3-C070B88D4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i="1" dirty="0" smtClean="0"/>
              <a:t>ALU(</a:t>
            </a:r>
            <a:r>
              <a:rPr lang="sk-SK" sz="4000" i="1" dirty="0" smtClean="0"/>
              <a:t>Aritmeticko-logická jednotka</a:t>
            </a:r>
            <a:r>
              <a:rPr lang="en-US" sz="4000" i="1" dirty="0" smtClean="0"/>
              <a:t>)</a:t>
            </a:r>
            <a:endParaRPr lang="en-US" sz="4000" i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777921C9-E96E-470E-A7D0-880A3D5B5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algn="just"/>
            <a:r>
              <a:rPr lang="sk-SK" sz="2600" dirty="0" smtClean="0"/>
              <a:t>Jednotka, ktorá vykonáva aritmetické a logické operácie, ako sú sčítanie, odčítanie, posun a logické inštrukcie (Booleovské operácie ako sú AND, OR, XOR a NOT)</a:t>
            </a:r>
          </a:p>
          <a:p>
            <a:pPr algn="just"/>
            <a:endParaRPr lang="sk-SK" sz="2600" dirty="0" smtClean="0"/>
          </a:p>
          <a:p>
            <a:pPr algn="just"/>
            <a:r>
              <a:rPr lang="sk-SK" sz="2600" dirty="0" smtClean="0"/>
              <a:t>ALU je navrhnuté tak, aby vykonávala celočíselné operácie. Preto, okrem sčítania a odčítania, ALU často zvládne aj násobenie, pretože výsledok je taktiež celé číslo.</a:t>
            </a:r>
            <a:endParaRPr lang="sk-SK" sz="26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533582C6-2579-4A39-B1B5-840B1AEE8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292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5C7499B5-2D0A-4AF9-8903-934C60519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sk-SK" sz="2600" dirty="0" smtClean="0"/>
              <a:t>FPU (</a:t>
            </a:r>
            <a:r>
              <a:rPr lang="sk-SK" sz="2800" dirty="0" smtClean="0"/>
              <a:t>Matematický </a:t>
            </a:r>
            <a:r>
              <a:rPr lang="sk-SK" sz="2800" dirty="0" err="1" smtClean="0"/>
              <a:t>koprocesor</a:t>
            </a:r>
            <a:r>
              <a:rPr lang="sk-SK" sz="2800" dirty="0" smtClean="0"/>
              <a:t>  alebo </a:t>
            </a:r>
            <a:r>
              <a:rPr lang="sk-SK" sz="2600" dirty="0" err="1" smtClean="0"/>
              <a:t>Floating-Point</a:t>
            </a:r>
            <a:r>
              <a:rPr lang="sk-SK" sz="2600" dirty="0" smtClean="0"/>
              <a:t> </a:t>
            </a:r>
            <a:r>
              <a:rPr lang="sk-SK" sz="2600" dirty="0" err="1" smtClean="0"/>
              <a:t>Unit</a:t>
            </a:r>
            <a:r>
              <a:rPr lang="sk-SK" sz="2600" dirty="0" smtClean="0"/>
              <a:t>) </a:t>
            </a:r>
          </a:p>
          <a:p>
            <a:pPr marL="0" indent="0" algn="just">
              <a:buNone/>
            </a:pPr>
            <a:r>
              <a:rPr lang="sk-SK" sz="2600" dirty="0" smtClean="0"/>
              <a:t> </a:t>
            </a:r>
          </a:p>
          <a:p>
            <a:pPr algn="just"/>
            <a:r>
              <a:rPr lang="sk-SK" sz="2600" dirty="0" smtClean="0"/>
              <a:t>ALU zvyčajne nevykonávajú operácie delenia, nakoľko výsledkom môže byť zlomok alebo číslo s desatinnou čiarkou. Namiesto toho operáciu delenia vykonáva FPU, ktorá tiež vykonáva aj ďalšie neceločíselné operácie</a:t>
            </a:r>
            <a:endParaRPr lang="sk-SK" sz="26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963216C5-E745-4559-8CCB-5F1A9BB6C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ítulo 1">
            <a:extLst>
              <a:ext uri="{FF2B5EF4-FFF2-40B4-BE49-F238E27FC236}">
                <a16:creationId xmlns="" xmlns:a16="http://schemas.microsoft.com/office/drawing/2014/main" id="{7506E173-E721-4054-ADB4-A3776F579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4000" i="1" dirty="0"/>
              <a:t>ALU(</a:t>
            </a:r>
            <a:r>
              <a:rPr lang="sk-SK" sz="4000" i="1" dirty="0"/>
              <a:t>Aritmeticko-logická jednotka</a:t>
            </a:r>
            <a:r>
              <a:rPr lang="en-US" sz="4000" i="1" dirty="0"/>
              <a:t>)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1727275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080D3A7-039F-4753-839E-8A4F5A684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i="1" dirty="0" smtClean="0"/>
              <a:t>Riadiaca jednotka (CU)</a:t>
            </a:r>
            <a:endParaRPr lang="en-US" sz="4000" i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506ABEFD-6370-4242-A1D9-58CA25810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412776"/>
            <a:ext cx="8640959" cy="4968552"/>
          </a:xfrm>
        </p:spPr>
        <p:txBody>
          <a:bodyPr>
            <a:noAutofit/>
          </a:bodyPr>
          <a:lstStyle/>
          <a:p>
            <a:pPr algn="just"/>
            <a:r>
              <a:rPr lang="sk-SK" sz="2600" dirty="0" smtClean="0"/>
              <a:t>Riadiaca jednotka je elektronický obvod vnútri procesora, ktorý kontroluje operácie vykonávané vo vnútri procesora a „riadi prevádzku". Funkcie, ktoré vykonáva riadiaca jednotka, závisia od typu CPU, pretože rôzne stupne architektúry rôznymi procesormi určujú funkcie riadiacej jednotky</a:t>
            </a:r>
          </a:p>
          <a:p>
            <a:pPr algn="just"/>
            <a:endParaRPr lang="sk-SK" sz="2600" dirty="0" smtClean="0"/>
          </a:p>
          <a:p>
            <a:pPr algn="just"/>
            <a:r>
              <a:rPr lang="sk-SK" sz="2600" dirty="0" smtClean="0"/>
              <a:t>Ovláda všetky riadiace signály procesora. Usmerňuje všetky vstupné a výstupné toky, získava kód pre pokyny z </a:t>
            </a:r>
            <a:r>
              <a:rPr lang="sk-SK" sz="2600" dirty="0" err="1" smtClean="0"/>
              <a:t>mikroprogramov</a:t>
            </a:r>
            <a:r>
              <a:rPr lang="sk-SK" sz="2600" dirty="0" smtClean="0"/>
              <a:t> a riadi ostatné jednotky a modely tým, že poskytuje signály riadenia a časovania. </a:t>
            </a:r>
            <a:endParaRPr lang="sk-SK" sz="26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D8C9CFE1-FCB0-4B2C-A804-ABDC738C7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334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765321" cy="1326321"/>
          </a:xfrm>
        </p:spPr>
        <p:txBody>
          <a:bodyPr>
            <a:normAutofit/>
          </a:bodyPr>
          <a:lstStyle/>
          <a:p>
            <a:r>
              <a:rPr lang="en-IN" sz="4000" i="1" dirty="0"/>
              <a:t>CPU Socket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22912" cy="4781128"/>
          </a:xfrm>
        </p:spPr>
        <p:txBody>
          <a:bodyPr>
            <a:noAutofit/>
          </a:bodyPr>
          <a:lstStyle/>
          <a:p>
            <a:pPr algn="just"/>
            <a:r>
              <a:rPr lang="sk-SK" sz="2200" smtClean="0"/>
              <a:t>Soket</a:t>
            </a:r>
            <a:r>
              <a:rPr lang="sk-SK" sz="2200" dirty="0" smtClean="0"/>
              <a:t> alebo zásuvka procesora je elektrická časť, ktorá sa pripojí k doske s plošnými spojmi (PCB) a je navrhnutá na umiestnenie procesora (nazývaného aj mikroprocesor).</a:t>
            </a:r>
          </a:p>
          <a:p>
            <a:pPr algn="just"/>
            <a:r>
              <a:rPr lang="sk-SK" sz="2200" dirty="0" smtClean="0"/>
              <a:t>Je to špeciálny typ zásuvky s integrovaným obvodom, ktorý je navrhnutý pre veľmi vysoké počty </a:t>
            </a:r>
            <a:r>
              <a:rPr lang="sk-SK" sz="2200" dirty="0" err="1" smtClean="0"/>
              <a:t>pinov</a:t>
            </a:r>
            <a:r>
              <a:rPr lang="sk-SK" sz="2200" dirty="0" smtClean="0"/>
              <a:t>.</a:t>
            </a:r>
          </a:p>
          <a:p>
            <a:pPr algn="just"/>
            <a:r>
              <a:rPr lang="sk-SK" sz="2200" dirty="0" err="1" smtClean="0"/>
              <a:t>Sokety</a:t>
            </a:r>
            <a:r>
              <a:rPr lang="sk-SK" sz="2200" dirty="0" smtClean="0"/>
              <a:t> CPU na základnej doske sa najčastejšie nachádzajú vo väčšine stolových a serverových počítačov (notebooky zvyčajne používajú CPU na povrchovú montáž), najmä tie, ktoré sú založené na architektúre Intelx86.</a:t>
            </a:r>
            <a:endParaRPr lang="sk-SK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85" y="1988840"/>
            <a:ext cx="3175000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887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</TotalTime>
  <Words>329</Words>
  <Application>Microsoft Office PowerPoint</Application>
  <PresentationFormat>Prezentácia na obrazovke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Office Theme</vt:lpstr>
      <vt:lpstr>Von Neumanova architektúra</vt:lpstr>
      <vt:lpstr>Úvod</vt:lpstr>
      <vt:lpstr>CPU</vt:lpstr>
      <vt:lpstr>CPU</vt:lpstr>
      <vt:lpstr>ALU(Aritmeticko-logická jednotka)</vt:lpstr>
      <vt:lpstr>ALU(Aritmeticko-logická jednotka)</vt:lpstr>
      <vt:lpstr>Riadiaca jednotka (CU)</vt:lpstr>
      <vt:lpstr>CPU Socket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40</cp:revision>
  <dcterms:created xsi:type="dcterms:W3CDTF">2017-03-08T21:43:37Z</dcterms:created>
  <dcterms:modified xsi:type="dcterms:W3CDTF">2018-01-26T20:35:16Z</dcterms:modified>
</cp:coreProperties>
</file>