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 varScale="1">
        <p:scale>
          <a:sx n="59" d="100"/>
          <a:sy n="59" d="100"/>
        </p:scale>
        <p:origin x="9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19-Jan-18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19-Jan-18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Neuman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9C1AF"/>
                </a:solidFill>
              </a:rPr>
              <a:t>Procesor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i="1" dirty="0" err="1"/>
              <a:t>Introducere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592288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ro-RO" sz="2600" b="1" dirty="0"/>
              <a:t>Unitatea centrală de prelucrare (</a:t>
            </a:r>
            <a:r>
              <a:rPr lang="en-US" sz="2600" b="1" dirty="0" err="1"/>
              <a:t>Procesorul</a:t>
            </a:r>
            <a:r>
              <a:rPr lang="ro-RO" sz="2600" b="1" dirty="0"/>
              <a:t>)</a:t>
            </a:r>
            <a:r>
              <a:rPr lang="en-US" sz="2600" b="1" dirty="0"/>
              <a:t> </a:t>
            </a:r>
            <a:r>
              <a:rPr lang="en-US" sz="2600" dirty="0" err="1"/>
              <a:t>reprezintă</a:t>
            </a:r>
            <a:r>
              <a:rPr lang="en-US" sz="2600" dirty="0"/>
              <a:t> </a:t>
            </a:r>
            <a:r>
              <a:rPr lang="en-US" sz="2600" dirty="0" err="1"/>
              <a:t>circuitele</a:t>
            </a:r>
            <a:r>
              <a:rPr lang="en-US" sz="2600" dirty="0"/>
              <a:t> </a:t>
            </a:r>
            <a:r>
              <a:rPr lang="en-US" sz="2600" dirty="0" err="1"/>
              <a:t>electronice</a:t>
            </a:r>
            <a:r>
              <a:rPr lang="en-US" sz="2600" dirty="0"/>
              <a:t> din </a:t>
            </a:r>
            <a:r>
              <a:rPr lang="en-US" sz="2600" dirty="0" err="1"/>
              <a:t>cadrul</a:t>
            </a:r>
            <a:r>
              <a:rPr lang="en-US" sz="2600" dirty="0"/>
              <a:t> </a:t>
            </a:r>
            <a:r>
              <a:rPr lang="en-US" sz="2600" dirty="0" err="1"/>
              <a:t>unui</a:t>
            </a:r>
            <a:r>
              <a:rPr lang="en-US" sz="2600" dirty="0"/>
              <a:t> computer care </a:t>
            </a:r>
            <a:r>
              <a:rPr lang="en-US" sz="2600" dirty="0" err="1"/>
              <a:t>execută</a:t>
            </a:r>
            <a:r>
              <a:rPr lang="en-US" sz="2600" dirty="0"/>
              <a:t> </a:t>
            </a:r>
            <a:r>
              <a:rPr lang="en-US" sz="2600" dirty="0" err="1"/>
              <a:t>instrucțiunile</a:t>
            </a:r>
            <a:r>
              <a:rPr lang="en-US" sz="2600" dirty="0"/>
              <a:t> </a:t>
            </a:r>
            <a:r>
              <a:rPr lang="en-US" sz="2600" dirty="0" err="1"/>
              <a:t>unui</a:t>
            </a:r>
            <a:r>
              <a:rPr lang="en-US" sz="2600" dirty="0"/>
              <a:t> program de calculator </a:t>
            </a:r>
            <a:r>
              <a:rPr lang="en-US" sz="2600" dirty="0" err="1"/>
              <a:t>prin</a:t>
            </a:r>
            <a:r>
              <a:rPr lang="en-US" sz="2600" dirty="0"/>
              <a:t> </a:t>
            </a:r>
            <a:r>
              <a:rPr lang="en-US" sz="2600" dirty="0" err="1"/>
              <a:t>efectuarea</a:t>
            </a:r>
            <a:r>
              <a:rPr lang="en-US" sz="2600" dirty="0"/>
              <a:t> </a:t>
            </a:r>
            <a:r>
              <a:rPr lang="en-US" sz="2600" dirty="0" err="1"/>
              <a:t>operațiilor</a:t>
            </a:r>
            <a:r>
              <a:rPr lang="en-US" sz="2600" dirty="0"/>
              <a:t> de </a:t>
            </a:r>
            <a:r>
              <a:rPr lang="en-US" sz="2600" dirty="0" err="1"/>
              <a:t>bază</a:t>
            </a:r>
            <a:r>
              <a:rPr lang="en-US" sz="2600" dirty="0"/>
              <a:t> </a:t>
            </a:r>
            <a:r>
              <a:rPr lang="en-US" sz="2600" dirty="0" err="1"/>
              <a:t>aritmetice</a:t>
            </a:r>
            <a:r>
              <a:rPr lang="en-US" sz="2600" dirty="0"/>
              <a:t>, </a:t>
            </a:r>
            <a:r>
              <a:rPr lang="en-US" sz="2600" dirty="0" err="1"/>
              <a:t>logice</a:t>
            </a:r>
            <a:r>
              <a:rPr lang="en-US" sz="2600" dirty="0"/>
              <a:t>, de control </a:t>
            </a:r>
            <a:r>
              <a:rPr lang="en-US" sz="2600" dirty="0" err="1"/>
              <a:t>și</a:t>
            </a:r>
            <a:r>
              <a:rPr lang="en-US" sz="2600" dirty="0"/>
              <a:t> de </a:t>
            </a:r>
            <a:r>
              <a:rPr lang="en-US" sz="2600" dirty="0" err="1"/>
              <a:t>intrare</a:t>
            </a:r>
            <a:r>
              <a:rPr lang="en-US" sz="2600" dirty="0"/>
              <a:t> / </a:t>
            </a:r>
            <a:r>
              <a:rPr lang="en-US" sz="2600" dirty="0" err="1"/>
              <a:t>ieșire</a:t>
            </a:r>
            <a:r>
              <a:rPr lang="en-US" sz="2600" dirty="0"/>
              <a:t> (I / O) </a:t>
            </a:r>
            <a:r>
              <a:rPr lang="en-US" sz="2600" dirty="0" err="1"/>
              <a:t>specificate</a:t>
            </a:r>
            <a:r>
              <a:rPr lang="en-US" sz="2600" dirty="0"/>
              <a:t> de </a:t>
            </a:r>
            <a:r>
              <a:rPr lang="en-US" sz="2600" dirty="0" err="1"/>
              <a:t>instrucțiuni</a:t>
            </a:r>
            <a:r>
              <a:rPr lang="en-US" sz="2600" dirty="0"/>
              <a:t>.</a:t>
            </a: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/>
          </a:p>
        </p:txBody>
      </p:sp>
      <p:pic>
        <p:nvPicPr>
          <p:cNvPr id="5" name="Picture 12" descr="DT_Haswell_i7_FB_678x452">
            <a:extLst>
              <a:ext uri="{FF2B5EF4-FFF2-40B4-BE49-F238E27FC236}">
                <a16:creationId xmlns:a16="http://schemas.microsoft.com/office/drawing/2014/main" id="{0E4B5759-3A68-4DF0-8EAB-C4A87431CC1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360" y="4005064"/>
            <a:ext cx="396044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n-US" sz="4000" i="1" dirty="0" err="1"/>
              <a:t>Procesor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629768"/>
            <a:ext cx="7765321" cy="2375296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/>
              <a:t>Procesorul</a:t>
            </a:r>
            <a:r>
              <a:rPr lang="en-US" sz="2600" dirty="0"/>
              <a:t> </a:t>
            </a:r>
            <a:r>
              <a:rPr lang="en-US" sz="2600" dirty="0" err="1"/>
              <a:t>este</a:t>
            </a:r>
            <a:r>
              <a:rPr lang="en-US" sz="2600" dirty="0"/>
              <a:t> </a:t>
            </a:r>
            <a:r>
              <a:rPr lang="en-US" sz="2600" dirty="0" err="1"/>
              <a:t>una</a:t>
            </a:r>
            <a:r>
              <a:rPr lang="en-US" sz="2600" dirty="0"/>
              <a:t> </a:t>
            </a:r>
            <a:r>
              <a:rPr lang="en-US" sz="2600" dirty="0" err="1"/>
              <a:t>dintre</a:t>
            </a:r>
            <a:r>
              <a:rPr lang="en-US" sz="2600" dirty="0"/>
              <a:t> </a:t>
            </a:r>
            <a:r>
              <a:rPr lang="en-US" sz="2600" dirty="0" err="1"/>
              <a:t>principalele</a:t>
            </a:r>
            <a:r>
              <a:rPr lang="en-US" sz="2600" dirty="0"/>
              <a:t> </a:t>
            </a:r>
            <a:r>
              <a:rPr lang="en-US" sz="2600" dirty="0" err="1"/>
              <a:t>părți</a:t>
            </a:r>
            <a:r>
              <a:rPr lang="en-US" sz="2600" dirty="0"/>
              <a:t> ale </a:t>
            </a:r>
            <a:r>
              <a:rPr lang="en-US" sz="2600" dirty="0" err="1"/>
              <a:t>computerului</a:t>
            </a:r>
            <a:r>
              <a:rPr lang="en-US" sz="2600" dirty="0"/>
              <a:t>, care </a:t>
            </a:r>
            <a:r>
              <a:rPr lang="en-US" sz="2600" dirty="0" err="1"/>
              <a:t>execută</a:t>
            </a:r>
            <a:r>
              <a:rPr lang="en-US" sz="2600" dirty="0"/>
              <a:t> </a:t>
            </a:r>
            <a:r>
              <a:rPr lang="en-US" sz="2600" dirty="0" err="1"/>
              <a:t>instrucțiuni</a:t>
            </a:r>
            <a:r>
              <a:rPr lang="en-US" sz="2600" dirty="0"/>
              <a:t>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programul</a:t>
            </a:r>
            <a:r>
              <a:rPr lang="en-US" sz="2600" dirty="0"/>
              <a:t> de calculator</a:t>
            </a:r>
          </a:p>
          <a:p>
            <a:pPr algn="just"/>
            <a:r>
              <a:rPr lang="en-US" sz="2600" dirty="0" err="1"/>
              <a:t>Procesorul</a:t>
            </a:r>
            <a:r>
              <a:rPr lang="en-US" sz="2600" dirty="0"/>
              <a:t> </a:t>
            </a:r>
            <a:r>
              <a:rPr lang="en-US" sz="2600" dirty="0" err="1"/>
              <a:t>efectuează</a:t>
            </a:r>
            <a:r>
              <a:rPr lang="en-US" sz="2600" dirty="0"/>
              <a:t> </a:t>
            </a:r>
            <a:r>
              <a:rPr lang="en-US" sz="2600" dirty="0" err="1"/>
              <a:t>operații</a:t>
            </a:r>
            <a:r>
              <a:rPr lang="en-US" sz="2600" dirty="0"/>
              <a:t> </a:t>
            </a:r>
            <a:r>
              <a:rPr lang="en-US" sz="2600" dirty="0" err="1"/>
              <a:t>aritmetice</a:t>
            </a:r>
            <a:r>
              <a:rPr lang="en-US" sz="2600" dirty="0"/>
              <a:t>, </a:t>
            </a:r>
            <a:r>
              <a:rPr lang="en-US" sz="2600" dirty="0" err="1"/>
              <a:t>logice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de </a:t>
            </a:r>
            <a:r>
              <a:rPr lang="en-US" sz="2600" dirty="0" err="1"/>
              <a:t>intrare</a:t>
            </a:r>
            <a:r>
              <a:rPr lang="en-US" sz="2600" dirty="0"/>
              <a:t> / </a:t>
            </a:r>
            <a:r>
              <a:rPr lang="en-US" sz="2600" dirty="0" err="1"/>
              <a:t>ieșire</a:t>
            </a:r>
            <a:endParaRPr lang="en-US" sz="2600" dirty="0"/>
          </a:p>
        </p:txBody>
      </p:sp>
      <p:pic>
        <p:nvPicPr>
          <p:cNvPr id="1026" name="Picture 2" descr="Resultado de imagem para CPU">
            <a:extLst>
              <a:ext uri="{FF2B5EF4-FFF2-40B4-BE49-F238E27FC236}">
                <a16:creationId xmlns:a16="http://schemas.microsoft.com/office/drawing/2014/main" id="{261D7593-DBAD-4CBF-B41E-2AE3E1C3C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301" y="3789040"/>
            <a:ext cx="3562366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CF881F7-0DD7-4CA8-AB80-B57B0F327B13}"/>
              </a:ext>
            </a:extLst>
          </p:cNvPr>
          <p:cNvSpPr/>
          <p:nvPr/>
        </p:nvSpPr>
        <p:spPr>
          <a:xfrm>
            <a:off x="712120" y="4208072"/>
            <a:ext cx="4075904" cy="2226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err="1"/>
              <a:t>Proiectările</a:t>
            </a:r>
            <a:r>
              <a:rPr lang="en-US" sz="2600" dirty="0"/>
              <a:t> </a:t>
            </a:r>
            <a:r>
              <a:rPr lang="en-US" sz="2600" dirty="0" err="1"/>
              <a:t>procesorului</a:t>
            </a:r>
            <a:r>
              <a:rPr lang="en-US" sz="2600" dirty="0"/>
              <a:t> s-</a:t>
            </a:r>
            <a:r>
              <a:rPr lang="en-US" sz="2600" dirty="0" err="1"/>
              <a:t>ar</a:t>
            </a:r>
            <a:r>
              <a:rPr lang="en-US" sz="2600" dirty="0"/>
              <a:t> </a:t>
            </a:r>
            <a:r>
              <a:rPr lang="en-US" sz="2600" dirty="0" err="1"/>
              <a:t>putea</a:t>
            </a:r>
            <a:r>
              <a:rPr lang="en-US" sz="2600" dirty="0"/>
              <a:t> </a:t>
            </a:r>
            <a:r>
              <a:rPr lang="en-US" sz="2600" dirty="0" err="1"/>
              <a:t>să</a:t>
            </a:r>
            <a:r>
              <a:rPr lang="en-US" sz="2600" dirty="0"/>
              <a:t> se fi </a:t>
            </a:r>
            <a:r>
              <a:rPr lang="en-US" sz="2600" dirty="0" err="1"/>
              <a:t>schimbat</a:t>
            </a:r>
            <a:r>
              <a:rPr lang="en-US" sz="2600" dirty="0"/>
              <a:t>, </a:t>
            </a:r>
            <a:r>
              <a:rPr lang="en-US" sz="2600" dirty="0" err="1"/>
              <a:t>dar</a:t>
            </a:r>
            <a:r>
              <a:rPr lang="en-US" sz="2600" dirty="0"/>
              <a:t> </a:t>
            </a:r>
            <a:r>
              <a:rPr lang="en-US" sz="2600" dirty="0" err="1"/>
              <a:t>toate</a:t>
            </a:r>
            <a:r>
              <a:rPr lang="en-US" sz="2600" dirty="0"/>
              <a:t> </a:t>
            </a:r>
            <a:r>
              <a:rPr lang="en-US" sz="2600" dirty="0" err="1"/>
              <a:t>execută</a:t>
            </a:r>
            <a:r>
              <a:rPr lang="en-US" sz="2600" dirty="0"/>
              <a:t> </a:t>
            </a:r>
            <a:r>
              <a:rPr lang="en-US" sz="2600" dirty="0" err="1"/>
              <a:t>aceleași</a:t>
            </a:r>
            <a:r>
              <a:rPr lang="en-US" sz="2600" dirty="0"/>
              <a:t> </a:t>
            </a:r>
            <a:r>
              <a:rPr lang="en-US" sz="2600" dirty="0" err="1"/>
              <a:t>operațiuni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3306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  <p:sndAc>
      <p:stSnd>
        <p:snd r:embed="rId3" name="explod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2F8DA05-2C78-4262-948B-1DC2CF67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487447D-5D96-4634-84AC-122891A3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n-US" sz="4000" i="1" dirty="0" err="1"/>
              <a:t>Procesor</a:t>
            </a:r>
            <a:endParaRPr lang="en-US" sz="4000" i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7B0F49-91D5-497B-BA24-1ED15F740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29768"/>
            <a:ext cx="7765321" cy="2375296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2600" dirty="0"/>
              <a:t>  </a:t>
            </a:r>
            <a:r>
              <a:rPr lang="en-US" sz="2600" dirty="0" err="1"/>
              <a:t>Componentele</a:t>
            </a:r>
            <a:r>
              <a:rPr lang="en-US" sz="2600" dirty="0"/>
              <a:t> </a:t>
            </a:r>
            <a:r>
              <a:rPr lang="en-US" sz="2600" dirty="0" err="1"/>
              <a:t>unui</a:t>
            </a:r>
            <a:r>
              <a:rPr lang="en-US" sz="2600" dirty="0"/>
              <a:t> </a:t>
            </a:r>
            <a:r>
              <a:rPr lang="en-US" sz="2600" dirty="0" err="1"/>
              <a:t>procesor</a:t>
            </a:r>
            <a:endParaRPr lang="en-US" sz="2600" dirty="0"/>
          </a:p>
          <a:p>
            <a:pPr lvl="1" algn="just"/>
            <a:r>
              <a:rPr lang="en-US" sz="2600" dirty="0" err="1"/>
              <a:t>Două</a:t>
            </a:r>
            <a:r>
              <a:rPr lang="en-US" sz="2600" dirty="0"/>
              <a:t> </a:t>
            </a:r>
            <a:r>
              <a:rPr lang="en-US" sz="2600" dirty="0" err="1"/>
              <a:t>componente</a:t>
            </a:r>
            <a:r>
              <a:rPr lang="en-US" sz="2600" dirty="0"/>
              <a:t> </a:t>
            </a:r>
            <a:r>
              <a:rPr lang="en-US" sz="2600" dirty="0" err="1"/>
              <a:t>principale</a:t>
            </a:r>
            <a:endParaRPr lang="en-US" sz="2600" dirty="0"/>
          </a:p>
          <a:p>
            <a:pPr lvl="2" algn="just"/>
            <a:r>
              <a:rPr lang="ro-RO" sz="2600" dirty="0"/>
              <a:t>Unitate aritmetică logică</a:t>
            </a:r>
            <a:r>
              <a:rPr lang="en-US" sz="2600" dirty="0"/>
              <a:t> </a:t>
            </a:r>
          </a:p>
          <a:p>
            <a:pPr lvl="2" algn="just"/>
            <a:r>
              <a:rPr lang="en-US" sz="2600" dirty="0" err="1"/>
              <a:t>Unitate</a:t>
            </a:r>
            <a:r>
              <a:rPr lang="en-US" sz="2600" dirty="0"/>
              <a:t> de </a:t>
            </a:r>
            <a:r>
              <a:rPr lang="en-US" sz="2600" dirty="0" err="1"/>
              <a:t>comandă</a:t>
            </a:r>
            <a:endParaRPr lang="en-US" sz="2600" dirty="0"/>
          </a:p>
          <a:p>
            <a:pPr marL="914400" lvl="2" indent="0" algn="just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047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D9C17-57B5-4900-87B3-C070B88D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UAL(</a:t>
            </a:r>
            <a:r>
              <a:rPr lang="ro-RO" sz="4000" dirty="0"/>
              <a:t>Unitate aritmetică logică</a:t>
            </a:r>
            <a:r>
              <a:rPr lang="en-US" sz="4000" i="1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7921C9-E96E-470E-A7D0-880A3D5B5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/>
              <a:t>Unitatea</a:t>
            </a:r>
            <a:r>
              <a:rPr lang="en-US" sz="2600" dirty="0"/>
              <a:t> care </a:t>
            </a:r>
            <a:r>
              <a:rPr lang="en-US" sz="2600" dirty="0" err="1"/>
              <a:t>efectuează</a:t>
            </a:r>
            <a:r>
              <a:rPr lang="en-US" sz="2600" dirty="0"/>
              <a:t> </a:t>
            </a:r>
            <a:r>
              <a:rPr lang="en-US" sz="2600" dirty="0" err="1"/>
              <a:t>operații</a:t>
            </a:r>
            <a:r>
              <a:rPr lang="en-US" sz="2600" dirty="0"/>
              <a:t> </a:t>
            </a:r>
            <a:r>
              <a:rPr lang="en-US" sz="2600" dirty="0" err="1"/>
              <a:t>aritmetice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</a:t>
            </a:r>
            <a:r>
              <a:rPr lang="en-US" sz="2600" dirty="0" err="1"/>
              <a:t>logice</a:t>
            </a:r>
            <a:r>
              <a:rPr lang="en-US" sz="2600" dirty="0"/>
              <a:t> cum </a:t>
            </a:r>
            <a:r>
              <a:rPr lang="en-US" sz="2600" dirty="0" err="1"/>
              <a:t>ar</a:t>
            </a:r>
            <a:r>
              <a:rPr lang="en-US" sz="2600" dirty="0"/>
              <a:t> fi </a:t>
            </a:r>
            <a:r>
              <a:rPr lang="en-US" sz="2600" dirty="0" err="1"/>
              <a:t>operații</a:t>
            </a:r>
            <a:r>
              <a:rPr lang="en-US" sz="2600" dirty="0"/>
              <a:t> de </a:t>
            </a:r>
            <a:r>
              <a:rPr lang="en-US" sz="2600" dirty="0" err="1"/>
              <a:t>adunare</a:t>
            </a:r>
            <a:r>
              <a:rPr lang="en-US" sz="2600" dirty="0"/>
              <a:t>, </a:t>
            </a:r>
            <a:r>
              <a:rPr lang="en-US" sz="2600" dirty="0" err="1"/>
              <a:t>scădere</a:t>
            </a:r>
            <a:r>
              <a:rPr lang="en-US" sz="2600" dirty="0"/>
              <a:t>, </a:t>
            </a:r>
            <a:r>
              <a:rPr lang="en-US" sz="2600" dirty="0" err="1"/>
              <a:t>schimbare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</a:t>
            </a:r>
            <a:r>
              <a:rPr lang="en-US" sz="2600" dirty="0" err="1"/>
              <a:t>instrucțiuni</a:t>
            </a:r>
            <a:r>
              <a:rPr lang="en-US" sz="2600" dirty="0"/>
              <a:t> </a:t>
            </a:r>
            <a:r>
              <a:rPr lang="en-US" sz="2600" dirty="0" err="1"/>
              <a:t>logice</a:t>
            </a:r>
            <a:r>
              <a:rPr lang="en-US" sz="2600" dirty="0"/>
              <a:t> (</a:t>
            </a:r>
            <a:r>
              <a:rPr lang="en-US" sz="2600" dirty="0" err="1"/>
              <a:t>comparații</a:t>
            </a:r>
            <a:r>
              <a:rPr lang="en-US" sz="2600" dirty="0"/>
              <a:t> </a:t>
            </a:r>
            <a:r>
              <a:rPr lang="en-US" sz="2600" dirty="0" err="1"/>
              <a:t>booleene</a:t>
            </a:r>
            <a:r>
              <a:rPr lang="en-US" sz="2600" dirty="0"/>
              <a:t>, cum </a:t>
            </a:r>
            <a:r>
              <a:rPr lang="en-US" sz="2600" dirty="0" err="1"/>
              <a:t>ar</a:t>
            </a:r>
            <a:r>
              <a:rPr lang="en-US" sz="2600" dirty="0"/>
              <a:t> fi </a:t>
            </a:r>
            <a:r>
              <a:rPr lang="en-US" sz="2600" dirty="0" err="1"/>
              <a:t>operațiile</a:t>
            </a:r>
            <a:r>
              <a:rPr lang="en-US" sz="2600" dirty="0"/>
              <a:t> AND, OR, XOR </a:t>
            </a:r>
            <a:r>
              <a:rPr lang="en-US" sz="2600" dirty="0" err="1"/>
              <a:t>și</a:t>
            </a:r>
            <a:r>
              <a:rPr lang="en-US" sz="2600" dirty="0"/>
              <a:t> NOT)</a:t>
            </a:r>
          </a:p>
          <a:p>
            <a:pPr marL="0" indent="0" algn="just">
              <a:buNone/>
            </a:pPr>
            <a:endParaRPr lang="en-US" sz="2600" dirty="0"/>
          </a:p>
          <a:p>
            <a:pPr algn="just"/>
            <a:r>
              <a:rPr lang="en-US" sz="2600" dirty="0" err="1"/>
              <a:t>Unitatile</a:t>
            </a:r>
            <a:r>
              <a:rPr lang="en-US" sz="2600" dirty="0"/>
              <a:t> </a:t>
            </a:r>
            <a:r>
              <a:rPr lang="en-US" sz="2600" dirty="0" err="1"/>
              <a:t>sunt</a:t>
            </a:r>
            <a:r>
              <a:rPr lang="en-US" sz="2600" dirty="0"/>
              <a:t> </a:t>
            </a:r>
            <a:r>
              <a:rPr lang="en-US" sz="2600" dirty="0" err="1"/>
              <a:t>concepute</a:t>
            </a:r>
            <a:r>
              <a:rPr lang="en-US" sz="2600" dirty="0"/>
              <a:t> </a:t>
            </a:r>
            <a:r>
              <a:rPr lang="en-US" sz="2600" dirty="0" err="1"/>
              <a:t>pentru</a:t>
            </a:r>
            <a:r>
              <a:rPr lang="en-US" sz="2600" dirty="0"/>
              <a:t> a </a:t>
            </a:r>
            <a:r>
              <a:rPr lang="en-US" sz="2600" dirty="0" err="1"/>
              <a:t>efectua</a:t>
            </a:r>
            <a:r>
              <a:rPr lang="en-US" sz="2600" dirty="0"/>
              <a:t> </a:t>
            </a:r>
            <a:r>
              <a:rPr lang="en-US" sz="2600" dirty="0" err="1"/>
              <a:t>calcule</a:t>
            </a:r>
            <a:r>
              <a:rPr lang="en-US" sz="2600" dirty="0"/>
              <a:t> </a:t>
            </a:r>
            <a:r>
              <a:rPr lang="en-US" sz="2600" dirty="0" err="1"/>
              <a:t>întregi</a:t>
            </a:r>
            <a:r>
              <a:rPr lang="en-US" sz="2600" dirty="0"/>
              <a:t>. </a:t>
            </a:r>
            <a:r>
              <a:rPr lang="en-US" sz="2600" dirty="0" err="1"/>
              <a:t>Prin</a:t>
            </a:r>
            <a:r>
              <a:rPr lang="en-US" sz="2600" dirty="0"/>
              <a:t> </a:t>
            </a:r>
            <a:r>
              <a:rPr lang="en-US" sz="2600" dirty="0" err="1"/>
              <a:t>urmare</a:t>
            </a:r>
            <a:r>
              <a:rPr lang="en-US" sz="2600" dirty="0"/>
              <a:t>, </a:t>
            </a:r>
            <a:r>
              <a:rPr lang="en-US" sz="2600" dirty="0" err="1"/>
              <a:t>pe</a:t>
            </a:r>
            <a:r>
              <a:rPr lang="en-US" sz="2600" dirty="0"/>
              <a:t> </a:t>
            </a:r>
            <a:r>
              <a:rPr lang="en-US" sz="2600" dirty="0" err="1"/>
              <a:t>lângă</a:t>
            </a:r>
            <a:r>
              <a:rPr lang="en-US" sz="2600" dirty="0"/>
              <a:t> </a:t>
            </a:r>
            <a:r>
              <a:rPr lang="en-US" sz="2600" dirty="0" err="1"/>
              <a:t>adunarea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</a:t>
            </a:r>
            <a:r>
              <a:rPr lang="en-US" sz="2600" dirty="0" err="1"/>
              <a:t>scăderea</a:t>
            </a:r>
            <a:r>
              <a:rPr lang="en-US" sz="2600" dirty="0"/>
              <a:t>, </a:t>
            </a:r>
            <a:r>
              <a:rPr lang="en-US" sz="2600" dirty="0" err="1"/>
              <a:t>gestionează</a:t>
            </a:r>
            <a:r>
              <a:rPr lang="en-US" sz="2600" dirty="0"/>
              <a:t> </a:t>
            </a:r>
            <a:r>
              <a:rPr lang="en-US" sz="2600" dirty="0" err="1"/>
              <a:t>adesea</a:t>
            </a:r>
            <a:r>
              <a:rPr lang="en-US" sz="2600" dirty="0"/>
              <a:t> </a:t>
            </a:r>
            <a:r>
              <a:rPr lang="en-US" sz="2600" dirty="0" err="1"/>
              <a:t>înmulțirile</a:t>
            </a:r>
            <a:r>
              <a:rPr lang="en-US" sz="2600" dirty="0"/>
              <a:t>, </a:t>
            </a:r>
            <a:r>
              <a:rPr lang="en-US" sz="2600" dirty="0" err="1"/>
              <a:t>deoarece</a:t>
            </a:r>
            <a:r>
              <a:rPr lang="en-US" sz="2600" dirty="0"/>
              <a:t> </a:t>
            </a:r>
            <a:r>
              <a:rPr lang="en-US" sz="2600" dirty="0" err="1"/>
              <a:t>rezultatul</a:t>
            </a:r>
            <a:r>
              <a:rPr lang="en-US" sz="2600" dirty="0"/>
              <a:t> </a:t>
            </a:r>
            <a:r>
              <a:rPr lang="en-US" sz="2600" dirty="0" err="1"/>
              <a:t>este</a:t>
            </a:r>
            <a:r>
              <a:rPr lang="en-US" sz="2600" dirty="0"/>
              <a:t> tot un </a:t>
            </a:r>
            <a:r>
              <a:rPr lang="en-US" sz="2600" dirty="0" err="1"/>
              <a:t>număr</a:t>
            </a:r>
            <a:r>
              <a:rPr lang="en-US" sz="2600" dirty="0"/>
              <a:t> </a:t>
            </a:r>
            <a:r>
              <a:rPr lang="en-US" sz="2600" dirty="0" err="1"/>
              <a:t>întreg</a:t>
            </a:r>
            <a:r>
              <a:rPr lang="en-US" sz="2600" dirty="0"/>
              <a:t>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3582C6-2579-4A39-B1B5-840B1AEE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9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7499B5-2D0A-4AF9-8903-934C60519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2600" dirty="0"/>
              <a:t>FPU (</a:t>
            </a:r>
            <a:r>
              <a:rPr lang="ro-RO" sz="2600" dirty="0"/>
              <a:t>Unitate de calcul in virgula flotanta</a:t>
            </a:r>
            <a:r>
              <a:rPr lang="en-US" sz="2600" dirty="0"/>
              <a:t>)</a:t>
            </a:r>
          </a:p>
          <a:p>
            <a:pPr marL="0" indent="0" algn="just">
              <a:buNone/>
            </a:pPr>
            <a:r>
              <a:rPr lang="en-US" sz="2600" dirty="0"/>
              <a:t> </a:t>
            </a:r>
          </a:p>
          <a:p>
            <a:pPr algn="just"/>
            <a:r>
              <a:rPr lang="en-US" sz="2600" dirty="0"/>
              <a:t>UAL nu </a:t>
            </a:r>
            <a:r>
              <a:rPr lang="en-US" sz="2600" dirty="0" err="1"/>
              <a:t>efectuează</a:t>
            </a:r>
            <a:r>
              <a:rPr lang="en-US" sz="2600" dirty="0"/>
              <a:t> </a:t>
            </a:r>
            <a:r>
              <a:rPr lang="en-US" sz="2600" dirty="0" err="1"/>
              <a:t>în</a:t>
            </a:r>
            <a:r>
              <a:rPr lang="en-US" sz="2600" dirty="0"/>
              <a:t> mod </a:t>
            </a:r>
            <a:r>
              <a:rPr lang="en-US" sz="2600" dirty="0" err="1"/>
              <a:t>obișnuit</a:t>
            </a:r>
            <a:r>
              <a:rPr lang="en-US" sz="2600" dirty="0"/>
              <a:t> </a:t>
            </a:r>
            <a:r>
              <a:rPr lang="en-US" sz="2600" dirty="0" err="1"/>
              <a:t>operații</a:t>
            </a:r>
            <a:r>
              <a:rPr lang="en-US" sz="2600" dirty="0"/>
              <a:t> de </a:t>
            </a:r>
            <a:r>
              <a:rPr lang="ro-RO" sz="2600" dirty="0" err="1"/>
              <a:t>împărţire</a:t>
            </a:r>
            <a:r>
              <a:rPr lang="en-US" sz="2600" dirty="0"/>
              <a:t>, </a:t>
            </a:r>
            <a:r>
              <a:rPr lang="en-US" sz="2600" dirty="0" err="1"/>
              <a:t>deoarece</a:t>
            </a:r>
            <a:r>
              <a:rPr lang="en-US" sz="2600" dirty="0"/>
              <a:t> </a:t>
            </a:r>
            <a:r>
              <a:rPr lang="en-US" sz="2600" dirty="0" err="1"/>
              <a:t>rezultatul</a:t>
            </a:r>
            <a:r>
              <a:rPr lang="en-US" sz="2600" dirty="0"/>
              <a:t> </a:t>
            </a:r>
            <a:r>
              <a:rPr lang="en-US" sz="2600" dirty="0" err="1"/>
              <a:t>poate</a:t>
            </a:r>
            <a:r>
              <a:rPr lang="en-US" sz="2600" dirty="0"/>
              <a:t> fi o </a:t>
            </a:r>
            <a:r>
              <a:rPr lang="en-US" sz="2600" dirty="0" err="1"/>
              <a:t>fracție</a:t>
            </a:r>
            <a:r>
              <a:rPr lang="en-US" sz="2600" dirty="0"/>
              <a:t> </a:t>
            </a:r>
            <a:r>
              <a:rPr lang="en-US" sz="2600" dirty="0" err="1"/>
              <a:t>sau</a:t>
            </a:r>
            <a:r>
              <a:rPr lang="en-US" sz="2600" dirty="0"/>
              <a:t> un </a:t>
            </a:r>
            <a:r>
              <a:rPr lang="en-US" sz="2600" dirty="0" err="1"/>
              <a:t>număr</a:t>
            </a:r>
            <a:r>
              <a:rPr lang="en-US" sz="2600" dirty="0"/>
              <a:t> "</a:t>
            </a:r>
            <a:r>
              <a:rPr lang="en-US" sz="2600" dirty="0" err="1"/>
              <a:t>punct</a:t>
            </a:r>
            <a:r>
              <a:rPr lang="en-US" sz="2600" dirty="0"/>
              <a:t> </a:t>
            </a:r>
            <a:r>
              <a:rPr lang="en-US" sz="2600" dirty="0" err="1"/>
              <a:t>plutitor</a:t>
            </a:r>
            <a:r>
              <a:rPr lang="en-US" sz="2600" dirty="0"/>
              <a:t>". </a:t>
            </a:r>
            <a:r>
              <a:rPr lang="en-US" sz="2600" dirty="0" err="1"/>
              <a:t>În</a:t>
            </a:r>
            <a:r>
              <a:rPr lang="en-US" sz="2600" dirty="0"/>
              <a:t> </a:t>
            </a:r>
            <a:r>
              <a:rPr lang="en-US" sz="2600" dirty="0" err="1"/>
              <a:t>schimb</a:t>
            </a:r>
            <a:r>
              <a:rPr lang="en-US" sz="2600" dirty="0"/>
              <a:t>, </a:t>
            </a:r>
            <a:r>
              <a:rPr lang="en-US" sz="2600" dirty="0" err="1"/>
              <a:t>operațiile</a:t>
            </a:r>
            <a:r>
              <a:rPr lang="en-US" sz="2600" dirty="0"/>
              <a:t> de </a:t>
            </a:r>
            <a:r>
              <a:rPr lang="ro-RO" sz="2600" dirty="0" err="1"/>
              <a:t>împărţire</a:t>
            </a:r>
            <a:r>
              <a:rPr lang="en-US" sz="2600" dirty="0"/>
              <a:t> </a:t>
            </a:r>
            <a:r>
              <a:rPr lang="en-US" sz="2600" dirty="0" err="1"/>
              <a:t>sunt</a:t>
            </a:r>
            <a:r>
              <a:rPr lang="en-US" sz="2600" dirty="0"/>
              <a:t> de </a:t>
            </a:r>
            <a:r>
              <a:rPr lang="en-US" sz="2600" dirty="0" err="1"/>
              <a:t>obicei</a:t>
            </a:r>
            <a:r>
              <a:rPr lang="en-US" sz="2600" dirty="0"/>
              <a:t> </a:t>
            </a:r>
            <a:r>
              <a:rPr lang="en-US" sz="2600" dirty="0" err="1"/>
              <a:t>gestionate</a:t>
            </a:r>
            <a:r>
              <a:rPr lang="en-US" sz="2600" dirty="0"/>
              <a:t> de FPU, care </a:t>
            </a:r>
            <a:r>
              <a:rPr lang="en-US" sz="2600" dirty="0" err="1"/>
              <a:t>efectuează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</a:t>
            </a:r>
            <a:r>
              <a:rPr lang="en-US" sz="2600" dirty="0" err="1"/>
              <a:t>alte</a:t>
            </a:r>
            <a:r>
              <a:rPr lang="en-US" sz="2600" dirty="0"/>
              <a:t> </a:t>
            </a:r>
            <a:r>
              <a:rPr lang="en-US" sz="2600" dirty="0" err="1"/>
              <a:t>calcule</a:t>
            </a:r>
            <a:r>
              <a:rPr lang="en-US" sz="2600" dirty="0"/>
              <a:t> care nu </a:t>
            </a:r>
            <a:r>
              <a:rPr lang="en-US" sz="2600" dirty="0" err="1"/>
              <a:t>sunt</a:t>
            </a:r>
            <a:r>
              <a:rPr lang="en-US" sz="2600" dirty="0"/>
              <a:t> </a:t>
            </a:r>
            <a:r>
              <a:rPr lang="en-US" sz="2600" dirty="0" err="1"/>
              <a:t>întregi</a:t>
            </a:r>
            <a:r>
              <a:rPr lang="en-US" sz="2600" dirty="0"/>
              <a:t> 6 UAL (</a:t>
            </a:r>
            <a:r>
              <a:rPr lang="en-US" sz="2600" dirty="0" err="1"/>
              <a:t>Unitatea</a:t>
            </a:r>
            <a:r>
              <a:rPr lang="en-US" sz="2600" dirty="0"/>
              <a:t> </a:t>
            </a:r>
            <a:r>
              <a:rPr lang="en-US" sz="2600" dirty="0" err="1"/>
              <a:t>logică</a:t>
            </a:r>
            <a:r>
              <a:rPr lang="en-US" sz="2600" dirty="0"/>
              <a:t> </a:t>
            </a:r>
            <a:r>
              <a:rPr lang="en-US" sz="2600" dirty="0" err="1"/>
              <a:t>aritmetică</a:t>
            </a:r>
            <a:r>
              <a:rPr lang="en-US" sz="2600" dirty="0"/>
              <a:t>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63216C5-E745-4559-8CCB-5F1A9BB6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506E173-E721-4054-ADB4-A3776F57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i="1" dirty="0"/>
              <a:t>UAL(</a:t>
            </a:r>
            <a:r>
              <a:rPr lang="ro-RO" sz="4000" dirty="0"/>
              <a:t>Unitate aritmetică logică</a:t>
            </a:r>
            <a:r>
              <a:rPr lang="en-US" sz="40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727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0D3A7-039F-4753-839E-8A4F5A68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/>
              <a:t>Unitate</a:t>
            </a:r>
            <a:r>
              <a:rPr lang="en-US" sz="4000" dirty="0"/>
              <a:t> de </a:t>
            </a:r>
            <a:r>
              <a:rPr lang="en-US" sz="4000" dirty="0" err="1"/>
              <a:t>comandă</a:t>
            </a:r>
            <a:r>
              <a:rPr lang="en-US" sz="4000" dirty="0"/>
              <a:t> </a:t>
            </a:r>
            <a:r>
              <a:rPr lang="en-US" sz="4000" i="1" dirty="0"/>
              <a:t>(UC)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6ABEFD-6370-4242-A1D9-58CA2581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2350"/>
            <a:ext cx="8229600" cy="5735650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/>
              <a:t>Unitatea</a:t>
            </a:r>
            <a:r>
              <a:rPr lang="en-US" sz="2600" dirty="0"/>
              <a:t> de </a:t>
            </a:r>
            <a:r>
              <a:rPr lang="en-US" sz="2600" dirty="0" err="1"/>
              <a:t>comandă</a:t>
            </a:r>
            <a:r>
              <a:rPr lang="en-US" sz="2600" dirty="0"/>
              <a:t> </a:t>
            </a:r>
            <a:r>
              <a:rPr lang="en-US" sz="2600" dirty="0" err="1"/>
              <a:t>reprezintă</a:t>
            </a:r>
            <a:r>
              <a:rPr lang="en-US" sz="2600" dirty="0"/>
              <a:t>, </a:t>
            </a:r>
            <a:r>
              <a:rPr lang="en-US" sz="2600" dirty="0" err="1"/>
              <a:t>în</a:t>
            </a:r>
            <a:r>
              <a:rPr lang="en-US" sz="2600" dirty="0"/>
              <a:t> </a:t>
            </a:r>
            <a:r>
              <a:rPr lang="en-US" sz="2600" dirty="0" err="1"/>
              <a:t>principiu</a:t>
            </a:r>
            <a:r>
              <a:rPr lang="en-US" sz="2600" dirty="0"/>
              <a:t>, </a:t>
            </a:r>
            <a:r>
              <a:rPr lang="en-US" sz="2600" dirty="0" err="1"/>
              <a:t>circuite</a:t>
            </a:r>
            <a:r>
              <a:rPr lang="en-US" sz="2600" dirty="0"/>
              <a:t> </a:t>
            </a:r>
            <a:r>
              <a:rPr lang="en-US" sz="2600" dirty="0" err="1"/>
              <a:t>în</a:t>
            </a:r>
            <a:r>
              <a:rPr lang="en-US" sz="2600" dirty="0"/>
              <a:t> </a:t>
            </a:r>
            <a:r>
              <a:rPr lang="en-US" sz="2600" dirty="0" err="1"/>
              <a:t>interiorul</a:t>
            </a:r>
            <a:r>
              <a:rPr lang="en-US" sz="2600" dirty="0"/>
              <a:t> </a:t>
            </a:r>
            <a:r>
              <a:rPr lang="en-US" sz="2600" dirty="0" err="1"/>
              <a:t>procesorului</a:t>
            </a:r>
            <a:r>
              <a:rPr lang="en-US" sz="2600" dirty="0"/>
              <a:t>, </a:t>
            </a:r>
            <a:r>
              <a:rPr lang="en-US" sz="2600" dirty="0" err="1"/>
              <a:t>ea</a:t>
            </a:r>
            <a:r>
              <a:rPr lang="en-US" sz="2600" dirty="0"/>
              <a:t> </a:t>
            </a:r>
            <a:r>
              <a:rPr lang="en-US" sz="2600" dirty="0" err="1"/>
              <a:t>controlează</a:t>
            </a:r>
            <a:r>
              <a:rPr lang="en-US" sz="2600" dirty="0"/>
              <a:t> </a:t>
            </a:r>
            <a:r>
              <a:rPr lang="en-US" sz="2600" dirty="0" err="1"/>
              <a:t>operațiunile</a:t>
            </a:r>
            <a:r>
              <a:rPr lang="en-US" sz="2600" dirty="0"/>
              <a:t> din </a:t>
            </a:r>
            <a:r>
              <a:rPr lang="en-US" sz="2600" dirty="0" err="1"/>
              <a:t>interiorul</a:t>
            </a:r>
            <a:r>
              <a:rPr lang="en-US" sz="2600" dirty="0"/>
              <a:t> </a:t>
            </a:r>
            <a:r>
              <a:rPr lang="en-US" sz="2600" dirty="0" err="1"/>
              <a:t>procesorului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"</a:t>
            </a:r>
            <a:r>
              <a:rPr lang="en-US" sz="2600" dirty="0" err="1"/>
              <a:t>direcționează</a:t>
            </a:r>
            <a:r>
              <a:rPr lang="en-US" sz="2600" dirty="0"/>
              <a:t> </a:t>
            </a:r>
            <a:r>
              <a:rPr lang="en-US" sz="2600" dirty="0" err="1"/>
              <a:t>traficul</a:t>
            </a:r>
            <a:r>
              <a:rPr lang="en-US" sz="2600" dirty="0"/>
              <a:t>" </a:t>
            </a:r>
            <a:r>
              <a:rPr lang="en-US" sz="2600" dirty="0" err="1"/>
              <a:t>într</a:t>
            </a:r>
            <a:r>
              <a:rPr lang="en-US" sz="2600" dirty="0"/>
              <a:t>-un </a:t>
            </a:r>
            <a:r>
              <a:rPr lang="en-US" sz="2600" dirty="0" err="1"/>
              <a:t>anumit</a:t>
            </a:r>
            <a:r>
              <a:rPr lang="en-US" sz="2600" dirty="0"/>
              <a:t> </a:t>
            </a:r>
            <a:r>
              <a:rPr lang="en-US" sz="2600" dirty="0" err="1"/>
              <a:t>sens.</a:t>
            </a:r>
            <a:r>
              <a:rPr lang="en-US" sz="2600" dirty="0"/>
              <a:t> </a:t>
            </a:r>
            <a:r>
              <a:rPr lang="en-US" sz="2600" dirty="0" err="1"/>
              <a:t>Funcțiile</a:t>
            </a:r>
            <a:r>
              <a:rPr lang="en-US" sz="2600" dirty="0"/>
              <a:t> </a:t>
            </a:r>
            <a:r>
              <a:rPr lang="en-US" sz="2600" dirty="0" err="1"/>
              <a:t>pe</a:t>
            </a:r>
            <a:r>
              <a:rPr lang="en-US" sz="2600" dirty="0"/>
              <a:t> care o </a:t>
            </a:r>
            <a:r>
              <a:rPr lang="en-US" sz="2600" dirty="0" err="1"/>
              <a:t>unitate</a:t>
            </a:r>
            <a:r>
              <a:rPr lang="en-US" sz="2600" dirty="0"/>
              <a:t> de control le </a:t>
            </a:r>
            <a:r>
              <a:rPr lang="en-US" sz="2600" dirty="0" err="1"/>
              <a:t>efectuează</a:t>
            </a:r>
            <a:r>
              <a:rPr lang="en-US" sz="2600" dirty="0"/>
              <a:t> pot </a:t>
            </a:r>
            <a:r>
              <a:rPr lang="en-US" sz="2600" dirty="0" err="1"/>
              <a:t>depinde</a:t>
            </a:r>
            <a:r>
              <a:rPr lang="en-US" sz="2600" dirty="0"/>
              <a:t> de </a:t>
            </a:r>
            <a:r>
              <a:rPr lang="en-US" sz="2600" dirty="0" err="1"/>
              <a:t>tipul</a:t>
            </a:r>
            <a:r>
              <a:rPr lang="en-US" sz="2600" dirty="0"/>
              <a:t> de </a:t>
            </a:r>
            <a:r>
              <a:rPr lang="en-US" sz="2600" dirty="0" err="1"/>
              <a:t>procesor</a:t>
            </a:r>
            <a:r>
              <a:rPr lang="en-US" sz="2600" dirty="0"/>
              <a:t>, </a:t>
            </a:r>
            <a:r>
              <a:rPr lang="en-US" sz="2600" dirty="0" err="1"/>
              <a:t>deoarece</a:t>
            </a:r>
            <a:r>
              <a:rPr lang="en-US" sz="2600" dirty="0"/>
              <a:t> </a:t>
            </a:r>
            <a:r>
              <a:rPr lang="en-US" sz="2600" dirty="0" err="1"/>
              <a:t>gradele</a:t>
            </a:r>
            <a:r>
              <a:rPr lang="en-US" sz="2600" dirty="0"/>
              <a:t> </a:t>
            </a:r>
            <a:r>
              <a:rPr lang="en-US" sz="2600" dirty="0" err="1"/>
              <a:t>diferite</a:t>
            </a:r>
            <a:r>
              <a:rPr lang="en-US" sz="2600" dirty="0"/>
              <a:t> de </a:t>
            </a:r>
            <a:r>
              <a:rPr lang="en-US" sz="2600" dirty="0" err="1"/>
              <a:t>arhitectură</a:t>
            </a:r>
            <a:r>
              <a:rPr lang="en-US" sz="2600" dirty="0"/>
              <a:t> </a:t>
            </a:r>
            <a:r>
              <a:rPr lang="en-US" sz="2600" dirty="0" err="1"/>
              <a:t>dintre</a:t>
            </a:r>
            <a:r>
              <a:rPr lang="en-US" sz="2600" dirty="0"/>
              <a:t> </a:t>
            </a:r>
            <a:r>
              <a:rPr lang="en-US" sz="2600" dirty="0" err="1"/>
              <a:t>toate</a:t>
            </a:r>
            <a:r>
              <a:rPr lang="en-US" sz="2600" dirty="0"/>
              <a:t> </a:t>
            </a:r>
            <a:r>
              <a:rPr lang="en-US" sz="2600" dirty="0" err="1"/>
              <a:t>procesoarele</a:t>
            </a:r>
            <a:r>
              <a:rPr lang="en-US" sz="2600" dirty="0"/>
              <a:t> </a:t>
            </a:r>
            <a:r>
              <a:rPr lang="en-US" sz="2600" dirty="0" err="1"/>
              <a:t>determină</a:t>
            </a:r>
            <a:r>
              <a:rPr lang="en-US" sz="2600" dirty="0"/>
              <a:t> </a:t>
            </a:r>
            <a:r>
              <a:rPr lang="en-US" sz="2600" dirty="0" err="1"/>
              <a:t>funcțiile</a:t>
            </a:r>
            <a:r>
              <a:rPr lang="en-US" sz="2600" dirty="0"/>
              <a:t> </a:t>
            </a:r>
            <a:r>
              <a:rPr lang="en-US" sz="2600" dirty="0" err="1"/>
              <a:t>unității</a:t>
            </a:r>
            <a:r>
              <a:rPr lang="en-US" sz="2600" dirty="0"/>
              <a:t> de control</a:t>
            </a:r>
          </a:p>
          <a:p>
            <a:pPr marL="0" indent="0" algn="just">
              <a:buNone/>
            </a:pPr>
            <a:endParaRPr lang="en-US" sz="2600" dirty="0"/>
          </a:p>
          <a:p>
            <a:pPr algn="just"/>
            <a:r>
              <a:rPr lang="en-US" sz="2600" dirty="0" err="1"/>
              <a:t>Manipulează</a:t>
            </a:r>
            <a:r>
              <a:rPr lang="en-US" sz="2600" dirty="0"/>
              <a:t> </a:t>
            </a:r>
            <a:r>
              <a:rPr lang="en-US" sz="2600" dirty="0" err="1"/>
              <a:t>toate</a:t>
            </a:r>
            <a:r>
              <a:rPr lang="en-US" sz="2600" dirty="0"/>
              <a:t> </a:t>
            </a:r>
            <a:r>
              <a:rPr lang="en-US" sz="2600" dirty="0" err="1"/>
              <a:t>semnalele</a:t>
            </a:r>
            <a:r>
              <a:rPr lang="en-US" sz="2600" dirty="0"/>
              <a:t> de control ale </a:t>
            </a:r>
            <a:r>
              <a:rPr lang="en-US" sz="2600" dirty="0" err="1"/>
              <a:t>procesorului</a:t>
            </a:r>
            <a:r>
              <a:rPr lang="en-US" sz="2600" dirty="0"/>
              <a:t>. </a:t>
            </a:r>
            <a:r>
              <a:rPr lang="en-US" sz="2600" dirty="0" err="1"/>
              <a:t>Acesta</a:t>
            </a:r>
            <a:r>
              <a:rPr lang="en-US" sz="2600" dirty="0"/>
              <a:t> </a:t>
            </a:r>
            <a:r>
              <a:rPr lang="en-US" sz="2600" dirty="0" err="1"/>
              <a:t>direcționează</a:t>
            </a:r>
            <a:r>
              <a:rPr lang="en-US" sz="2600" dirty="0"/>
              <a:t> </a:t>
            </a:r>
            <a:r>
              <a:rPr lang="en-US" sz="2600" dirty="0" err="1"/>
              <a:t>toate</a:t>
            </a:r>
            <a:r>
              <a:rPr lang="en-US" sz="2600" dirty="0"/>
              <a:t> </a:t>
            </a:r>
            <a:r>
              <a:rPr lang="en-US" sz="2600" dirty="0" err="1"/>
              <a:t>fluxurile</a:t>
            </a:r>
            <a:r>
              <a:rPr lang="en-US" sz="2600" dirty="0"/>
              <a:t> de </a:t>
            </a:r>
            <a:r>
              <a:rPr lang="en-US" sz="2600" dirty="0" err="1"/>
              <a:t>intrare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</a:t>
            </a:r>
            <a:r>
              <a:rPr lang="en-US" sz="2600" dirty="0" err="1"/>
              <a:t>ieșire</a:t>
            </a:r>
            <a:r>
              <a:rPr lang="en-US" sz="2600" dirty="0"/>
              <a:t>, </a:t>
            </a:r>
            <a:r>
              <a:rPr lang="en-US" sz="2600" dirty="0" err="1"/>
              <a:t>preia</a:t>
            </a:r>
            <a:r>
              <a:rPr lang="en-US" sz="2600" dirty="0"/>
              <a:t> </a:t>
            </a:r>
            <a:r>
              <a:rPr lang="en-US" sz="2600" dirty="0" err="1"/>
              <a:t>codul</a:t>
            </a:r>
            <a:r>
              <a:rPr lang="en-US" sz="2600" dirty="0"/>
              <a:t> </a:t>
            </a:r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instrucțiuni</a:t>
            </a:r>
            <a:r>
              <a:rPr lang="en-US" sz="2600" dirty="0"/>
              <a:t> de la </a:t>
            </a:r>
            <a:r>
              <a:rPr lang="en-US" sz="2600" dirty="0" err="1"/>
              <a:t>microprograme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</a:t>
            </a:r>
            <a:r>
              <a:rPr lang="en-US" sz="2600" dirty="0" err="1"/>
              <a:t>direcționează</a:t>
            </a:r>
            <a:r>
              <a:rPr lang="en-US" sz="2600" dirty="0"/>
              <a:t> </a:t>
            </a:r>
            <a:r>
              <a:rPr lang="en-US" sz="2600" dirty="0" err="1"/>
              <a:t>alte</a:t>
            </a:r>
            <a:r>
              <a:rPr lang="en-US" sz="2600" dirty="0"/>
              <a:t> </a:t>
            </a:r>
            <a:r>
              <a:rPr lang="en-US" sz="2600" dirty="0" err="1"/>
              <a:t>unități</a:t>
            </a:r>
            <a:r>
              <a:rPr lang="en-US" sz="2600" dirty="0"/>
              <a:t> </a:t>
            </a:r>
            <a:r>
              <a:rPr lang="en-US" sz="2600" dirty="0" err="1"/>
              <a:t>și</a:t>
            </a:r>
            <a:r>
              <a:rPr lang="en-US" sz="2600" dirty="0"/>
              <a:t> </a:t>
            </a:r>
            <a:r>
              <a:rPr lang="en-US" sz="2600" dirty="0" err="1"/>
              <a:t>modele</a:t>
            </a:r>
            <a:r>
              <a:rPr lang="en-US" sz="2600" dirty="0"/>
              <a:t> </a:t>
            </a:r>
            <a:r>
              <a:rPr lang="en-US" sz="2600" dirty="0" err="1"/>
              <a:t>prin</a:t>
            </a:r>
            <a:r>
              <a:rPr lang="en-US" sz="2600" dirty="0"/>
              <a:t> </a:t>
            </a:r>
            <a:r>
              <a:rPr lang="en-US" sz="2600" dirty="0" err="1"/>
              <a:t>furnizarea</a:t>
            </a:r>
            <a:r>
              <a:rPr lang="en-US" sz="2600" dirty="0"/>
              <a:t> de </a:t>
            </a:r>
            <a:r>
              <a:rPr lang="en-US" sz="2600" dirty="0" err="1"/>
              <a:t>semnale</a:t>
            </a:r>
            <a:r>
              <a:rPr lang="en-US" sz="2600" dirty="0"/>
              <a:t> de control </a:t>
            </a:r>
            <a:r>
              <a:rPr lang="en-US" sz="2600" dirty="0" err="1"/>
              <a:t>și</a:t>
            </a:r>
            <a:r>
              <a:rPr lang="en-US" sz="2600" dirty="0"/>
              <a:t> de </a:t>
            </a:r>
            <a:r>
              <a:rPr lang="en-US" sz="2600" dirty="0" err="1"/>
              <a:t>sincronizare</a:t>
            </a:r>
            <a:r>
              <a:rPr lang="en-US" sz="2600" dirty="0"/>
              <a:t> 8 </a:t>
            </a:r>
            <a:r>
              <a:rPr lang="en-US" sz="2600" dirty="0" err="1"/>
              <a:t>Unitate</a:t>
            </a:r>
            <a:r>
              <a:rPr lang="en-US" sz="2600" dirty="0"/>
              <a:t> de control (UC)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C9CFE1-FCB0-4B2C-A804-ABDC738C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3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65321" cy="1326321"/>
          </a:xfrm>
        </p:spPr>
        <p:txBody>
          <a:bodyPr>
            <a:normAutofit/>
          </a:bodyPr>
          <a:lstStyle/>
          <a:p>
            <a:r>
              <a:rPr lang="en-IN" sz="4000" i="1" dirty="0" err="1"/>
              <a:t>Slotul</a:t>
            </a:r>
            <a:r>
              <a:rPr lang="en-IN" sz="4000" i="1" dirty="0"/>
              <a:t> </a:t>
            </a:r>
            <a:r>
              <a:rPr lang="en-IN" sz="4000" i="1" dirty="0" err="1"/>
              <a:t>pentru</a:t>
            </a:r>
            <a:r>
              <a:rPr lang="en-IN" sz="4000" i="1" dirty="0"/>
              <a:t> </a:t>
            </a:r>
            <a:r>
              <a:rPr lang="en-IN" sz="4000" i="1" dirty="0" err="1"/>
              <a:t>procesor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sz="2800" dirty="0" err="1"/>
              <a:t>Slotul</a:t>
            </a:r>
            <a:r>
              <a:rPr lang="en-IN" sz="2800" dirty="0"/>
              <a:t> </a:t>
            </a:r>
            <a:r>
              <a:rPr lang="en-IN" sz="2800" dirty="0" err="1"/>
              <a:t>pentru</a:t>
            </a:r>
            <a:r>
              <a:rPr lang="en-IN" sz="2800" dirty="0"/>
              <a:t> </a:t>
            </a:r>
            <a:r>
              <a:rPr lang="en-IN" sz="2800" dirty="0" err="1"/>
              <a:t>procesor</a:t>
            </a:r>
            <a:r>
              <a:rPr lang="en-IN" sz="2800" dirty="0"/>
              <a:t> </a:t>
            </a:r>
            <a:r>
              <a:rPr lang="en-IN" sz="2800" dirty="0" err="1"/>
              <a:t>este</a:t>
            </a:r>
            <a:r>
              <a:rPr lang="en-IN" sz="2800" dirty="0"/>
              <a:t> o </a:t>
            </a:r>
            <a:r>
              <a:rPr lang="en-IN" sz="2800" dirty="0" err="1"/>
              <a:t>componentă</a:t>
            </a:r>
            <a:r>
              <a:rPr lang="en-IN" sz="2800" dirty="0"/>
              <a:t> </a:t>
            </a:r>
            <a:r>
              <a:rPr lang="en-IN" sz="2800" dirty="0" err="1"/>
              <a:t>electrică</a:t>
            </a:r>
            <a:r>
              <a:rPr lang="en-IN" sz="2800" dirty="0"/>
              <a:t> care se </a:t>
            </a:r>
            <a:r>
              <a:rPr lang="en-IN" sz="2800" dirty="0" err="1"/>
              <a:t>atașează</a:t>
            </a:r>
            <a:r>
              <a:rPr lang="en-IN" sz="2800" dirty="0"/>
              <a:t> la o </a:t>
            </a:r>
            <a:r>
              <a:rPr lang="en-IN" sz="2800" dirty="0" err="1"/>
              <a:t>placă</a:t>
            </a:r>
            <a:r>
              <a:rPr lang="en-IN" sz="2800" dirty="0"/>
              <a:t> cu </a:t>
            </a:r>
            <a:r>
              <a:rPr lang="en-IN" sz="2800" dirty="0" err="1"/>
              <a:t>circuite</a:t>
            </a:r>
            <a:r>
              <a:rPr lang="en-IN" sz="2800" dirty="0"/>
              <a:t> </a:t>
            </a:r>
            <a:r>
              <a:rPr lang="en-IN" sz="2800" dirty="0" err="1"/>
              <a:t>imprimate</a:t>
            </a:r>
            <a:r>
              <a:rPr lang="en-IN" sz="2800" dirty="0"/>
              <a:t> (PCB) </a:t>
            </a:r>
            <a:r>
              <a:rPr lang="en-IN" sz="2800" dirty="0" err="1"/>
              <a:t>și</a:t>
            </a:r>
            <a:r>
              <a:rPr lang="en-IN" sz="2800" dirty="0"/>
              <a:t> </a:t>
            </a:r>
            <a:r>
              <a:rPr lang="en-IN" sz="2800" dirty="0" err="1"/>
              <a:t>este</a:t>
            </a:r>
            <a:r>
              <a:rPr lang="en-IN" sz="2800" dirty="0"/>
              <a:t> </a:t>
            </a:r>
            <a:r>
              <a:rPr lang="en-IN" sz="2800" dirty="0" err="1"/>
              <a:t>proiectată</a:t>
            </a:r>
            <a:r>
              <a:rPr lang="en-IN" sz="2800" dirty="0"/>
              <a:t> </a:t>
            </a:r>
            <a:r>
              <a:rPr lang="en-IN" sz="2800" dirty="0" err="1"/>
              <a:t>să</a:t>
            </a:r>
            <a:r>
              <a:rPr lang="en-IN" sz="2800" dirty="0"/>
              <a:t> </a:t>
            </a:r>
            <a:r>
              <a:rPr lang="en-IN" sz="2800" dirty="0" err="1"/>
              <a:t>găzduiască</a:t>
            </a:r>
            <a:r>
              <a:rPr lang="en-IN" sz="2800" dirty="0"/>
              <a:t> un </a:t>
            </a:r>
            <a:r>
              <a:rPr lang="en-IN" sz="2800" dirty="0" err="1"/>
              <a:t>procesor</a:t>
            </a:r>
            <a:r>
              <a:rPr lang="en-IN" sz="2800" dirty="0"/>
              <a:t> (</a:t>
            </a:r>
            <a:r>
              <a:rPr lang="en-IN" sz="2800" dirty="0" err="1"/>
              <a:t>numit</a:t>
            </a:r>
            <a:r>
              <a:rPr lang="en-IN" sz="2800" dirty="0"/>
              <a:t> </a:t>
            </a:r>
            <a:r>
              <a:rPr lang="en-IN" sz="2800" dirty="0" err="1"/>
              <a:t>și</a:t>
            </a:r>
            <a:r>
              <a:rPr lang="en-IN" sz="2800" dirty="0"/>
              <a:t> </a:t>
            </a:r>
            <a:r>
              <a:rPr lang="en-IN" sz="2800" dirty="0" err="1"/>
              <a:t>microprocesor</a:t>
            </a:r>
            <a:r>
              <a:rPr lang="en-IN" sz="2800" dirty="0"/>
              <a:t>).</a:t>
            </a:r>
          </a:p>
          <a:p>
            <a:pPr algn="just"/>
            <a:r>
              <a:rPr lang="en-IN" sz="2800" dirty="0"/>
              <a:t>Este un tip special de slot </a:t>
            </a:r>
            <a:r>
              <a:rPr lang="en-IN" sz="2800" dirty="0" err="1"/>
              <a:t>integrat</a:t>
            </a:r>
            <a:r>
              <a:rPr lang="en-IN" sz="2800" dirty="0"/>
              <a:t>, </a:t>
            </a:r>
            <a:r>
              <a:rPr lang="en-IN" sz="2800" dirty="0" err="1"/>
              <a:t>conceput</a:t>
            </a:r>
            <a:r>
              <a:rPr lang="en-IN" sz="2800" dirty="0"/>
              <a:t> </a:t>
            </a:r>
            <a:r>
              <a:rPr lang="en-IN" sz="2800" dirty="0" err="1"/>
              <a:t>pentru</a:t>
            </a:r>
            <a:r>
              <a:rPr lang="en-IN" sz="2800" dirty="0"/>
              <a:t> </a:t>
            </a:r>
            <a:r>
              <a:rPr lang="en-IN" sz="2800" dirty="0" err="1"/>
              <a:t>contoare</a:t>
            </a:r>
            <a:r>
              <a:rPr lang="en-IN" sz="2800" dirty="0"/>
              <a:t> </a:t>
            </a:r>
            <a:r>
              <a:rPr lang="en-IN" sz="2800" dirty="0" err="1"/>
              <a:t>foarte</a:t>
            </a:r>
            <a:r>
              <a:rPr lang="en-IN" sz="2800" dirty="0"/>
              <a:t> </a:t>
            </a:r>
            <a:r>
              <a:rPr lang="en-IN" sz="2800" dirty="0" err="1"/>
              <a:t>mari</a:t>
            </a:r>
            <a:r>
              <a:rPr lang="en-IN" sz="2800" dirty="0"/>
              <a:t> de </a:t>
            </a:r>
            <a:r>
              <a:rPr lang="en-IN" sz="2800" dirty="0" err="1"/>
              <a:t>pinuri</a:t>
            </a:r>
            <a:r>
              <a:rPr lang="en-IN" sz="2800" dirty="0"/>
              <a:t>.</a:t>
            </a:r>
          </a:p>
          <a:p>
            <a:pPr algn="just"/>
            <a:r>
              <a:rPr lang="en-IN" sz="2800" dirty="0" err="1"/>
              <a:t>Sloturile</a:t>
            </a:r>
            <a:r>
              <a:rPr lang="en-IN" sz="2800" dirty="0"/>
              <a:t> de </a:t>
            </a:r>
            <a:r>
              <a:rPr lang="en-IN" sz="2800" dirty="0" err="1"/>
              <a:t>pe</a:t>
            </a:r>
            <a:r>
              <a:rPr lang="en-IN" sz="2800" dirty="0"/>
              <a:t> </a:t>
            </a:r>
            <a:r>
              <a:rPr lang="en-IN" sz="2800" dirty="0" err="1"/>
              <a:t>placa</a:t>
            </a:r>
            <a:r>
              <a:rPr lang="en-IN" sz="2800" dirty="0"/>
              <a:t> de </a:t>
            </a:r>
            <a:r>
              <a:rPr lang="en-IN" sz="2800" dirty="0" err="1"/>
              <a:t>bază</a:t>
            </a:r>
            <a:r>
              <a:rPr lang="en-IN" sz="2800" dirty="0"/>
              <a:t> se </a:t>
            </a:r>
            <a:r>
              <a:rPr lang="en-IN" sz="2800" dirty="0" err="1"/>
              <a:t>găsesc</a:t>
            </a:r>
            <a:r>
              <a:rPr lang="en-IN" sz="2800" dirty="0"/>
              <a:t> </a:t>
            </a:r>
            <a:r>
              <a:rPr lang="en-IN" sz="2800" dirty="0" err="1"/>
              <a:t>cel</a:t>
            </a:r>
            <a:r>
              <a:rPr lang="en-IN" sz="2800" dirty="0"/>
              <a:t> </a:t>
            </a:r>
            <a:r>
              <a:rPr lang="en-IN" sz="2800" dirty="0" err="1"/>
              <a:t>mai</a:t>
            </a:r>
            <a:r>
              <a:rPr lang="en-IN" sz="2800" dirty="0"/>
              <a:t> </a:t>
            </a:r>
            <a:r>
              <a:rPr lang="en-IN" sz="2800" dirty="0" err="1"/>
              <a:t>adesea</a:t>
            </a:r>
            <a:r>
              <a:rPr lang="en-IN" sz="2800" dirty="0"/>
              <a:t> </a:t>
            </a:r>
            <a:r>
              <a:rPr lang="en-IN" sz="2800" dirty="0" err="1"/>
              <a:t>pe</a:t>
            </a:r>
            <a:r>
              <a:rPr lang="en-IN" sz="2800" dirty="0"/>
              <a:t> </a:t>
            </a:r>
            <a:r>
              <a:rPr lang="en-IN" sz="2800" dirty="0" err="1"/>
              <a:t>majoritatea</a:t>
            </a:r>
            <a:r>
              <a:rPr lang="en-IN" sz="2800" dirty="0"/>
              <a:t> </a:t>
            </a:r>
            <a:r>
              <a:rPr lang="en-IN" sz="2800" dirty="0" err="1"/>
              <a:t>desktopurilor</a:t>
            </a:r>
            <a:r>
              <a:rPr lang="en-IN" sz="2800" dirty="0"/>
              <a:t> </a:t>
            </a:r>
            <a:r>
              <a:rPr lang="en-IN" sz="2800" dirty="0" err="1"/>
              <a:t>și</a:t>
            </a:r>
            <a:r>
              <a:rPr lang="en-IN" sz="2800" dirty="0"/>
              <a:t> </a:t>
            </a:r>
            <a:r>
              <a:rPr lang="en-IN" sz="2800" dirty="0" err="1"/>
              <a:t>serverelor</a:t>
            </a:r>
            <a:r>
              <a:rPr lang="en-IN" sz="2800" dirty="0"/>
              <a:t> (laptop-urile </a:t>
            </a:r>
            <a:r>
              <a:rPr lang="en-IN" sz="2800" dirty="0" err="1"/>
              <a:t>folosesc</a:t>
            </a:r>
            <a:r>
              <a:rPr lang="en-IN" sz="2800" dirty="0"/>
              <a:t> de </a:t>
            </a:r>
            <a:r>
              <a:rPr lang="en-IN" sz="2800" dirty="0" err="1"/>
              <a:t>obicei</a:t>
            </a:r>
            <a:r>
              <a:rPr lang="en-IN" sz="2800" dirty="0"/>
              <a:t> </a:t>
            </a:r>
            <a:r>
              <a:rPr lang="en-IN" sz="2800" dirty="0" err="1"/>
              <a:t>procesoare</a:t>
            </a:r>
            <a:r>
              <a:rPr lang="en-IN" sz="2800" dirty="0"/>
              <a:t> de </a:t>
            </a:r>
            <a:r>
              <a:rPr lang="en-IN" sz="2800" dirty="0" err="1"/>
              <a:t>montare</a:t>
            </a:r>
            <a:r>
              <a:rPr lang="en-IN" sz="2800" dirty="0"/>
              <a:t> </a:t>
            </a:r>
            <a:r>
              <a:rPr lang="en-IN" sz="2800" dirty="0" err="1"/>
              <a:t>pe</a:t>
            </a:r>
            <a:r>
              <a:rPr lang="en-IN" sz="2800" dirty="0"/>
              <a:t> </a:t>
            </a:r>
            <a:r>
              <a:rPr lang="en-IN" sz="2800" dirty="0" err="1"/>
              <a:t>suprafață</a:t>
            </a:r>
            <a:r>
              <a:rPr lang="en-IN" sz="2800" dirty="0"/>
              <a:t>), </a:t>
            </a:r>
            <a:r>
              <a:rPr lang="en-IN" sz="2800" dirty="0" err="1"/>
              <a:t>în</a:t>
            </a:r>
            <a:r>
              <a:rPr lang="en-IN" sz="2800" dirty="0"/>
              <a:t> special </a:t>
            </a:r>
            <a:r>
              <a:rPr lang="en-IN" sz="2800" dirty="0" err="1"/>
              <a:t>cele</a:t>
            </a:r>
            <a:r>
              <a:rPr lang="en-IN" sz="2800" dirty="0"/>
              <a:t> </a:t>
            </a:r>
            <a:r>
              <a:rPr lang="en-IN" sz="2800" dirty="0" err="1"/>
              <a:t>bazate</a:t>
            </a:r>
            <a:r>
              <a:rPr lang="en-IN" sz="2800" dirty="0"/>
              <a:t> </a:t>
            </a:r>
            <a:r>
              <a:rPr lang="en-IN" sz="2800" dirty="0" err="1"/>
              <a:t>pe</a:t>
            </a:r>
            <a:r>
              <a:rPr lang="en-IN" sz="2800" dirty="0"/>
              <a:t> </a:t>
            </a:r>
            <a:r>
              <a:rPr lang="en-IN" sz="2800" dirty="0" err="1"/>
              <a:t>arhitectura</a:t>
            </a:r>
            <a:r>
              <a:rPr lang="en-IN" sz="2800" dirty="0"/>
              <a:t> Intelx86.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85" y="1988840"/>
            <a:ext cx="31750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430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Von Neuman</vt:lpstr>
      <vt:lpstr>Introducere</vt:lpstr>
      <vt:lpstr>Procesor</vt:lpstr>
      <vt:lpstr>Procesor</vt:lpstr>
      <vt:lpstr>UAL(Unitate aritmetică logică)</vt:lpstr>
      <vt:lpstr>UAL(Unitate aritmetică logică)</vt:lpstr>
      <vt:lpstr>Unitate de comandă (UC) </vt:lpstr>
      <vt:lpstr>Slotul pentru procesor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Simina-Nicoleta PETRESCU (90665)</cp:lastModifiedBy>
  <cp:revision>42</cp:revision>
  <dcterms:created xsi:type="dcterms:W3CDTF">2017-03-08T21:43:37Z</dcterms:created>
  <dcterms:modified xsi:type="dcterms:W3CDTF">2018-01-19T12:22:45Z</dcterms:modified>
</cp:coreProperties>
</file>