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5" r:id="rId3"/>
    <p:sldId id="266" r:id="rId4"/>
    <p:sldId id="267" r:id="rId5"/>
    <p:sldId id="268" r:id="rId6"/>
    <p:sldId id="269" r:id="rId7"/>
    <p:sldId id="270"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94660"/>
  </p:normalViewPr>
  <p:slideViewPr>
    <p:cSldViewPr>
      <p:cViewPr varScale="1">
        <p:scale>
          <a:sx n="109" d="100"/>
          <a:sy n="109" d="100"/>
        </p:scale>
        <p:origin x="21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Von Neuman</a:t>
            </a:r>
          </a:p>
        </p:txBody>
      </p:sp>
      <p:sp>
        <p:nvSpPr>
          <p:cNvPr id="3" name="Subtitle 2"/>
          <p:cNvSpPr>
            <a:spLocks noGrp="1"/>
          </p:cNvSpPr>
          <p:nvPr>
            <p:ph type="subTitle" idx="1"/>
          </p:nvPr>
        </p:nvSpPr>
        <p:spPr/>
        <p:txBody>
          <a:bodyPr/>
          <a:lstStyle/>
          <a:p>
            <a:r>
              <a:rPr lang="en-US" dirty="0">
                <a:solidFill>
                  <a:srgbClr val="29C1AF"/>
                </a:solidFill>
              </a:rPr>
              <a:t>CPU</a:t>
            </a: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i="1" dirty="0" smtClean="0"/>
              <a:t>Εισαγωγή</a:t>
            </a:r>
            <a:endParaRPr lang="en-IN" sz="4000" i="1" dirty="0"/>
          </a:p>
        </p:txBody>
      </p:sp>
      <p:sp>
        <p:nvSpPr>
          <p:cNvPr id="3" name="Content Placeholder 2"/>
          <p:cNvSpPr>
            <a:spLocks noGrp="1"/>
          </p:cNvSpPr>
          <p:nvPr>
            <p:ph idx="1"/>
          </p:nvPr>
        </p:nvSpPr>
        <p:spPr>
          <a:xfrm>
            <a:off x="457200" y="1628800"/>
            <a:ext cx="8229600" cy="2592288"/>
          </a:xfrm>
        </p:spPr>
        <p:txBody>
          <a:bodyPr>
            <a:noAutofit/>
          </a:bodyPr>
          <a:lstStyle/>
          <a:p>
            <a:pPr marL="36576" indent="0" algn="just">
              <a:buNone/>
            </a:pPr>
            <a:r>
              <a:rPr lang="el-GR" sz="2600" dirty="0"/>
              <a:t>Μια κεντρική μονάδα επεξεργασίας (CPU) είναι το ηλεκτρονικό κύκλωμα εντός ενός υπολογιστή που εκτελεί τις οδηγίες ενός προγράμματος υπολογιστή εκτελώντας τις βασικές αριθμητικές, λογικές, έλεγχοι και λειτουργίες εισόδου / εξόδου (I / O) που καθορίζονται από τις οδηγίες.</a:t>
            </a:r>
            <a:endParaRPr lang="en-IN" sz="2600" dirty="0">
              <a:latin typeface="Times New Roman" pitchFamily="18" charset="0"/>
              <a:cs typeface="Times New Roman" pitchFamily="18" charset="0"/>
            </a:endParaRPr>
          </a:p>
          <a:p>
            <a:endParaRPr lang="en-IN" sz="2600" dirty="0"/>
          </a:p>
        </p:txBody>
      </p:sp>
      <p:pic>
        <p:nvPicPr>
          <p:cNvPr id="5" name="Picture 12" descr="DT_Haswell_i7_FB_678x452">
            <a:extLst>
              <a:ext uri="{FF2B5EF4-FFF2-40B4-BE49-F238E27FC236}">
                <a16:creationId xmlns:a16="http://schemas.microsoft.com/office/drawing/2014/main" id="{0E4B5759-3A68-4DF0-8EAB-C4A87431CC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26360" y="4005064"/>
            <a:ext cx="3960440" cy="2520280"/>
          </a:xfrm>
          <a:prstGeom prst="rect">
            <a:avLst/>
          </a:prstGeom>
          <a:noFill/>
          <a:ln>
            <a:noFill/>
          </a:ln>
        </p:spPr>
      </p:pic>
    </p:spTree>
    <p:extLst>
      <p:ext uri="{BB962C8B-B14F-4D97-AF65-F5344CB8AC3E}">
        <p14:creationId xmlns:p14="http://schemas.microsoft.com/office/powerpoint/2010/main" val="1399617470"/>
      </p:ext>
    </p:extLst>
  </p:cSld>
  <p:clrMapOvr>
    <a:overrideClrMapping bg1="lt1" tx1="dk1" bg2="lt2" tx2="dk2" accent1="accent1" accent2="accent2" accent3="accent3" accent4="accent4" accent5="accent5" accent6="accent6" hlink="hlink" folHlink="folHlink"/>
  </p:clrMapOvr>
  <p:transition spd="slow" advClick="0" advTm="100">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346" y="332656"/>
            <a:ext cx="7765321" cy="1326321"/>
          </a:xfrm>
        </p:spPr>
        <p:txBody>
          <a:bodyPr>
            <a:normAutofit/>
          </a:bodyPr>
          <a:lstStyle/>
          <a:p>
            <a:r>
              <a:rPr lang="en-US" sz="4000" i="1" dirty="0"/>
              <a:t>CPU</a:t>
            </a:r>
          </a:p>
        </p:txBody>
      </p:sp>
      <p:sp>
        <p:nvSpPr>
          <p:cNvPr id="3" name="Content Placeholder 2"/>
          <p:cNvSpPr>
            <a:spLocks noGrp="1"/>
          </p:cNvSpPr>
          <p:nvPr>
            <p:ph idx="1"/>
          </p:nvPr>
        </p:nvSpPr>
        <p:spPr>
          <a:xfrm>
            <a:off x="685346" y="1629768"/>
            <a:ext cx="7765321" cy="2375296"/>
          </a:xfrm>
        </p:spPr>
        <p:txBody>
          <a:bodyPr>
            <a:noAutofit/>
          </a:bodyPr>
          <a:lstStyle/>
          <a:p>
            <a:pPr algn="just"/>
            <a:r>
              <a:rPr lang="el-GR" sz="2600" dirty="0"/>
              <a:t>Η CPU είναι ένα από τα κύρια τμήματα του υπολογιστή, που εκτελεί οδηγίες στο πρόγραμμα του </a:t>
            </a:r>
            <a:r>
              <a:rPr lang="el-GR" sz="2600" dirty="0" smtClean="0"/>
              <a:t>υπολογιστή</a:t>
            </a:r>
          </a:p>
          <a:p>
            <a:pPr algn="just"/>
            <a:r>
              <a:rPr lang="el-GR" sz="2600" dirty="0"/>
              <a:t>Η CPU εκτελεί αριθμητικές, λογικές και λειτουργίες εισόδου / εξόδου</a:t>
            </a:r>
            <a:endParaRPr lang="en-US" sz="2600" dirty="0"/>
          </a:p>
        </p:txBody>
      </p:sp>
      <p:pic>
        <p:nvPicPr>
          <p:cNvPr id="1026" name="Picture 2" descr="Resultado de imagem para CPU">
            <a:extLst>
              <a:ext uri="{FF2B5EF4-FFF2-40B4-BE49-F238E27FC236}">
                <a16:creationId xmlns:a16="http://schemas.microsoft.com/office/drawing/2014/main" id="{261D7593-DBAD-4CBF-B41E-2AE3E1C3CD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8301" y="3789040"/>
            <a:ext cx="3562366" cy="2137420"/>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a:extLst>
              <a:ext uri="{FF2B5EF4-FFF2-40B4-BE49-F238E27FC236}">
                <a16:creationId xmlns:a16="http://schemas.microsoft.com/office/drawing/2014/main" id="{5CF881F7-0DD7-4CA8-AB80-B57B0F327B13}"/>
              </a:ext>
            </a:extLst>
          </p:cNvPr>
          <p:cNvSpPr/>
          <p:nvPr/>
        </p:nvSpPr>
        <p:spPr>
          <a:xfrm>
            <a:off x="712120" y="4208072"/>
            <a:ext cx="4075904" cy="2226095"/>
          </a:xfrm>
          <a:prstGeom prst="rect">
            <a:avLst/>
          </a:prstGeom>
        </p:spPr>
        <p:txBody>
          <a:bodyPr vert="horz" lIns="91440" tIns="45720" rIns="91440" bIns="45720" rtlCol="0">
            <a:noAutofit/>
          </a:bodyPr>
          <a:lstStyle/>
          <a:p>
            <a:pPr marL="342900" indent="-342900" algn="just">
              <a:spcBef>
                <a:spcPct val="20000"/>
              </a:spcBef>
              <a:buFont typeface="Arial" pitchFamily="34" charset="0"/>
              <a:buChar char="•"/>
            </a:pPr>
            <a:r>
              <a:rPr lang="el-GR" sz="2600" dirty="0"/>
              <a:t>Τα σχέδια της CPU μπορεί να έχουν αλλάξει, αλλά όλα εκτελούν τις ίδιες λειτουργίες</a:t>
            </a:r>
            <a:endParaRPr lang="en-US" sz="2600" dirty="0"/>
          </a:p>
        </p:txBody>
      </p:sp>
    </p:spTree>
    <p:extLst>
      <p:ext uri="{BB962C8B-B14F-4D97-AF65-F5344CB8AC3E}">
        <p14:creationId xmlns:p14="http://schemas.microsoft.com/office/powerpoint/2010/main" val="4133062945"/>
      </p:ext>
    </p:extLst>
  </p:cSld>
  <p:clrMapOvr>
    <a:overrideClrMapping bg1="lt1" tx1="dk1" bg2="lt2" tx2="dk2" accent1="accent1" accent2="accent2" accent3="accent3" accent4="accent4" accent5="accent5" accent6="accent6" hlink="hlink" folHlink="folHlink"/>
  </p:clrMapOvr>
  <p:transition spd="slow">
    <p:wipe/>
    <p:sndAc>
      <p:stSnd>
        <p:snd r:embed="rId3" name="explod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42F8DA05-2C78-4262-948B-1DC2CF67E230}"/>
              </a:ext>
            </a:extLst>
          </p:cNvPr>
          <p:cNvSpPr>
            <a:spLocks noGrp="1"/>
          </p:cNvSpPr>
          <p:nvPr>
            <p:ph type="sldNum" sz="quarter" idx="12"/>
          </p:nvPr>
        </p:nvSpPr>
        <p:spPr/>
        <p:txBody>
          <a:bodyPr/>
          <a:lstStyle/>
          <a:p>
            <a:fld id="{1E1F44E5-9FB8-4181-B433-C93897A9A40A}" type="slidenum">
              <a:rPr lang="en-US" smtClean="0"/>
              <a:pPr/>
              <a:t>4</a:t>
            </a:fld>
            <a:endParaRPr lang="en-US"/>
          </a:p>
        </p:txBody>
      </p:sp>
      <p:sp>
        <p:nvSpPr>
          <p:cNvPr id="5" name="Title 1">
            <a:extLst>
              <a:ext uri="{FF2B5EF4-FFF2-40B4-BE49-F238E27FC236}">
                <a16:creationId xmlns:a16="http://schemas.microsoft.com/office/drawing/2014/main" id="{4487447D-5D96-4634-84AC-122891A3D62B}"/>
              </a:ext>
            </a:extLst>
          </p:cNvPr>
          <p:cNvSpPr>
            <a:spLocks noGrp="1"/>
          </p:cNvSpPr>
          <p:nvPr>
            <p:ph type="title"/>
          </p:nvPr>
        </p:nvSpPr>
        <p:spPr>
          <a:xfrm>
            <a:off x="685346" y="332656"/>
            <a:ext cx="7765321" cy="1326321"/>
          </a:xfrm>
        </p:spPr>
        <p:txBody>
          <a:bodyPr>
            <a:normAutofit/>
          </a:bodyPr>
          <a:lstStyle/>
          <a:p>
            <a:r>
              <a:rPr lang="en-US" sz="4000" i="1" dirty="0"/>
              <a:t>CPU</a:t>
            </a:r>
          </a:p>
        </p:txBody>
      </p:sp>
      <p:sp>
        <p:nvSpPr>
          <p:cNvPr id="6" name="Content Placeholder 2">
            <a:extLst>
              <a:ext uri="{FF2B5EF4-FFF2-40B4-BE49-F238E27FC236}">
                <a16:creationId xmlns:a16="http://schemas.microsoft.com/office/drawing/2014/main" id="{1B7B0F49-91D5-497B-BA24-1ED15F74084D}"/>
              </a:ext>
            </a:extLst>
          </p:cNvPr>
          <p:cNvSpPr>
            <a:spLocks noGrp="1"/>
          </p:cNvSpPr>
          <p:nvPr>
            <p:ph idx="1"/>
          </p:nvPr>
        </p:nvSpPr>
        <p:spPr>
          <a:xfrm>
            <a:off x="685346" y="1629768"/>
            <a:ext cx="7765321" cy="2375296"/>
          </a:xfrm>
        </p:spPr>
        <p:txBody>
          <a:bodyPr vert="horz" lIns="91440" tIns="45720" rIns="91440" bIns="45720" rtlCol="0">
            <a:noAutofit/>
          </a:bodyPr>
          <a:lstStyle/>
          <a:p>
            <a:pPr algn="just"/>
            <a:r>
              <a:rPr lang="en-US" sz="2600" dirty="0"/>
              <a:t> </a:t>
            </a:r>
            <a:r>
              <a:rPr lang="el-GR" sz="2600" dirty="0"/>
              <a:t>Στοιχεία της </a:t>
            </a:r>
            <a:r>
              <a:rPr lang="en-US" sz="2600" dirty="0"/>
              <a:t>CPU</a:t>
            </a:r>
            <a:endParaRPr lang="en-US" sz="2600" dirty="0"/>
          </a:p>
          <a:p>
            <a:pPr lvl="1" algn="just"/>
            <a:r>
              <a:rPr lang="el-GR" sz="2600" dirty="0" smtClean="0"/>
              <a:t>Δύο βασικά στοιχεία</a:t>
            </a:r>
            <a:endParaRPr lang="en-US" sz="2600" dirty="0"/>
          </a:p>
          <a:p>
            <a:pPr lvl="2" algn="just"/>
            <a:r>
              <a:rPr lang="en-US" sz="2600" dirty="0"/>
              <a:t>Arithmetic Logic Unit </a:t>
            </a:r>
          </a:p>
          <a:p>
            <a:pPr lvl="2" algn="just"/>
            <a:r>
              <a:rPr lang="el-GR" sz="2600" dirty="0" smtClean="0"/>
              <a:t>Μονάδα ελέγχου</a:t>
            </a:r>
            <a:endParaRPr lang="en-US" sz="2600" dirty="0"/>
          </a:p>
        </p:txBody>
      </p:sp>
    </p:spTree>
    <p:extLst>
      <p:ext uri="{BB962C8B-B14F-4D97-AF65-F5344CB8AC3E}">
        <p14:creationId xmlns:p14="http://schemas.microsoft.com/office/powerpoint/2010/main" val="210471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8D9C17-57B5-4900-87B3-C070B88D49E1}"/>
              </a:ext>
            </a:extLst>
          </p:cNvPr>
          <p:cNvSpPr>
            <a:spLocks noGrp="1"/>
          </p:cNvSpPr>
          <p:nvPr>
            <p:ph type="title"/>
          </p:nvPr>
        </p:nvSpPr>
        <p:spPr/>
        <p:txBody>
          <a:bodyPr/>
          <a:lstStyle/>
          <a:p>
            <a:r>
              <a:rPr lang="en-US" sz="4000" i="1" dirty="0"/>
              <a:t>ALU(Arithmetic Logic Unit)</a:t>
            </a:r>
          </a:p>
        </p:txBody>
      </p:sp>
      <p:sp>
        <p:nvSpPr>
          <p:cNvPr id="3" name="Espaço Reservado para Conteúdo 2">
            <a:extLst>
              <a:ext uri="{FF2B5EF4-FFF2-40B4-BE49-F238E27FC236}">
                <a16:creationId xmlns:a16="http://schemas.microsoft.com/office/drawing/2014/main" id="{777921C9-E96E-470E-A7D0-880A3D5B5A3A}"/>
              </a:ext>
            </a:extLst>
          </p:cNvPr>
          <p:cNvSpPr>
            <a:spLocks noGrp="1"/>
          </p:cNvSpPr>
          <p:nvPr>
            <p:ph idx="1"/>
          </p:nvPr>
        </p:nvSpPr>
        <p:spPr>
          <a:xfrm>
            <a:off x="457200" y="1600200"/>
            <a:ext cx="8229600" cy="4997152"/>
          </a:xfrm>
        </p:spPr>
        <p:txBody>
          <a:bodyPr>
            <a:normAutofit/>
          </a:bodyPr>
          <a:lstStyle/>
          <a:p>
            <a:pPr algn="just"/>
            <a:r>
              <a:rPr lang="el-GR" sz="2600" dirty="0"/>
              <a:t>Η μονάδα που εκτελεί αριθμητικές και λογικές πράξεις όπως προσθήκες, αφαίρεση, μετατοπίσεις και λογικές οδηγίες (</a:t>
            </a:r>
            <a:r>
              <a:rPr lang="el-GR" sz="2600" dirty="0" err="1"/>
              <a:t>Boolean</a:t>
            </a:r>
            <a:r>
              <a:rPr lang="el-GR" sz="2600" dirty="0"/>
              <a:t> συγκρίσεις, όπως λειτουργίες AND, OR, XOR και NOT)</a:t>
            </a:r>
            <a:endParaRPr lang="en-US" sz="2600" dirty="0"/>
          </a:p>
          <a:p>
            <a:pPr algn="just"/>
            <a:r>
              <a:rPr lang="el-GR" sz="2600" dirty="0"/>
              <a:t>Οι μονάδες ALU έχουν σχεδιαστεί για να πραγματοποιούν υπολογισμούς ακέραιων αριθμών. Επομένως, εκτός από την προσθήκη και την αφαίρεση, οι μονάδες ALU χειρίζονται συχνά τους πολλαπλασιασμούς, καθώς το αποτέλεσμα είναι επίσης ένας ακέραιος αριθμός</a:t>
            </a:r>
            <a:endParaRPr lang="en-US" sz="2600" dirty="0"/>
          </a:p>
        </p:txBody>
      </p:sp>
      <p:sp>
        <p:nvSpPr>
          <p:cNvPr id="4" name="Espaço Reservado para Número de Slide 3">
            <a:extLst>
              <a:ext uri="{FF2B5EF4-FFF2-40B4-BE49-F238E27FC236}">
                <a16:creationId xmlns:a16="http://schemas.microsoft.com/office/drawing/2014/main" id="{533582C6-2579-4A39-B1B5-840B1AEE8A8A}"/>
              </a:ext>
            </a:extLst>
          </p:cNvPr>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115029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C7499B5-2D0A-4AF9-8903-934C605192B8}"/>
              </a:ext>
            </a:extLst>
          </p:cNvPr>
          <p:cNvSpPr>
            <a:spLocks noGrp="1"/>
          </p:cNvSpPr>
          <p:nvPr>
            <p:ph idx="1"/>
          </p:nvPr>
        </p:nvSpPr>
        <p:spPr/>
        <p:txBody>
          <a:bodyPr vert="horz" lIns="91440" tIns="45720" rIns="91440" bIns="45720" rtlCol="0">
            <a:normAutofit/>
          </a:bodyPr>
          <a:lstStyle/>
          <a:p>
            <a:pPr algn="just"/>
            <a:r>
              <a:rPr lang="en-US" sz="2600" dirty="0"/>
              <a:t>FPU (Floating-Point Unit) </a:t>
            </a:r>
          </a:p>
          <a:p>
            <a:pPr marL="0" indent="0" algn="just">
              <a:buNone/>
            </a:pPr>
            <a:r>
              <a:rPr lang="en-US" sz="2600" dirty="0"/>
              <a:t> </a:t>
            </a:r>
          </a:p>
          <a:p>
            <a:pPr algn="just"/>
            <a:r>
              <a:rPr lang="el-GR" sz="2600" dirty="0"/>
              <a:t>Οι μονάδες ALU συνήθως δεν εκτελούν εργασίες διαίρεσης, καθώς το αποτέλεσμα μπορεί να είναι ένα κλάσμα ή ένας αριθμός "κυμαινόμενου σημείου". </a:t>
            </a:r>
            <a:r>
              <a:rPr lang="el-GR" sz="2600" dirty="0" err="1"/>
              <a:t>Αντ</a:t>
            </a:r>
            <a:r>
              <a:rPr lang="el-GR" sz="2600" dirty="0"/>
              <a:t> 'αυτού, οι πράξεις διαίρεσης χειρίζονται συνήθως από το FPU, το οποίο επίσης εκτελεί άλλους μη ακέραιους υπολογισμούς 6 ALU (Αριθμητική Λογική Μονάδα)</a:t>
            </a:r>
            <a:endParaRPr lang="en-US" sz="2600" dirty="0"/>
          </a:p>
        </p:txBody>
      </p:sp>
      <p:sp>
        <p:nvSpPr>
          <p:cNvPr id="4" name="Espaço Reservado para Número de Slide 3">
            <a:extLst>
              <a:ext uri="{FF2B5EF4-FFF2-40B4-BE49-F238E27FC236}">
                <a16:creationId xmlns:a16="http://schemas.microsoft.com/office/drawing/2014/main" id="{963216C5-E745-4559-8CCB-5F1A9BB6C05F}"/>
              </a:ext>
            </a:extLst>
          </p:cNvPr>
          <p:cNvSpPr>
            <a:spLocks noGrp="1"/>
          </p:cNvSpPr>
          <p:nvPr>
            <p:ph type="sldNum" sz="quarter" idx="12"/>
          </p:nvPr>
        </p:nvSpPr>
        <p:spPr/>
        <p:txBody>
          <a:bodyPr/>
          <a:lstStyle/>
          <a:p>
            <a:fld id="{1E1F44E5-9FB8-4181-B433-C93897A9A40A}" type="slidenum">
              <a:rPr lang="en-US" smtClean="0"/>
              <a:pPr/>
              <a:t>6</a:t>
            </a:fld>
            <a:endParaRPr lang="en-US"/>
          </a:p>
        </p:txBody>
      </p:sp>
      <p:sp>
        <p:nvSpPr>
          <p:cNvPr id="7" name="Título 1">
            <a:extLst>
              <a:ext uri="{FF2B5EF4-FFF2-40B4-BE49-F238E27FC236}">
                <a16:creationId xmlns:a16="http://schemas.microsoft.com/office/drawing/2014/main" id="{7506E173-E721-4054-ADB4-A3776F5793DC}"/>
              </a:ext>
            </a:extLst>
          </p:cNvPr>
          <p:cNvSpPr>
            <a:spLocks noGrp="1"/>
          </p:cNvSpPr>
          <p:nvPr>
            <p:ph type="title"/>
          </p:nvPr>
        </p:nvSpPr>
        <p:spPr>
          <a:xfrm>
            <a:off x="457200" y="274638"/>
            <a:ext cx="8229600" cy="1143000"/>
          </a:xfrm>
        </p:spPr>
        <p:txBody>
          <a:bodyPr/>
          <a:lstStyle/>
          <a:p>
            <a:r>
              <a:rPr lang="en-US" sz="4000" i="1" dirty="0"/>
              <a:t>ALU(Arithmetic Logic Unit)</a:t>
            </a:r>
          </a:p>
        </p:txBody>
      </p:sp>
    </p:spTree>
    <p:extLst>
      <p:ext uri="{BB962C8B-B14F-4D97-AF65-F5344CB8AC3E}">
        <p14:creationId xmlns:p14="http://schemas.microsoft.com/office/powerpoint/2010/main" val="172727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0D3A7-039F-4753-839E-8A4F5A684CE6}"/>
              </a:ext>
            </a:extLst>
          </p:cNvPr>
          <p:cNvSpPr>
            <a:spLocks noGrp="1"/>
          </p:cNvSpPr>
          <p:nvPr>
            <p:ph type="title"/>
          </p:nvPr>
        </p:nvSpPr>
        <p:spPr/>
        <p:txBody>
          <a:bodyPr/>
          <a:lstStyle/>
          <a:p>
            <a:r>
              <a:rPr lang="el-GR" sz="4000" i="1" dirty="0" smtClean="0"/>
              <a:t>Μονάδα Ελέγχου</a:t>
            </a:r>
            <a:r>
              <a:rPr lang="en-US" sz="4000" i="1" dirty="0" smtClean="0"/>
              <a:t> </a:t>
            </a:r>
            <a:r>
              <a:rPr lang="en-US" sz="4000" i="1" dirty="0"/>
              <a:t>(CU) </a:t>
            </a:r>
          </a:p>
        </p:txBody>
      </p:sp>
      <p:sp>
        <p:nvSpPr>
          <p:cNvPr id="3" name="Espaço Reservado para Conteúdo 2">
            <a:extLst>
              <a:ext uri="{FF2B5EF4-FFF2-40B4-BE49-F238E27FC236}">
                <a16:creationId xmlns:a16="http://schemas.microsoft.com/office/drawing/2014/main" id="{506ABEFD-6370-4242-A1D9-58CA25810C5D}"/>
              </a:ext>
            </a:extLst>
          </p:cNvPr>
          <p:cNvSpPr>
            <a:spLocks noGrp="1"/>
          </p:cNvSpPr>
          <p:nvPr>
            <p:ph idx="1"/>
          </p:nvPr>
        </p:nvSpPr>
        <p:spPr>
          <a:xfrm>
            <a:off x="475861" y="1417638"/>
            <a:ext cx="8229600" cy="4819673"/>
          </a:xfrm>
        </p:spPr>
        <p:txBody>
          <a:bodyPr>
            <a:noAutofit/>
          </a:bodyPr>
          <a:lstStyle/>
          <a:p>
            <a:pPr algn="just"/>
            <a:r>
              <a:rPr lang="el-GR" sz="2600" dirty="0"/>
              <a:t>Η μονάδα ελέγχου είναι βασικά κυκλώματα μέσα στην CPU, ελέγχοντας τις λειτουργίες εντός της CPU και "κατευθύνοντας την κυκλοφορία" κατά μία έννοια. Οι λειτουργίες που εκτελεί μια μονάδα ελέγχου μπορούν να εξαρτώνται από τον τύπο της CPU, καθώς οι διαφορετικοί βαθμοί αρχιτεκτονικής μεταξύ όλων των διαφορετικών CPU θα καθορίσουν τις λειτουργίες της μονάδας ελέγχου</a:t>
            </a:r>
            <a:endParaRPr lang="en-US" sz="2600" dirty="0"/>
          </a:p>
          <a:p>
            <a:pPr algn="just"/>
            <a:r>
              <a:rPr lang="el-GR" sz="2600" dirty="0"/>
              <a:t>Χειρίζεται όλα τα σήματα ελέγχου επεξεργαστή. Κατευθύνει όλες τις ροές εισόδου και εξόδου, ανακτά τον κώδικα για οδηγίες από τα </a:t>
            </a:r>
            <a:r>
              <a:rPr lang="el-GR" sz="2600" dirty="0" err="1"/>
              <a:t>μικροπρογράμματα</a:t>
            </a:r>
            <a:r>
              <a:rPr lang="el-GR" sz="2600" dirty="0"/>
              <a:t> και κατευθύνει άλλες μονάδες και μοντέλα παρέχοντας σήματα ελέγχου και χρονισμού 8 Μονάδα ελέγχου (CU)</a:t>
            </a:r>
            <a:endParaRPr lang="en-US" sz="2600" dirty="0"/>
          </a:p>
        </p:txBody>
      </p:sp>
      <p:sp>
        <p:nvSpPr>
          <p:cNvPr id="4" name="Espaço Reservado para Número de Slide 3">
            <a:extLst>
              <a:ext uri="{FF2B5EF4-FFF2-40B4-BE49-F238E27FC236}">
                <a16:creationId xmlns:a16="http://schemas.microsoft.com/office/drawing/2014/main" id="{D8C9CFE1-FCB0-4B2C-A804-ABDC738C7047}"/>
              </a:ext>
            </a:extLst>
          </p:cNvPr>
          <p:cNvSpPr>
            <a:spLocks noGrp="1"/>
          </p:cNvSpPr>
          <p:nvPr>
            <p:ph type="sldNum" sz="quarter" idx="12"/>
          </p:nvPr>
        </p:nvSpPr>
        <p:spPr/>
        <p:txBody>
          <a:bodyPr/>
          <a:lstStyle/>
          <a:p>
            <a:fld id="{1E1F44E5-9FB8-4181-B433-C93897A9A40A}" type="slidenum">
              <a:rPr lang="en-US" smtClean="0"/>
              <a:pPr/>
              <a:t>7</a:t>
            </a:fld>
            <a:endParaRPr lang="en-US"/>
          </a:p>
        </p:txBody>
      </p:sp>
    </p:spTree>
    <p:extLst>
      <p:ext uri="{BB962C8B-B14F-4D97-AF65-F5344CB8AC3E}">
        <p14:creationId xmlns:p14="http://schemas.microsoft.com/office/powerpoint/2010/main" val="105533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765321" cy="1326321"/>
          </a:xfrm>
        </p:spPr>
        <p:txBody>
          <a:bodyPr>
            <a:normAutofit/>
          </a:bodyPr>
          <a:lstStyle/>
          <a:p>
            <a:r>
              <a:rPr lang="el-GR" sz="4000" i="1" dirty="0" smtClean="0"/>
              <a:t>Υποδοχή </a:t>
            </a:r>
            <a:r>
              <a:rPr lang="en-IN" sz="4000" i="1" dirty="0" smtClean="0"/>
              <a:t>CPU </a:t>
            </a:r>
            <a:endParaRPr lang="en-IN" sz="4000" i="1" dirty="0"/>
          </a:p>
        </p:txBody>
      </p:sp>
      <p:sp>
        <p:nvSpPr>
          <p:cNvPr id="3" name="Content Placeholder 2"/>
          <p:cNvSpPr>
            <a:spLocks noGrp="1"/>
          </p:cNvSpPr>
          <p:nvPr>
            <p:ph idx="1"/>
          </p:nvPr>
        </p:nvSpPr>
        <p:spPr>
          <a:xfrm>
            <a:off x="457200" y="1600200"/>
            <a:ext cx="5122912" cy="4781128"/>
          </a:xfrm>
        </p:spPr>
        <p:txBody>
          <a:bodyPr>
            <a:normAutofit fontScale="70000" lnSpcReduction="20000"/>
          </a:bodyPr>
          <a:lstStyle/>
          <a:p>
            <a:pPr algn="just"/>
            <a:r>
              <a:rPr lang="el-GR" sz="2800" dirty="0"/>
              <a:t>Μια </a:t>
            </a:r>
            <a:r>
              <a:rPr lang="el-GR" sz="2800" dirty="0" smtClean="0"/>
              <a:t>υποδοχή CPU </a:t>
            </a:r>
            <a:r>
              <a:rPr lang="el-GR" sz="2800" dirty="0"/>
              <a:t>είναι ένα ηλεκτρικό στοιχείο που συνδέεται με μια πλακέτα τυπωμένου κυκλώματος (PCB) και έχει σχεδιαστεί για να φιλοξενεί μια CPU (</a:t>
            </a:r>
            <a:r>
              <a:rPr lang="el-GR" sz="2800" dirty="0" smtClean="0"/>
              <a:t>ονομάζεται επίσης </a:t>
            </a:r>
            <a:r>
              <a:rPr lang="el-GR" sz="2800" dirty="0"/>
              <a:t>μικροεπεξεργαστής</a:t>
            </a:r>
            <a:r>
              <a:rPr lang="el-GR" sz="2800" dirty="0" smtClean="0"/>
              <a:t>).</a:t>
            </a:r>
          </a:p>
          <a:p>
            <a:pPr algn="just"/>
            <a:r>
              <a:rPr lang="el-GR" sz="2800" dirty="0"/>
              <a:t>Είναι ένας ειδικός τύπος υποδοχής ολοκληρωμένου κυκλώματος που έχει σχεδιαστεί για πολύ </a:t>
            </a:r>
            <a:r>
              <a:rPr lang="el-GR" sz="2800"/>
              <a:t>υψηλές </a:t>
            </a:r>
            <a:r>
              <a:rPr lang="el-GR" sz="2800" smtClean="0"/>
              <a:t>μετρήσεις.</a:t>
            </a:r>
            <a:endParaRPr lang="en-IN" sz="2800" dirty="0"/>
          </a:p>
          <a:p>
            <a:pPr algn="just"/>
            <a:r>
              <a:rPr lang="el-GR" sz="2800" dirty="0"/>
              <a:t>Οι υποδοχές CPU στη μητρική πλακέτα εντοπίζονται συνήθως στους περισσότερους υπολογιστές γραφείου και διακομιστή (οι φορητοί υπολογιστές χρησιμοποιούν συνήθως επεξεργαστές επιφάνειας στήριξης), ιδιαίτερα αυτούς που βασίζονται στην αρχιτεκτονική Intelx86</a:t>
            </a:r>
            <a:r>
              <a:rPr lang="en-IN" sz="24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85" y="1988840"/>
            <a:ext cx="3175000" cy="3600400"/>
          </a:xfrm>
          <a:prstGeom prst="rect">
            <a:avLst/>
          </a:prstGeom>
        </p:spPr>
      </p:pic>
    </p:spTree>
    <p:extLst>
      <p:ext uri="{BB962C8B-B14F-4D97-AF65-F5344CB8AC3E}">
        <p14:creationId xmlns:p14="http://schemas.microsoft.com/office/powerpoint/2010/main" val="23888872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164</TotalTime>
  <Words>416</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Von Neuman</vt:lpstr>
      <vt:lpstr>Εισαγωγή</vt:lpstr>
      <vt:lpstr>CPU</vt:lpstr>
      <vt:lpstr>CPU</vt:lpstr>
      <vt:lpstr>ALU(Arithmetic Logic Unit)</vt:lpstr>
      <vt:lpstr>ALU(Arithmetic Logic Unit)</vt:lpstr>
      <vt:lpstr>Μονάδα Ελέγχου (CU) </vt:lpstr>
      <vt:lpstr>Υποδοχή CPU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Basta Eirini</cp:lastModifiedBy>
  <cp:revision>33</cp:revision>
  <dcterms:created xsi:type="dcterms:W3CDTF">2017-03-08T21:43:37Z</dcterms:created>
  <dcterms:modified xsi:type="dcterms:W3CDTF">2018-01-22T08:45:23Z</dcterms:modified>
</cp:coreProperties>
</file>